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786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8646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473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021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7351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002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2032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746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3890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2857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36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ECF5A-0EEE-4E09-93EC-E0F8E5D0DF08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BB33D-85FB-4A6A-80B7-45669D9DA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73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462116"/>
              </p:ext>
            </p:extLst>
          </p:nvPr>
        </p:nvGraphicFramePr>
        <p:xfrm>
          <a:off x="1216976" y="2132856"/>
          <a:ext cx="6724428" cy="4033493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320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Rovnice a nerovnice s faktoriálem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1.11.2013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smtClean="0"/>
                        <a:t>Vysvětlení postupu </a:t>
                      </a:r>
                      <a:r>
                        <a:rPr lang="cs-CZ" sz="1600" baseline="0" dirty="0" smtClean="0"/>
                        <a:t>řešení rovnic a nerovnic, obsahující faktoriál,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760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Rovnice a nerovnice s faktoriálem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9589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Opakování základního postupu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cs-CZ" b="1" dirty="0"/>
              <a:t>n! </a:t>
            </a:r>
          </a:p>
          <a:p>
            <a:pPr marL="0" indent="0" algn="ctr">
              <a:buNone/>
            </a:pPr>
            <a:r>
              <a:rPr lang="cs-CZ" b="1" dirty="0"/>
              <a:t>n faktoriál</a:t>
            </a:r>
          </a:p>
          <a:p>
            <a:pPr marL="0" indent="0">
              <a:buNone/>
            </a:pPr>
            <a:r>
              <a:rPr lang="cs-CZ" dirty="0"/>
              <a:t>Je součin všech přirozených čísel sestavených sestupně </a:t>
            </a:r>
          </a:p>
          <a:p>
            <a:pPr marL="0" indent="0">
              <a:buNone/>
            </a:pPr>
            <a:r>
              <a:rPr lang="cs-CZ" dirty="0"/>
              <a:t>od zadaného čísla n</a:t>
            </a:r>
          </a:p>
          <a:p>
            <a:r>
              <a:rPr lang="cs-CZ" dirty="0"/>
              <a:t>Při jakékoli úpravě výrazů s faktoriálem můžeme rozepisování součinu ukončit. Poslední činitel musíme opět označit znakem faktoriálu</a:t>
            </a:r>
          </a:p>
          <a:p>
            <a:pPr marL="0" indent="0">
              <a:buNone/>
            </a:pPr>
            <a:r>
              <a:rPr lang="cs-CZ" dirty="0" smtClean="0"/>
              <a:t>8!=8.7.6.5</a:t>
            </a:r>
            <a:r>
              <a:rPr lang="cs-CZ" dirty="0"/>
              <a:t>!</a:t>
            </a:r>
          </a:p>
          <a:p>
            <a:pPr marL="0" indent="0">
              <a:buNone/>
            </a:pPr>
            <a:r>
              <a:rPr lang="cs-CZ" dirty="0" smtClean="0"/>
              <a:t>8! </a:t>
            </a:r>
            <a:r>
              <a:rPr lang="cs-CZ" dirty="0"/>
              <a:t>= </a:t>
            </a:r>
            <a:r>
              <a:rPr lang="cs-CZ" dirty="0" smtClean="0"/>
              <a:t>8.7.6.5.4.3</a:t>
            </a:r>
            <a:r>
              <a:rPr lang="cs-CZ" dirty="0"/>
              <a:t>!</a:t>
            </a:r>
          </a:p>
          <a:p>
            <a:pPr marL="0" indent="0">
              <a:buNone/>
            </a:pPr>
            <a:r>
              <a:rPr lang="cs-CZ" dirty="0" smtClean="0"/>
              <a:t>8! =8. </a:t>
            </a:r>
            <a:r>
              <a:rPr lang="cs-CZ" dirty="0"/>
              <a:t>7.6! </a:t>
            </a:r>
          </a:p>
          <a:p>
            <a:pPr marL="0" indent="0">
              <a:buNone/>
            </a:pPr>
            <a:r>
              <a:rPr lang="cs-CZ" dirty="0"/>
              <a:t>apod.</a:t>
            </a:r>
          </a:p>
          <a:p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cs-CZ" dirty="0"/>
              <a:t>Při jakékoli úpravě výrazů s faktoriálem si musíme ujasnit, která hodnota faktoriálu je nejvyšší. Tu pak začneme rozepisovat. Součin pak ukončíme výrazem, který má nejmenší hodnotu </a:t>
            </a:r>
          </a:p>
          <a:p>
            <a:pPr marL="0" indent="0">
              <a:buNone/>
            </a:pPr>
            <a:r>
              <a:rPr lang="cs-CZ" dirty="0"/>
              <a:t>     z uvedených.</a:t>
            </a:r>
          </a:p>
          <a:p>
            <a:r>
              <a:rPr lang="cs-CZ" dirty="0"/>
              <a:t>Při součtu výrazů s faktoriálem pak můžeme nejmenší hodnotu z uvedených vytknout, zbývající výraz pak upravíme.</a:t>
            </a:r>
          </a:p>
          <a:p>
            <a:r>
              <a:rPr lang="cs-CZ" dirty="0"/>
              <a:t>Při podílu výrazu s faktoriálem pak můžeme nejmenší hodnotu faktoriálu vykrátit, zbývající výraz pak upravíme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4368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allAtOnce" animBg="1"/>
      <p:bldP spid="5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1619672" y="188640"/>
            <a:ext cx="5616624" cy="1498178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cs-CZ" sz="3600" dirty="0" smtClean="0"/>
              <a:t>Řešte rovnici: </a:t>
            </a:r>
            <a:br>
              <a:rPr lang="cs-CZ" sz="3600" dirty="0" smtClean="0"/>
            </a:br>
            <a:r>
              <a:rPr lang="cs-CZ" sz="3600" dirty="0" smtClean="0"/>
              <a:t>x</a:t>
            </a:r>
            <a:r>
              <a:rPr lang="cs-CZ" sz="3600" dirty="0"/>
              <a:t>! + (x-1)!= (x+1</a:t>
            </a:r>
            <a:r>
              <a:rPr lang="cs-CZ" sz="3600" dirty="0" smtClean="0"/>
              <a:t>)!</a:t>
            </a:r>
            <a:endParaRPr lang="cs-CZ" sz="3600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1619672" y="1844824"/>
            <a:ext cx="1666528" cy="597743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23528" y="2636912"/>
                <a:ext cx="4040188" cy="3951288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x! + (x-1)!= (x+1)!</a:t>
                </a:r>
              </a:p>
              <a:p>
                <a:pPr marL="0" indent="0">
                  <a:buNone/>
                </a:pPr>
                <a:r>
                  <a:rPr lang="cs-CZ" dirty="0" smtClean="0"/>
                  <a:t>x.(x-1)! + (x-1)! = (x+1).x.(x-1)!      /: (x-1)!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 + 1 = (x+1).x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+1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x</a:t>
                </a:r>
              </a:p>
              <a:p>
                <a:pPr marL="0" indent="0">
                  <a:buNone/>
                </a:pPr>
                <a:r>
                  <a:rPr lang="cs-CZ" dirty="0"/>
                  <a:t>1</a:t>
                </a: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x=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s-CZ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cs-CZ" dirty="0" smtClean="0"/>
                  <a:t> </a:t>
                </a:r>
                <a:r>
                  <a:rPr lang="cs-CZ" dirty="0" smtClean="0">
                    <a:latin typeface="Calibri"/>
                  </a:rPr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cs-CZ" dirty="0" smtClean="0"/>
                  <a:t> =1 nebo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 smtClean="0"/>
                  <a:t> = -1</a:t>
                </a:r>
              </a:p>
              <a:p>
                <a:pPr marL="0" indent="0">
                  <a:buNone/>
                </a:pPr>
                <a:r>
                  <a:rPr lang="cs-CZ" dirty="0" smtClean="0"/>
                  <a:t>Druhý kořen nemá smysl vzhledem 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cs-CZ" dirty="0" smtClean="0"/>
                  <a:t> =˂1; ∞)</a:t>
                </a: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23528" y="2636912"/>
                <a:ext cx="4040188" cy="3951288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>
          <a:xfrm>
            <a:off x="5868144" y="1772816"/>
            <a:ext cx="2087215" cy="669751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Zkouška: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8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636912"/>
                <a:ext cx="4041775" cy="3951288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L = 1! + (1-1)! = 1 + 0!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1 + 1 = 2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(1+1)! = 2! = 2.1 = 2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L = P</a:t>
                </a:r>
              </a:p>
              <a:p>
                <a:pPr marL="0" indent="0">
                  <a:buNone/>
                </a:pPr>
                <a:r>
                  <a:rPr lang="cs-CZ" dirty="0" smtClean="0"/>
                  <a:t>Nezapomeňte:</a:t>
                </a:r>
              </a:p>
              <a:p>
                <a:pPr marL="0" indent="0">
                  <a:buNone/>
                </a:pPr>
                <a:r>
                  <a:rPr lang="cs-CZ" dirty="0" smtClean="0"/>
                  <a:t>0! = 1</a:t>
                </a:r>
              </a:p>
              <a:p>
                <a:pPr marL="0" indent="0">
                  <a:buNone/>
                </a:pPr>
                <a:r>
                  <a:rPr lang="cs-CZ" dirty="0" smtClean="0"/>
                  <a:t>Určení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cs-CZ" i="1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cs-CZ" dirty="0"/>
                  <a:t> =˂1; ∞)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≥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-1 ≥ 0 </a:t>
                </a:r>
                <a:r>
                  <a:rPr lang="cs-CZ" dirty="0" smtClean="0">
                    <a:latin typeface="Calibri"/>
                  </a:rPr>
                  <a:t>→x ≥ 1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x + 1 </a:t>
                </a:r>
                <a:r>
                  <a:rPr lang="cs-CZ" dirty="0"/>
                  <a:t>≥ </a:t>
                </a:r>
                <a:r>
                  <a:rPr lang="cs-CZ" dirty="0" smtClean="0"/>
                  <a:t>0 </a:t>
                </a:r>
                <a:r>
                  <a:rPr lang="cs-CZ" dirty="0"/>
                  <a:t>→x ≥ </a:t>
                </a:r>
                <a:r>
                  <a:rPr lang="cs-CZ" dirty="0" smtClean="0"/>
                  <a:t>- 1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9" name="Zástupný symbol pro obsah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636912"/>
                <a:ext cx="4041775" cy="3951288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61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uild="p" animBg="1"/>
      <p:bldP spid="3" grpId="0" build="p" animBg="1"/>
      <p:bldP spid="8" grpId="0" build="p" animBg="1"/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>
              <a:xfrm>
                <a:off x="1619672" y="116632"/>
                <a:ext cx="5904656" cy="1512168"/>
              </a:xfrm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>
                <a:noAutofit/>
              </a:bodyPr>
              <a:lstStyle/>
              <a:p>
                <a:r>
                  <a:rPr lang="cs-CZ" sz="3200" dirty="0" smtClean="0"/>
                  <a:t>Řešte rovnici:</a:t>
                </a:r>
                <a:br>
                  <a:rPr lang="cs-CZ" sz="3200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cs-CZ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3200" i="1">
                            <a:latin typeface="Cambria Math"/>
                          </a:rPr>
                          <m:t>𝑥</m:t>
                        </m:r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 sz="3200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sz="3200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i="1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sz="3200" dirty="0"/>
                  <a:t> = </a:t>
                </a:r>
                <a:r>
                  <a:rPr lang="cs-CZ" sz="3200" dirty="0" smtClean="0"/>
                  <a:t>10</a:t>
                </a:r>
                <a:endParaRPr lang="cs-CZ" sz="3200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619672" y="116632"/>
                <a:ext cx="5904656" cy="1512168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475656" y="1844824"/>
            <a:ext cx="1810544" cy="597743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2564904"/>
                <a:ext cx="4040188" cy="3951288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 b="0" i="0" smtClean="0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b="0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= 10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−2)!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−3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−4)!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:r>
                  <a:rPr lang="cs-CZ" dirty="0" smtClean="0"/>
                  <a:t>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x.(x-1) –(x-2).(x-3) = 10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x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+ 5x – 6 = 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4x = 16</a:t>
                </a:r>
              </a:p>
              <a:p>
                <a:pPr marL="0" indent="0">
                  <a:buNone/>
                </a:pPr>
                <a:r>
                  <a:rPr lang="cs-CZ" dirty="0" smtClean="0"/>
                  <a:t>x = 4</a:t>
                </a:r>
                <a:endParaRPr lang="cs-CZ" dirty="0"/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2564904"/>
                <a:ext cx="4040188" cy="3951288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012160" y="1844824"/>
            <a:ext cx="1583159" cy="597743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Zkouška: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564904"/>
                <a:ext cx="4041775" cy="3951288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L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4</m:t>
                            </m:r>
                            <m:r>
                              <a:rPr lang="cs-CZ" i="1">
                                <a:latin typeface="Cambria Math"/>
                              </a:rPr>
                              <m:t>−4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0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4.3.2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2.1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= 12 – 2 = 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10</a:t>
                </a:r>
              </a:p>
              <a:p>
                <a:pPr marL="0" indent="0">
                  <a:buNone/>
                </a:pPr>
                <a:r>
                  <a:rPr lang="cs-CZ" dirty="0" smtClean="0"/>
                  <a:t>L = P</a:t>
                </a:r>
              </a:p>
              <a:p>
                <a:pPr marL="0" indent="0">
                  <a:buNone/>
                </a:pPr>
                <a:r>
                  <a:rPr lang="cs-CZ" dirty="0" smtClean="0"/>
                  <a:t>Definiční obor: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cs-CZ" dirty="0" smtClean="0"/>
                  <a:t>= ˂ 4; ∞)</a:t>
                </a:r>
              </a:p>
              <a:p>
                <a:pPr marL="0" indent="0">
                  <a:buNone/>
                </a:pPr>
                <a:r>
                  <a:rPr lang="cs-CZ" dirty="0"/>
                  <a:t>x ≥ 0</a:t>
                </a:r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- 2 ≥ 0 </a:t>
                </a:r>
                <a:r>
                  <a:rPr lang="cs-CZ" dirty="0" smtClean="0">
                    <a:latin typeface="Calibri"/>
                  </a:rPr>
                  <a:t>→ x ≥ 2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/>
                  <a:t>x</a:t>
                </a:r>
                <a:r>
                  <a:rPr lang="cs-CZ" dirty="0" smtClean="0"/>
                  <a:t> - 4 </a:t>
                </a:r>
                <a:r>
                  <a:rPr lang="cs-CZ" dirty="0"/>
                  <a:t>≥ </a:t>
                </a:r>
                <a:r>
                  <a:rPr lang="cs-CZ" dirty="0" smtClean="0"/>
                  <a:t>0 </a:t>
                </a:r>
                <a:r>
                  <a:rPr lang="cs-CZ" dirty="0"/>
                  <a:t>→ x ≥ </a:t>
                </a:r>
                <a:r>
                  <a:rPr lang="cs-CZ" dirty="0" smtClean="0"/>
                  <a:t>4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564904"/>
                <a:ext cx="4041775" cy="3951288"/>
              </a:xfrm>
              <a:blipFill rotWithShape="1">
                <a:blip r:embed="rId4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900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179512" y="2276872"/>
                <a:ext cx="4040188" cy="3951288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3.</m:t>
                        </m:r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-</a:t>
                </a:r>
                <a:r>
                  <a:rPr lang="cs-CZ" dirty="0" smtClean="0"/>
                  <a:t> 160 = 0</a:t>
                </a:r>
                <a:endParaRPr lang="cs-CZ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3.</m:t>
                        </m:r>
                        <m:r>
                          <a:rPr lang="cs-CZ" i="1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.(</m:t>
                        </m:r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</a:rPr>
                          <m:t>−2)!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+1).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.(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𝑥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- </a:t>
                </a:r>
                <a:r>
                  <a:rPr lang="cs-CZ" dirty="0"/>
                  <a:t>160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3.x.(x-1) – (x+1).x - </a:t>
                </a:r>
                <a:r>
                  <a:rPr lang="cs-CZ" dirty="0"/>
                  <a:t>160 =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:r>
                  <a:rPr lang="cs-CZ" dirty="0" smtClean="0"/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-3x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x - 160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- 4x - 160 = 0      /:2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/>
                  <a:t>- </a:t>
                </a:r>
                <a:r>
                  <a:rPr lang="cs-CZ" dirty="0" smtClean="0"/>
                  <a:t>2x - 80 </a:t>
                </a:r>
                <a:r>
                  <a:rPr lang="cs-CZ" dirty="0"/>
                  <a:t>=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1,2</m:t>
                        </m:r>
                      </m:sub>
                    </m:sSub>
                  </m:oMath>
                </a14:m>
                <a:r>
                  <a:rPr lang="cs-CZ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 smtClean="0">
                            <a:latin typeface="Cambria Math"/>
                          </a:rPr>
                          <m:t>−</m:t>
                        </m:r>
                        <m:r>
                          <a:rPr lang="cs-CZ" i="1" dirty="0" smtClean="0">
                            <a:latin typeface="Cambria Math"/>
                          </a:rPr>
                          <m:t>𝑏</m:t>
                        </m:r>
                        <m:r>
                          <a:rPr lang="cs-CZ" i="1" dirty="0" smtClean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 smtClean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i="1" dirty="0" smtClean="0">
                                    <a:latin typeface="Cambria Math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cs-CZ" i="1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 smtClean="0">
                                <a:latin typeface="Cambria Math"/>
                              </a:rPr>
                              <m:t>−4</m:t>
                            </m:r>
                            <m:r>
                              <a:rPr lang="cs-CZ" i="1" dirty="0" smtClean="0">
                                <a:latin typeface="Cambria Math"/>
                              </a:rPr>
                              <m:t>𝑎𝑐</m:t>
                            </m:r>
                          </m:e>
                        </m:rad>
                      </m:num>
                      <m:den>
                        <m:r>
                          <a:rPr lang="cs-CZ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 smtClean="0">
                            <a:latin typeface="Cambria Math"/>
                          </a:rPr>
                          <m:t>𝑎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 dirty="0">
                            <a:latin typeface="Cambria Math"/>
                          </a:rPr>
                          <m:t>−</m:t>
                        </m:r>
                        <m:r>
                          <a:rPr lang="cs-CZ" b="0" i="1" dirty="0" smtClean="0">
                            <a:latin typeface="Cambria Math"/>
                          </a:rPr>
                          <m:t>(−2)</m:t>
                        </m:r>
                        <m:r>
                          <a:rPr lang="cs-CZ" i="1" dirty="0">
                            <a:latin typeface="Cambria Math"/>
                          </a:rPr>
                          <m:t>±</m:t>
                        </m:r>
                        <m:rad>
                          <m:radPr>
                            <m:degHide m:val="on"/>
                            <m:ctrlPr>
                              <a:rPr lang="cs-CZ" i="1" dirty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sSup>
                              <m:sSupPr>
                                <m:ctrlPr>
                                  <a:rPr lang="cs-CZ" i="1" dirty="0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cs-CZ" b="0" i="1" dirty="0" smtClean="0">
                                    <a:latin typeface="Cambria Math"/>
                                  </a:rPr>
                                  <m:t>(−2)</m:t>
                                </m:r>
                              </m:e>
                              <m:sup>
                                <m:r>
                                  <a:rPr lang="cs-CZ" i="1" dirty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i="1" dirty="0">
                                <a:latin typeface="Cambria Math"/>
                              </a:rPr>
                              <m:t>−4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.1.(−80)</m:t>
                            </m:r>
                          </m:e>
                        </m:rad>
                      </m:num>
                      <m:den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  <m:r>
                          <a:rPr lang="cs-CZ" b="0" i="1" dirty="0" smtClean="0">
                            <a:latin typeface="Cambria Math"/>
                          </a:rPr>
                          <m:t>.1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  <m:r>
                          <a:rPr lang="cs-CZ" i="1" dirty="0">
                            <a:latin typeface="Cambria Math"/>
                          </a:rPr>
                          <m:t>±</m:t>
                        </m:r>
                        <m:r>
                          <a:rPr lang="cs-CZ" b="0" i="1" dirty="0" smtClean="0">
                            <a:latin typeface="Cambria Math"/>
                          </a:rPr>
                          <m:t>18</m:t>
                        </m:r>
                      </m:num>
                      <m:den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cs-CZ" b="1" dirty="0" smtClean="0"/>
                  <a:t>=10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cs-CZ" dirty="0"/>
                  <a:t>=-</a:t>
                </a:r>
                <a:r>
                  <a:rPr lang="cs-CZ" dirty="0" smtClean="0"/>
                  <a:t>8 (nelze vzhledem 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𝑓</m:t>
                        </m:r>
                      </m:sub>
                    </m:sSub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179512" y="2276872"/>
                <a:ext cx="4040188" cy="3951288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724128" y="1412776"/>
            <a:ext cx="3239343" cy="669751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Definiční obor, zkouška: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788024" y="2348880"/>
                <a:ext cx="4103439" cy="4278461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Definiční obor: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cs-CZ" b="1" dirty="0"/>
                  <a:t>= ˂ </a:t>
                </a:r>
                <a:r>
                  <a:rPr lang="cs-CZ" b="1" dirty="0" smtClean="0"/>
                  <a:t>2; </a:t>
                </a:r>
                <a:r>
                  <a:rPr lang="cs-CZ" b="1" dirty="0"/>
                  <a:t>∞)</a:t>
                </a:r>
              </a:p>
              <a:p>
                <a:pPr marL="0" indent="0">
                  <a:buNone/>
                </a:pPr>
                <a:r>
                  <a:rPr lang="cs-CZ" dirty="0"/>
                  <a:t>x ≥ 0</a:t>
                </a:r>
              </a:p>
              <a:p>
                <a:pPr marL="0" indent="0">
                  <a:buNone/>
                </a:pPr>
                <a:r>
                  <a:rPr lang="cs-CZ" dirty="0"/>
                  <a:t>x - 2 ≥ 0 → x ≥ 2</a:t>
                </a:r>
              </a:p>
              <a:p>
                <a:pPr marL="0" indent="0">
                  <a:buNone/>
                </a:pPr>
                <a:r>
                  <a:rPr lang="cs-CZ" dirty="0"/>
                  <a:t>x - </a:t>
                </a:r>
                <a:r>
                  <a:rPr lang="cs-CZ" dirty="0" smtClean="0"/>
                  <a:t>1 </a:t>
                </a:r>
                <a:r>
                  <a:rPr lang="cs-CZ" dirty="0"/>
                  <a:t>≥ 0 → x ≥ </a:t>
                </a:r>
                <a:r>
                  <a:rPr lang="cs-CZ" dirty="0" smtClean="0"/>
                  <a:t>1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/>
                  <a:t>x </a:t>
                </a:r>
                <a:r>
                  <a:rPr lang="cs-CZ" dirty="0" smtClean="0"/>
                  <a:t>+ </a:t>
                </a:r>
                <a:r>
                  <a:rPr lang="cs-CZ" dirty="0"/>
                  <a:t>1 ≥ 0 → x ≥ </a:t>
                </a:r>
                <a:r>
                  <a:rPr lang="cs-CZ" dirty="0" smtClean="0"/>
                  <a:t>-1</a:t>
                </a:r>
              </a:p>
              <a:p>
                <a:pPr marL="0" indent="0">
                  <a:buNone/>
                </a:pPr>
                <a:r>
                  <a:rPr lang="cs-CZ" dirty="0" smtClean="0"/>
                  <a:t>L=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3.</m:t>
                        </m:r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</m:t>
                            </m:r>
                            <m:r>
                              <a:rPr lang="cs-CZ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</m:t>
                            </m:r>
                            <m:r>
                              <a:rPr lang="cs-CZ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10</m:t>
                            </m:r>
                            <m:r>
                              <a:rPr lang="cs-CZ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- 160 </a:t>
                </a:r>
                <a:r>
                  <a:rPr lang="cs-CZ" dirty="0" smtClean="0"/>
                  <a:t>=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3.</m:t>
                        </m:r>
                        <m:r>
                          <a:rPr lang="cs-CZ" b="0" i="1" smtClean="0">
                            <a:latin typeface="Cambria Math"/>
                          </a:rPr>
                          <m:t>10.9.8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11.10.9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9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- </a:t>
                </a:r>
                <a:r>
                  <a:rPr lang="cs-CZ" dirty="0" smtClean="0"/>
                  <a:t>160 =</a:t>
                </a:r>
              </a:p>
              <a:p>
                <a:pPr marL="0" indent="0">
                  <a:buNone/>
                </a:pPr>
                <a:r>
                  <a:rPr lang="cs-CZ" dirty="0" smtClean="0"/>
                  <a:t> 270 – 110 – 160 = 0</a:t>
                </a:r>
              </a:p>
              <a:p>
                <a:pPr marL="0" indent="0">
                  <a:buNone/>
                </a:pPr>
                <a:r>
                  <a:rPr lang="cs-CZ" dirty="0" smtClean="0"/>
                  <a:t>P = 0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L = P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788024" y="2348880"/>
                <a:ext cx="4103439" cy="4278461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>
              <a:xfrm>
                <a:off x="1259632" y="116632"/>
                <a:ext cx="6120680" cy="1368152"/>
              </a:xfrm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>
                <a:noAutofit/>
              </a:bodyPr>
              <a:lstStyle/>
              <a:p>
                <a:r>
                  <a:rPr lang="cs-CZ" sz="3200" dirty="0" smtClean="0"/>
                  <a:t>Řešte rovnici:</a:t>
                </a:r>
                <a:br>
                  <a:rPr lang="cs-CZ" sz="3200" dirty="0" smtClean="0"/>
                </a:br>
                <a14:m>
                  <m:oMath xmlns:m="http://schemas.openxmlformats.org/officeDocument/2006/math">
                    <m:f>
                      <m:fPr>
                        <m:ctrlPr>
                          <a:rPr lang="cs-CZ" sz="3200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sz="3200" b="0" i="1" smtClean="0">
                            <a:latin typeface="Cambria Math"/>
                          </a:rPr>
                          <m:t>3.</m:t>
                        </m:r>
                        <m:r>
                          <a:rPr lang="cs-CZ" sz="3200" i="1">
                            <a:latin typeface="Cambria Math"/>
                          </a:rPr>
                          <m:t>𝑥</m:t>
                        </m:r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i="1">
                                <a:latin typeface="Cambria Math"/>
                              </a:rPr>
                              <m:t>−2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den>
                    </m:f>
                    <m:r>
                      <a:rPr lang="cs-CZ" sz="3200">
                        <a:latin typeface="Cambria Math"/>
                      </a:rPr>
                      <m:t> − </m:t>
                    </m:r>
                    <m:f>
                      <m:fPr>
                        <m:ctrlPr>
                          <a:rPr lang="cs-CZ" sz="3200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sz="32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sz="3200" i="1">
                                <a:latin typeface="Cambria Math"/>
                              </a:rPr>
                              <m:t>𝑥</m:t>
                            </m:r>
                            <m:r>
                              <a:rPr lang="cs-CZ" sz="3200" i="1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sz="3200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sz="3200" dirty="0"/>
                  <a:t> -</a:t>
                </a:r>
                <a:r>
                  <a:rPr lang="cs-CZ" sz="3200" dirty="0" smtClean="0"/>
                  <a:t> 160 = 0</a:t>
                </a:r>
                <a:endParaRPr lang="cs-CZ" sz="3200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259632" y="116632"/>
                <a:ext cx="6120680" cy="1368152"/>
              </a:xfrm>
              <a:blipFill rotWithShape="1">
                <a:blip r:embed="rId4"/>
                <a:stretch>
                  <a:fillRect/>
                </a:stretch>
              </a:blip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1412776"/>
            <a:ext cx="1522512" cy="669751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303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  <p:bldP spid="6" grpId="0" animBg="1"/>
      <p:bldP spid="2" grpId="0" animBg="1"/>
      <p:bldP spid="2" grpId="1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23628" y="260648"/>
            <a:ext cx="6131024" cy="1084982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3200" dirty="0" smtClean="0"/>
              <a:t>Řešte nerovnici:</a:t>
            </a:r>
            <a:br>
              <a:rPr lang="cs-CZ" sz="3200" dirty="0" smtClean="0"/>
            </a:br>
            <a:r>
              <a:rPr lang="cs-CZ" sz="3200" dirty="0" smtClean="0"/>
              <a:t>(x+2)! -3.(x+1)! ≥ 48x!</a:t>
            </a:r>
            <a:endParaRPr lang="cs-CZ" sz="3200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547664" y="1412776"/>
            <a:ext cx="1378496" cy="597743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13184" y="2132856"/>
                <a:ext cx="3970784" cy="4494485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(x+2)! -3.(x+1)! ≥ 48x!</a:t>
                </a:r>
              </a:p>
              <a:p>
                <a:pPr marL="0" indent="0">
                  <a:buNone/>
                </a:pPr>
                <a:r>
                  <a:rPr lang="cs-CZ" dirty="0"/>
                  <a:t>(x+2</a:t>
                </a:r>
                <a:r>
                  <a:rPr lang="cs-CZ" dirty="0" smtClean="0"/>
                  <a:t>)(x+1).x! </a:t>
                </a:r>
                <a:r>
                  <a:rPr lang="cs-CZ" dirty="0"/>
                  <a:t>-3.(x+1</a:t>
                </a:r>
                <a:r>
                  <a:rPr lang="cs-CZ" dirty="0" smtClean="0"/>
                  <a:t>).x! </a:t>
                </a:r>
                <a:r>
                  <a:rPr lang="cs-CZ" dirty="0"/>
                  <a:t>≥ 48x</a:t>
                </a:r>
                <a:r>
                  <a:rPr lang="cs-CZ" dirty="0" smtClean="0"/>
                  <a:t>! /:x!</a:t>
                </a:r>
              </a:p>
              <a:p>
                <a:pPr marL="0" indent="0">
                  <a:buNone/>
                </a:pPr>
                <a:r>
                  <a:rPr lang="cs-CZ" dirty="0" smtClean="0"/>
                  <a:t>(x+2).(x+1) – 3.(x+1) </a:t>
                </a:r>
                <a:r>
                  <a:rPr lang="cs-CZ" dirty="0"/>
                  <a:t>≥ </a:t>
                </a:r>
                <a:r>
                  <a:rPr lang="cs-CZ" dirty="0" smtClean="0"/>
                  <a:t>48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+ 3x + 2 – 3x – 3 </a:t>
                </a:r>
                <a:r>
                  <a:rPr lang="cs-CZ" dirty="0"/>
                  <a:t>≥ </a:t>
                </a:r>
                <a:r>
                  <a:rPr lang="cs-CZ" dirty="0" smtClean="0"/>
                  <a:t>48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−49</m:t>
                    </m:r>
                  </m:oMath>
                </a14:m>
                <a:r>
                  <a:rPr lang="cs-CZ" dirty="0" smtClean="0"/>
                  <a:t> </a:t>
                </a:r>
                <a:r>
                  <a:rPr lang="cs-CZ" dirty="0"/>
                  <a:t>≥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:r>
                  <a:rPr lang="cs-CZ" dirty="0" smtClean="0"/>
                  <a:t>(x-7).(x+7)  </a:t>
                </a:r>
                <a:r>
                  <a:rPr lang="cs-CZ" dirty="0"/>
                  <a:t>≥ </a:t>
                </a:r>
                <a:r>
                  <a:rPr lang="cs-CZ" dirty="0" smtClean="0"/>
                  <a:t>0</a:t>
                </a:r>
              </a:p>
              <a:p>
                <a:pPr marL="0" indent="0">
                  <a:buNone/>
                </a:pPr>
                <a:r>
                  <a:rPr lang="cs-CZ" dirty="0" smtClean="0"/>
                  <a:t>Nulové body -7 a 7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x </a:t>
                </a:r>
                <a:r>
                  <a:rPr lang="az-Cyrl-AZ" dirty="0" smtClean="0"/>
                  <a:t>є</a:t>
                </a:r>
                <a:r>
                  <a:rPr lang="cs-CZ" dirty="0" smtClean="0"/>
                  <a:t> (-∞;-7˃U</a:t>
                </a:r>
                <a:r>
                  <a:rPr lang="az-Cyrl-AZ" dirty="0" smtClean="0"/>
                  <a:t>˂</a:t>
                </a:r>
                <a:r>
                  <a:rPr lang="cs-CZ" dirty="0" smtClean="0"/>
                  <a:t>7; ∞)</a:t>
                </a:r>
              </a:p>
              <a:p>
                <a:pPr marL="0" indent="0">
                  <a:buNone/>
                </a:pPr>
                <a:r>
                  <a:rPr lang="cs-CZ" dirty="0" smtClean="0">
                    <a:latin typeface="Calibri"/>
                  </a:rPr>
                  <a:t>Vzhledem 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𝐷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𝑓</m:t>
                        </m:r>
                        <m:r>
                          <a:rPr lang="cs-CZ" b="0" i="1" smtClean="0">
                            <a:latin typeface="Cambria Math"/>
                          </a:rPr>
                          <m:t> </m:t>
                        </m:r>
                      </m:sub>
                    </m:sSub>
                  </m:oMath>
                </a14:m>
                <a:r>
                  <a:rPr lang="cs-CZ" dirty="0" smtClean="0"/>
                  <a:t> </a:t>
                </a:r>
                <a:r>
                  <a:rPr lang="cs-CZ" b="1" dirty="0" smtClean="0"/>
                  <a:t>x </a:t>
                </a:r>
                <a:r>
                  <a:rPr lang="az-Cyrl-AZ" b="1" dirty="0" smtClean="0">
                    <a:latin typeface="Calibri"/>
                  </a:rPr>
                  <a:t>є˂</a:t>
                </a:r>
                <a:r>
                  <a:rPr lang="cs-CZ" b="1" dirty="0" smtClean="0">
                    <a:latin typeface="Calibri"/>
                  </a:rPr>
                  <a:t>7; </a:t>
                </a:r>
                <a:r>
                  <a:rPr lang="az-Cyrl-AZ" b="1" dirty="0" smtClean="0">
                    <a:latin typeface="Calibri"/>
                  </a:rPr>
                  <a:t>∞</a:t>
                </a:r>
                <a:r>
                  <a:rPr lang="cs-CZ" b="1" dirty="0" smtClean="0">
                    <a:latin typeface="Calibri"/>
                  </a:rPr>
                  <a:t>)</a:t>
                </a:r>
                <a:endParaRPr lang="cs-CZ" b="1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13184" y="2132856"/>
                <a:ext cx="3970784" cy="4494485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508104" y="1412776"/>
            <a:ext cx="2447255" cy="669751"/>
          </a:xfrm>
          <a:effectLst>
            <a:glow rad="1397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cs-CZ" dirty="0" smtClean="0"/>
              <a:t>Definiční obor: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645025" y="2174874"/>
                <a:ext cx="4103439" cy="4422477"/>
              </a:xfrm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cs-CZ" dirty="0"/>
                  <a:t>Definiční obor: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>
                            <a:latin typeface="Cambria Math"/>
                          </a:rPr>
                          <m:t>𝑫</m:t>
                        </m:r>
                      </m:e>
                      <m:sub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sub>
                    </m:sSub>
                  </m:oMath>
                </a14:m>
                <a:r>
                  <a:rPr lang="cs-CZ" b="1" dirty="0"/>
                  <a:t>= ˂ </a:t>
                </a:r>
                <a:r>
                  <a:rPr lang="cs-CZ" b="1" dirty="0" smtClean="0"/>
                  <a:t>0; </a:t>
                </a:r>
                <a:r>
                  <a:rPr lang="cs-CZ" b="1" dirty="0"/>
                  <a:t>∞)</a:t>
                </a:r>
              </a:p>
              <a:p>
                <a:pPr marL="0" indent="0">
                  <a:buNone/>
                </a:pPr>
                <a:r>
                  <a:rPr lang="cs-CZ" dirty="0"/>
                  <a:t>x ≥ 0</a:t>
                </a:r>
              </a:p>
              <a:p>
                <a:pPr marL="0" indent="0">
                  <a:buNone/>
                </a:pPr>
                <a:r>
                  <a:rPr lang="cs-CZ" dirty="0"/>
                  <a:t>x </a:t>
                </a:r>
                <a:r>
                  <a:rPr lang="cs-CZ" dirty="0" smtClean="0"/>
                  <a:t>+ </a:t>
                </a:r>
                <a:r>
                  <a:rPr lang="cs-CZ" dirty="0"/>
                  <a:t>2 ≥ 0 → x ≥ </a:t>
                </a:r>
                <a:r>
                  <a:rPr lang="cs-CZ" dirty="0" smtClean="0"/>
                  <a:t>-2</a:t>
                </a: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x </a:t>
                </a:r>
                <a:r>
                  <a:rPr lang="cs-CZ" dirty="0"/>
                  <a:t>+ 1 ≥ 0 → x ≥ -</a:t>
                </a:r>
                <a:r>
                  <a:rPr lang="cs-CZ" dirty="0" smtClean="0"/>
                  <a:t>1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b="1" dirty="0" smtClean="0"/>
                  <a:t>Poznámka:</a:t>
                </a:r>
              </a:p>
              <a:p>
                <a:pPr marL="0" indent="0">
                  <a:buNone/>
                </a:pPr>
                <a:r>
                  <a:rPr lang="cs-CZ" dirty="0" smtClean="0"/>
                  <a:t>Vzhledem k definici faktoriálu libovolného čísla lze nerovnici vždy dělit faktoriálem, bez ohledu na jeho hodnotu(vždy kladná!!!)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645025" y="2174874"/>
                <a:ext cx="4103439" cy="4422477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Přímá spojnice 9"/>
          <p:cNvCxnSpPr/>
          <p:nvPr/>
        </p:nvCxnSpPr>
        <p:spPr>
          <a:xfrm>
            <a:off x="1835696" y="5085184"/>
            <a:ext cx="0" cy="288032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131840" y="5093568"/>
            <a:ext cx="0" cy="288032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Skupina 18"/>
          <p:cNvGrpSpPr/>
          <p:nvPr/>
        </p:nvGrpSpPr>
        <p:grpSpPr>
          <a:xfrm>
            <a:off x="539552" y="5399079"/>
            <a:ext cx="3672408" cy="497375"/>
            <a:chOff x="611560" y="5068891"/>
            <a:chExt cx="3672408" cy="497375"/>
          </a:xfrm>
        </p:grpSpPr>
        <p:cxnSp>
          <p:nvCxnSpPr>
            <p:cNvPr id="8" name="Přímá spojnice 7"/>
            <p:cNvCxnSpPr/>
            <p:nvPr/>
          </p:nvCxnSpPr>
          <p:spPr>
            <a:xfrm>
              <a:off x="683568" y="5229200"/>
              <a:ext cx="3600400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ovéPole 11"/>
            <p:cNvSpPr txBox="1"/>
            <p:nvPr/>
          </p:nvSpPr>
          <p:spPr>
            <a:xfrm>
              <a:off x="1842199" y="5188550"/>
              <a:ext cx="3722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-7</a:t>
              </a:r>
              <a:endParaRPr lang="cs-CZ" dirty="0"/>
            </a:p>
          </p:txBody>
        </p:sp>
        <p:sp>
          <p:nvSpPr>
            <p:cNvPr id="13" name="TextovéPole 12"/>
            <p:cNvSpPr txBox="1"/>
            <p:nvPr/>
          </p:nvSpPr>
          <p:spPr>
            <a:xfrm>
              <a:off x="3157096" y="519693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s-CZ" dirty="0" smtClean="0"/>
                <a:t>7</a:t>
              </a:r>
              <a:endParaRPr lang="cs-CZ" dirty="0"/>
            </a:p>
          </p:txBody>
        </p:sp>
        <p:cxnSp>
          <p:nvCxnSpPr>
            <p:cNvPr id="15" name="Přímá spojnice se šipkou 14"/>
            <p:cNvCxnSpPr/>
            <p:nvPr/>
          </p:nvCxnSpPr>
          <p:spPr>
            <a:xfrm flipH="1">
              <a:off x="611560" y="5079753"/>
              <a:ext cx="1224136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Přímá spojnice se šipkou 16"/>
            <p:cNvCxnSpPr/>
            <p:nvPr/>
          </p:nvCxnSpPr>
          <p:spPr>
            <a:xfrm>
              <a:off x="3131840" y="5068891"/>
              <a:ext cx="1152128" cy="0"/>
            </a:xfrm>
            <a:prstGeom prst="straightConnector1">
              <a:avLst/>
            </a:prstGeom>
            <a:ln w="38100"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78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500"/>
                            </p:stCondLst>
                            <p:childTnLst>
                              <p:par>
                                <p:cTn id="1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1007</Words>
  <Application>Microsoft Office PowerPoint</Application>
  <PresentationFormat>Předvádění na obrazovce (4:3)</PresentationFormat>
  <Paragraphs>117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Rovnice a nerovnice s faktoriálem</vt:lpstr>
      <vt:lpstr>Opakování základního postupu</vt:lpstr>
      <vt:lpstr>Řešte rovnici:  x! + (x-1)!= (x+1)!</vt:lpstr>
      <vt:lpstr>Řešte rovnici: x!/(x-2)!  -  (x-2)!/(x-4)! = 10</vt:lpstr>
      <vt:lpstr>Řešte rovnici: (3.x!)/(x-2)!  -  (x+1)!/(x-1)! - 160 = 0</vt:lpstr>
      <vt:lpstr>Řešte nerovnici: (x+2)! -3.(x+1)! ≥ 48x!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Rovnice a nerovnice s faktoriálem</dc:title>
  <dc:creator>Jiřina Rychtářová</dc:creator>
  <cp:lastModifiedBy>Admin</cp:lastModifiedBy>
  <cp:revision>15</cp:revision>
  <dcterms:created xsi:type="dcterms:W3CDTF">2014-05-23T22:28:51Z</dcterms:created>
  <dcterms:modified xsi:type="dcterms:W3CDTF">2014-10-05T20:10:19Z</dcterms:modified>
</cp:coreProperties>
</file>