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0746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7155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5011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9660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6640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558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94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8014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9878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1122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8780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67501-8714-4A64-A0F1-8054E52CF66C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AC1CC-6204-4411-A6C9-07DB36DF838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7111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998" y="260648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216407"/>
              </p:ext>
            </p:extLst>
          </p:nvPr>
        </p:nvGraphicFramePr>
        <p:xfrm>
          <a:off x="1205144" y="2204864"/>
          <a:ext cx="6724428" cy="38811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854688"/>
                <a:gridCol w="4869740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VY_42_INOVACE_0401 Souřadnice bodu 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3.2.2014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Zavedení systému souřadnic v rovině a prostoru, výpočet délky úsečky a souřadnic středu úsečky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využitím prezentace , řešení vzorových příkladů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75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7504" y="2060848"/>
            <a:ext cx="7270576" cy="1154559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4800" dirty="0" smtClean="0"/>
              <a:t>Souřadnice bodu</a:t>
            </a:r>
            <a:endParaRPr lang="cs-CZ" sz="4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75656" y="3861048"/>
            <a:ext cx="6400800" cy="838944"/>
          </a:xfr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004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0784" cy="1066130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Systém souřadnic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Pro umístění bodu v rovině zavedeme systém souřadnic, kde vodorovná osa je x, svislá osa y. Bod je jednoznačně určen uspořádanou dvojicí</a:t>
            </a:r>
          </a:p>
          <a:p>
            <a:pPr marL="0" indent="0">
              <a:buNone/>
            </a:pPr>
            <a:r>
              <a:rPr lang="cs-CZ" dirty="0" smtClean="0"/>
              <a:t> [x; y]. </a:t>
            </a:r>
          </a:p>
          <a:p>
            <a:pPr marL="0" indent="0">
              <a:buNone/>
            </a:pPr>
            <a:r>
              <a:rPr lang="cs-CZ" dirty="0" smtClean="0"/>
              <a:t>Pro umístění bodu v prostoru zavedeme systém souřadnic, kde vodorovné osy x a y jsou na sebe kolmé a jejich průsečíkem prochází osa z, která je kolmá k rovině </a:t>
            </a:r>
            <a:r>
              <a:rPr lang="cs-CZ" dirty="0" err="1" smtClean="0"/>
              <a:t>xy</a:t>
            </a:r>
            <a:r>
              <a:rPr lang="cs-CZ" dirty="0" smtClean="0"/>
              <a:t>. Bod je  jednoznačně určen uspořádanou trojicí [x; y; z].</a:t>
            </a:r>
            <a:endParaRPr lang="cs-CZ" dirty="0"/>
          </a:p>
        </p:txBody>
      </p:sp>
      <p:grpSp>
        <p:nvGrpSpPr>
          <p:cNvPr id="3" name="Skupina 2"/>
          <p:cNvGrpSpPr/>
          <p:nvPr/>
        </p:nvGrpSpPr>
        <p:grpSpPr>
          <a:xfrm>
            <a:off x="5508104" y="725396"/>
            <a:ext cx="2841135" cy="1983524"/>
            <a:chOff x="5508104" y="725396"/>
            <a:chExt cx="2841135" cy="1983524"/>
          </a:xfrm>
        </p:grpSpPr>
        <p:sp>
          <p:nvSpPr>
            <p:cNvPr id="21" name="TextovéPole 20"/>
            <p:cNvSpPr txBox="1"/>
            <p:nvPr/>
          </p:nvSpPr>
          <p:spPr>
            <a:xfrm>
              <a:off x="7989199" y="158815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x</a:t>
              </a:r>
              <a:endParaRPr lang="cs-CZ" dirty="0"/>
            </a:p>
          </p:txBody>
        </p:sp>
        <p:grpSp>
          <p:nvGrpSpPr>
            <p:cNvPr id="2" name="Skupina 1"/>
            <p:cNvGrpSpPr/>
            <p:nvPr/>
          </p:nvGrpSpPr>
          <p:grpSpPr>
            <a:xfrm>
              <a:off x="5508104" y="725396"/>
              <a:ext cx="2520280" cy="1983524"/>
              <a:chOff x="5508104" y="725396"/>
              <a:chExt cx="2520280" cy="1983524"/>
            </a:xfrm>
          </p:grpSpPr>
          <p:cxnSp>
            <p:nvCxnSpPr>
              <p:cNvPr id="8" name="Přímá spojnice 7"/>
              <p:cNvCxnSpPr/>
              <p:nvPr/>
            </p:nvCxnSpPr>
            <p:spPr>
              <a:xfrm>
                <a:off x="6804248" y="836712"/>
                <a:ext cx="0" cy="187220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9"/>
              <p:cNvCxnSpPr/>
              <p:nvPr/>
            </p:nvCxnSpPr>
            <p:spPr>
              <a:xfrm>
                <a:off x="5508104" y="1772816"/>
                <a:ext cx="2520280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ovéPole 21"/>
              <p:cNvSpPr txBox="1"/>
              <p:nvPr/>
            </p:nvSpPr>
            <p:spPr>
              <a:xfrm>
                <a:off x="6307507" y="725396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/>
                  <a:t>y</a:t>
                </a:r>
              </a:p>
            </p:txBody>
          </p:sp>
        </p:grpSp>
      </p:grpSp>
      <p:grpSp>
        <p:nvGrpSpPr>
          <p:cNvPr id="6" name="Skupina 5"/>
          <p:cNvGrpSpPr/>
          <p:nvPr/>
        </p:nvGrpSpPr>
        <p:grpSpPr>
          <a:xfrm>
            <a:off x="4896036" y="2780928"/>
            <a:ext cx="3372544" cy="3537684"/>
            <a:chOff x="4896036" y="2780928"/>
            <a:chExt cx="3372544" cy="3537684"/>
          </a:xfrm>
        </p:grpSpPr>
        <p:cxnSp>
          <p:nvCxnSpPr>
            <p:cNvPr id="12" name="Přímá spojnice 11"/>
            <p:cNvCxnSpPr/>
            <p:nvPr/>
          </p:nvCxnSpPr>
          <p:spPr>
            <a:xfrm>
              <a:off x="6012160" y="2780928"/>
              <a:ext cx="0" cy="266429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Krychle 12"/>
            <p:cNvSpPr/>
            <p:nvPr/>
          </p:nvSpPr>
          <p:spPr>
            <a:xfrm>
              <a:off x="5508104" y="3645024"/>
              <a:ext cx="1936232" cy="2304256"/>
            </a:xfrm>
            <a:prstGeom prst="cub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5" name="Přímá spojnice 14"/>
            <p:cNvCxnSpPr/>
            <p:nvPr/>
          </p:nvCxnSpPr>
          <p:spPr>
            <a:xfrm>
              <a:off x="6012160" y="5445224"/>
              <a:ext cx="2016224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nice 16"/>
            <p:cNvCxnSpPr/>
            <p:nvPr/>
          </p:nvCxnSpPr>
          <p:spPr>
            <a:xfrm flipH="1">
              <a:off x="5148064" y="5445224"/>
              <a:ext cx="864096" cy="7920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ovéPole 19"/>
            <p:cNvSpPr txBox="1"/>
            <p:nvPr/>
          </p:nvSpPr>
          <p:spPr>
            <a:xfrm>
              <a:off x="7908540" y="507589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x</a:t>
              </a:r>
              <a:endParaRPr lang="cs-CZ" dirty="0"/>
            </a:p>
          </p:txBody>
        </p:sp>
        <p:sp>
          <p:nvSpPr>
            <p:cNvPr id="23" name="TextovéPole 22"/>
            <p:cNvSpPr txBox="1"/>
            <p:nvPr/>
          </p:nvSpPr>
          <p:spPr>
            <a:xfrm>
              <a:off x="4896036" y="5949280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/>
                <a:t>y</a:t>
              </a:r>
            </a:p>
          </p:txBody>
        </p:sp>
        <p:sp>
          <p:nvSpPr>
            <p:cNvPr id="24" name="TextovéPole 23"/>
            <p:cNvSpPr txBox="1"/>
            <p:nvPr/>
          </p:nvSpPr>
          <p:spPr>
            <a:xfrm>
              <a:off x="5590786" y="2822639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z</a:t>
              </a:r>
              <a:endParaRPr lang="cs-CZ" dirty="0"/>
            </a:p>
          </p:txBody>
        </p:sp>
      </p:grpSp>
    </p:spTree>
    <p:extLst>
      <p:ext uri="{BB962C8B-B14F-4D97-AF65-F5344CB8AC3E}">
        <p14:creationId xmlns:p14="http://schemas.microsoft.com/office/powerpoint/2010/main" val="426279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900708" y="188640"/>
            <a:ext cx="7799784" cy="77809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Do systému souřadnic umístěte body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>
          <a:xfrm>
            <a:off x="323528" y="1421494"/>
            <a:ext cx="1810544" cy="4641379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A = [ 3; 1]</a:t>
            </a:r>
          </a:p>
          <a:p>
            <a:pPr marL="0" indent="0">
              <a:buNone/>
            </a:pPr>
            <a:r>
              <a:rPr lang="cs-CZ" dirty="0"/>
              <a:t>B</a:t>
            </a:r>
            <a:r>
              <a:rPr lang="cs-CZ" dirty="0" smtClean="0"/>
              <a:t> = [-4; 3]</a:t>
            </a:r>
          </a:p>
          <a:p>
            <a:pPr marL="0" indent="0">
              <a:buNone/>
            </a:pPr>
            <a:r>
              <a:rPr lang="cs-CZ" dirty="0"/>
              <a:t>C</a:t>
            </a:r>
            <a:r>
              <a:rPr lang="cs-CZ" dirty="0" smtClean="0"/>
              <a:t> = [ 0; 4]</a:t>
            </a:r>
          </a:p>
          <a:p>
            <a:pPr marL="0" indent="0">
              <a:buNone/>
            </a:pPr>
            <a:r>
              <a:rPr lang="cs-CZ" dirty="0"/>
              <a:t>D</a:t>
            </a:r>
            <a:r>
              <a:rPr lang="cs-CZ" dirty="0" smtClean="0"/>
              <a:t> = [-5; 0]</a:t>
            </a:r>
          </a:p>
          <a:p>
            <a:pPr marL="0" indent="0">
              <a:buNone/>
            </a:pPr>
            <a:r>
              <a:rPr lang="cs-CZ" dirty="0"/>
              <a:t>E</a:t>
            </a:r>
            <a:r>
              <a:rPr lang="cs-CZ" dirty="0" smtClean="0"/>
              <a:t> = [-2;-2]</a:t>
            </a:r>
          </a:p>
          <a:p>
            <a:pPr marL="0" indent="0">
              <a:buNone/>
            </a:pPr>
            <a:r>
              <a:rPr lang="cs-CZ" dirty="0"/>
              <a:t>F</a:t>
            </a:r>
            <a:r>
              <a:rPr lang="cs-CZ" dirty="0" smtClean="0"/>
              <a:t> = [-4;-4]</a:t>
            </a:r>
          </a:p>
          <a:p>
            <a:pPr marL="0" indent="0">
              <a:buNone/>
            </a:pPr>
            <a:r>
              <a:rPr lang="cs-CZ" dirty="0"/>
              <a:t>G</a:t>
            </a:r>
            <a:r>
              <a:rPr lang="cs-CZ" dirty="0" smtClean="0"/>
              <a:t> = [ 0;-5]</a:t>
            </a:r>
          </a:p>
          <a:p>
            <a:pPr marL="0" indent="0">
              <a:buNone/>
            </a:pPr>
            <a:r>
              <a:rPr lang="cs-CZ" dirty="0"/>
              <a:t>H</a:t>
            </a:r>
            <a:r>
              <a:rPr lang="cs-CZ" dirty="0" smtClean="0"/>
              <a:t> = [ 1;0]</a:t>
            </a:r>
          </a:p>
          <a:p>
            <a:pPr marL="0" indent="0">
              <a:buNone/>
            </a:pPr>
            <a:r>
              <a:rPr lang="cs-CZ" dirty="0" smtClean="0"/>
              <a:t> I </a:t>
            </a:r>
            <a:r>
              <a:rPr lang="cs-CZ" dirty="0" smtClean="0"/>
              <a:t>= [ 5;-5]</a:t>
            </a:r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1800564"/>
              </p:ext>
            </p:extLst>
          </p:nvPr>
        </p:nvGraphicFramePr>
        <p:xfrm>
          <a:off x="2411414" y="1268411"/>
          <a:ext cx="6409056" cy="54009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4088"/>
                <a:gridCol w="534088"/>
                <a:gridCol w="534088"/>
                <a:gridCol w="534088"/>
                <a:gridCol w="534088"/>
                <a:gridCol w="534088"/>
                <a:gridCol w="534088"/>
                <a:gridCol w="534088"/>
                <a:gridCol w="534088"/>
                <a:gridCol w="534088"/>
                <a:gridCol w="534088"/>
                <a:gridCol w="534088"/>
              </a:tblGrid>
              <a:tr h="450079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C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H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F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G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007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Skupina 1"/>
          <p:cNvGrpSpPr/>
          <p:nvPr/>
        </p:nvGrpSpPr>
        <p:grpSpPr>
          <a:xfrm>
            <a:off x="2267744" y="1052736"/>
            <a:ext cx="6768752" cy="5805264"/>
            <a:chOff x="2267744" y="1052736"/>
            <a:chExt cx="6768752" cy="5805264"/>
          </a:xfrm>
        </p:grpSpPr>
        <p:cxnSp>
          <p:nvCxnSpPr>
            <p:cNvPr id="10" name="Přímá spojnice 9"/>
            <p:cNvCxnSpPr/>
            <p:nvPr/>
          </p:nvCxnSpPr>
          <p:spPr>
            <a:xfrm>
              <a:off x="5580112" y="1052736"/>
              <a:ext cx="72008" cy="580526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nice 11"/>
            <p:cNvCxnSpPr/>
            <p:nvPr/>
          </p:nvCxnSpPr>
          <p:spPr>
            <a:xfrm>
              <a:off x="2267744" y="3955368"/>
              <a:ext cx="6768752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Plus 12"/>
            <p:cNvSpPr/>
            <p:nvPr/>
          </p:nvSpPr>
          <p:spPr>
            <a:xfrm>
              <a:off x="5915000" y="3717032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4" name="Plus 13"/>
            <p:cNvSpPr/>
            <p:nvPr/>
          </p:nvSpPr>
          <p:spPr>
            <a:xfrm>
              <a:off x="3275856" y="2376799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Plus 14"/>
            <p:cNvSpPr/>
            <p:nvPr/>
          </p:nvSpPr>
          <p:spPr>
            <a:xfrm>
              <a:off x="5387516" y="1916832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6" name="Plus 15"/>
            <p:cNvSpPr/>
            <p:nvPr/>
          </p:nvSpPr>
          <p:spPr>
            <a:xfrm>
              <a:off x="6948264" y="3284984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7" name="Plus 16"/>
            <p:cNvSpPr/>
            <p:nvPr/>
          </p:nvSpPr>
          <p:spPr>
            <a:xfrm>
              <a:off x="5423520" y="6008712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Plus 17"/>
            <p:cNvSpPr/>
            <p:nvPr/>
          </p:nvSpPr>
          <p:spPr>
            <a:xfrm>
              <a:off x="2699792" y="3742184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9" name="Plus 18"/>
            <p:cNvSpPr/>
            <p:nvPr/>
          </p:nvSpPr>
          <p:spPr>
            <a:xfrm>
              <a:off x="4343400" y="4653136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lus 19"/>
            <p:cNvSpPr/>
            <p:nvPr/>
          </p:nvSpPr>
          <p:spPr>
            <a:xfrm>
              <a:off x="3275856" y="5529336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1" name="Plus 20"/>
            <p:cNvSpPr/>
            <p:nvPr/>
          </p:nvSpPr>
          <p:spPr>
            <a:xfrm>
              <a:off x="8028384" y="5962988"/>
              <a:ext cx="457200" cy="457200"/>
            </a:xfrm>
            <a:prstGeom prst="mathPlus">
              <a:avLst>
                <a:gd name="adj1" fmla="val 2308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60492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6175" y="116632"/>
            <a:ext cx="4474840" cy="77809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Délka úsečky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23528" y="1052735"/>
                <a:ext cx="4248472" cy="5184577"/>
              </a:xfrm>
              <a:ln>
                <a:solidFill>
                  <a:schemeClr val="accent3">
                    <a:lumMod val="75000"/>
                  </a:schemeClr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85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Délka úsečky IABI</a:t>
                </a:r>
              </a:p>
              <a:p>
                <a:pPr marL="0" indent="0">
                  <a:buNone/>
                </a:pPr>
                <a:r>
                  <a:rPr lang="cs-CZ" dirty="0" smtClean="0"/>
                  <a:t>Vzorec lze odvodit </a:t>
                </a:r>
              </a:p>
              <a:p>
                <a:pPr marL="0" indent="0">
                  <a:buNone/>
                </a:pPr>
                <a:r>
                  <a:rPr lang="cs-CZ" dirty="0" smtClean="0"/>
                  <a:t>Doplníme pravoúhlý trojúhelník, ve kterém jsou velikosti odvěsen rovny rozdílu x-ových souřadnic bodů a rozdílu y-</a:t>
                </a:r>
                <a:r>
                  <a:rPr lang="cs-CZ" dirty="0" err="1" smtClean="0"/>
                  <a:t>ových</a:t>
                </a:r>
                <a:r>
                  <a:rPr lang="cs-CZ" dirty="0" smtClean="0"/>
                  <a:t> souřadnic bodů,  úsečka AB je přeponou trojúhelníka, její velikost vypočteme pomocí 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Pythagorovy věty:</a:t>
                </a:r>
              </a:p>
              <a:p>
                <a:pPr marL="0" indent="0">
                  <a:buNone/>
                </a:pPr>
                <a:r>
                  <a:rPr lang="cs-CZ" dirty="0" smtClean="0"/>
                  <a:t>IABI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IABI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(5−1)</m:t>
                            </m:r>
                          </m:e>
                          <m:sup>
                            <m:r>
                              <a:rPr lang="cs-CZ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(5−2)</m:t>
                            </m:r>
                          </m:e>
                          <m:sup>
                            <m:r>
                              <a:rPr lang="cs-CZ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16+9</m:t>
                        </m:r>
                      </m:e>
                    </m:rad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e>
                    </m:rad>
                  </m:oMath>
                </a14:m>
                <a:r>
                  <a:rPr lang="cs-CZ" dirty="0" smtClean="0"/>
                  <a:t> = 5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23528" y="1052735"/>
                <a:ext cx="4248472" cy="5184577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3">
                    <a:lumMod val="75000"/>
                  </a:schemeClr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Zástupný symbol pro obsah 10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2855155103"/>
                  </p:ext>
                </p:extLst>
              </p:nvPr>
            </p:nvGraphicFramePr>
            <p:xfrm>
              <a:off x="4643884" y="908720"/>
              <a:ext cx="4176584" cy="419177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22073"/>
                    <a:gridCol w="522073"/>
                    <a:gridCol w="522073"/>
                    <a:gridCol w="522073"/>
                    <a:gridCol w="522073"/>
                    <a:gridCol w="522073"/>
                    <a:gridCol w="522073"/>
                    <a:gridCol w="522073"/>
                  </a:tblGrid>
                  <a:tr h="374593"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B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cs-CZ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cs-CZ" b="0" i="1" smtClean="0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cs-CZ" b="0" i="1" smtClean="0">
                                      <a:latin typeface="Cambria Math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r>
                            <a:rPr lang="cs-CZ" dirty="0" smtClean="0"/>
                            <a:t>-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𝐴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dirty="0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A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445844"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𝐵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-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cs-CZ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cs-CZ" b="0" i="1" smtClean="0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cs-CZ" b="0" i="1" smtClean="0">
                                      <a:latin typeface="Cambria Math"/>
                                    </a:rPr>
                                    <m:t>𝐴</m:t>
                                  </m:r>
                                </m:sub>
                              </m:sSub>
                            </m:oMath>
                          </a14:m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Zástupný symbol pro obsah 10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2855155103"/>
                  </p:ext>
                </p:extLst>
              </p:nvPr>
            </p:nvGraphicFramePr>
            <p:xfrm>
              <a:off x="4643884" y="908720"/>
              <a:ext cx="4176584" cy="419177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22073"/>
                    <a:gridCol w="522073"/>
                    <a:gridCol w="522073"/>
                    <a:gridCol w="522073"/>
                    <a:gridCol w="522073"/>
                    <a:gridCol w="522073"/>
                    <a:gridCol w="522073"/>
                    <a:gridCol w="522073"/>
                  </a:tblGrid>
                  <a:tr h="374593"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cs-CZ" dirty="0" smtClean="0"/>
                            <a:t>B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605882" t="-209836" r="-101176" b="-8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697674" t="-209836" b="-826230"/>
                          </a:stretch>
                        </a:blipFill>
                      </a:tcPr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A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445844"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404706" t="-343836" r="-302353" b="-5054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498837" t="-343836" r="-198837" b="-5054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374593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grpSp>
        <p:nvGrpSpPr>
          <p:cNvPr id="4" name="Skupina 3"/>
          <p:cNvGrpSpPr/>
          <p:nvPr/>
        </p:nvGrpSpPr>
        <p:grpSpPr>
          <a:xfrm>
            <a:off x="4644008" y="908720"/>
            <a:ext cx="4176464" cy="4176464"/>
            <a:chOff x="4644008" y="908720"/>
            <a:chExt cx="4176464" cy="4176464"/>
          </a:xfrm>
        </p:grpSpPr>
        <p:cxnSp>
          <p:nvCxnSpPr>
            <p:cNvPr id="6" name="Přímá spojnice 5"/>
            <p:cNvCxnSpPr/>
            <p:nvPr/>
          </p:nvCxnSpPr>
          <p:spPr>
            <a:xfrm>
              <a:off x="4644008" y="3212976"/>
              <a:ext cx="417646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nice 7"/>
            <p:cNvCxnSpPr/>
            <p:nvPr/>
          </p:nvCxnSpPr>
          <p:spPr>
            <a:xfrm>
              <a:off x="5652120" y="908720"/>
              <a:ext cx="36004" cy="41764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9"/>
            <p:cNvCxnSpPr/>
            <p:nvPr/>
          </p:nvCxnSpPr>
          <p:spPr>
            <a:xfrm flipV="1">
              <a:off x="6228184" y="1268760"/>
              <a:ext cx="2088232" cy="115212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15"/>
            <p:cNvCxnSpPr/>
            <p:nvPr/>
          </p:nvCxnSpPr>
          <p:spPr>
            <a:xfrm>
              <a:off x="8316416" y="1268760"/>
              <a:ext cx="0" cy="1152128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nice 17"/>
            <p:cNvCxnSpPr/>
            <p:nvPr/>
          </p:nvCxnSpPr>
          <p:spPr>
            <a:xfrm>
              <a:off x="6228184" y="2420888"/>
              <a:ext cx="2088232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ovéPole 22"/>
          <p:cNvSpPr txBox="1"/>
          <p:nvPr/>
        </p:nvSpPr>
        <p:spPr>
          <a:xfrm>
            <a:off x="5652120" y="573325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 = [ 1; 2] </a:t>
            </a:r>
          </a:p>
          <a:p>
            <a:r>
              <a:rPr lang="cs-CZ" dirty="0" smtClean="0"/>
              <a:t>B = [ 5; 5]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073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3754760" cy="1138138"/>
          </a:xfr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Střed úsečky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1556792"/>
                <a:ext cx="3682752" cy="4565104"/>
              </a:xfrm>
              <a:ln>
                <a:solidFill>
                  <a:schemeClr val="accent3">
                    <a:lumMod val="75000"/>
                  </a:schemeClr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2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S-střed úsečky AB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Symbolický vzorec </a:t>
                </a:r>
              </a:p>
              <a:p>
                <a:pPr marL="0" indent="0">
                  <a:buNone/>
                </a:pPr>
                <a:r>
                  <a:rPr lang="cs-CZ" dirty="0" smtClean="0"/>
                  <a:t>Lze odvodit (polovina součtu souřadnic)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𝑨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𝑩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Rozepíšeme pro souřadnice bodu A[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]</a:t>
                </a:r>
              </a:p>
              <a:p>
                <a:pPr marL="0" indent="0">
                  <a:buNone/>
                </a:pPr>
                <a:r>
                  <a:rPr lang="cs-CZ" dirty="0" smtClean="0"/>
                  <a:t>B=</a:t>
                </a:r>
                <a:r>
                  <a:rPr lang="cs-CZ" dirty="0"/>
                  <a:t>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𝐵</m:t>
                        </m:r>
                      </m:sub>
                    </m:sSub>
                    <m:r>
                      <a:rPr lang="cs-CZ" i="1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cs-CZ" dirty="0"/>
                  <a:t>]</a:t>
                </a:r>
                <a:r>
                  <a:rPr lang="cs-CZ" dirty="0" smtClean="0"/>
                  <a:t>, tedy S=</a:t>
                </a:r>
                <a:r>
                  <a:rPr lang="cs-CZ" dirty="0"/>
                  <a:t>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𝑆</m:t>
                        </m:r>
                      </m:sub>
                    </m:sSub>
                    <m:r>
                      <a:rPr lang="cs-CZ" i="1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cs-CZ" dirty="0"/>
                  <a:t>]</a:t>
                </a:r>
                <a:r>
                  <a:rPr lang="cs-CZ" dirty="0" smtClean="0"/>
                  <a:t>,</a:t>
                </a:r>
              </a:p>
              <a:p>
                <a:pPr marL="0" indent="0">
                  <a:buNone/>
                </a:pPr>
                <a:r>
                  <a:rPr lang="cs-CZ" dirty="0" smtClean="0"/>
                  <a:t> 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cs-CZ" b="1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latin typeface="Cambria Math"/>
                              </a:rPr>
                              <m:t>𝑨</m:t>
                            </m:r>
                          </m:sub>
                        </m:sSub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cs-CZ" b="1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latin typeface="Cambria Math"/>
                              </a:rPr>
                              <m:t>𝑩</m:t>
                            </m:r>
                          </m:sub>
                        </m:sSub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b="1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cs-CZ" b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dirty="0">
                                <a:latin typeface="Cambria Math"/>
                              </a:rPr>
                              <m:t>𝑨</m:t>
                            </m:r>
                          </m:sub>
                        </m:sSub>
                        <m:r>
                          <a:rPr lang="cs-CZ" b="1" i="1" dirty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cs-CZ" b="1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dirty="0">
                                <a:latin typeface="Cambria Math"/>
                              </a:rPr>
                              <m:t>𝑩</m:t>
                            </m:r>
                          </m:sub>
                        </m:sSub>
                      </m:num>
                      <m:den>
                        <m:r>
                          <a:rPr lang="cs-CZ" b="1" i="1" dirty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cs-CZ" b="1" dirty="0"/>
              </a:p>
              <a:p>
                <a:pPr marL="0" indent="0">
                  <a:buNone/>
                </a:pPr>
                <a:endParaRPr lang="cs-CZ" b="1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1556792"/>
                <a:ext cx="3682752" cy="4565104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3">
                    <a:lumMod val="75000"/>
                  </a:schemeClr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Zástupný symbol pro obsah 4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3379215343"/>
                  </p:ext>
                </p:extLst>
              </p:nvPr>
            </p:nvGraphicFramePr>
            <p:xfrm>
              <a:off x="4140200" y="765175"/>
              <a:ext cx="4487964" cy="44500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7988"/>
                    <a:gridCol w="407988"/>
                    <a:gridCol w="407988"/>
                    <a:gridCol w="407988"/>
                    <a:gridCol w="407988"/>
                    <a:gridCol w="408084"/>
                    <a:gridCol w="407988"/>
                    <a:gridCol w="407988"/>
                    <a:gridCol w="407988"/>
                    <a:gridCol w="407988"/>
                    <a:gridCol w="407988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y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B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𝐵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b="1" i="1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1" i="0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𝐲</m:t>
                                    </m:r>
                                  </m:e>
                                  <m:sub>
                                    <m:r>
                                      <a:rPr lang="cs-CZ" b="1" i="0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b="1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S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𝐴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A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x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𝐴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b="1" i="1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1" i="0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𝐱</m:t>
                                    </m:r>
                                  </m:e>
                                  <m:sub>
                                    <m:r>
                                      <a:rPr lang="cs-CZ" b="1" i="0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b="1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cs-CZ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b="0" i="1" smtClean="0">
                                        <a:latin typeface="Cambria Math"/>
                                      </a:rPr>
                                      <m:t>𝐵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Zástupný symbol pro obsah 4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3379215343"/>
                  </p:ext>
                </p:extLst>
              </p:nvPr>
            </p:nvGraphicFramePr>
            <p:xfrm>
              <a:off x="4140200" y="765175"/>
              <a:ext cx="4487964" cy="44500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7988"/>
                    <a:gridCol w="407988"/>
                    <a:gridCol w="407988"/>
                    <a:gridCol w="407988"/>
                    <a:gridCol w="407988"/>
                    <a:gridCol w="408084"/>
                    <a:gridCol w="407988"/>
                    <a:gridCol w="407988"/>
                    <a:gridCol w="407988"/>
                    <a:gridCol w="407988"/>
                    <a:gridCol w="407988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y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B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0000" t="-208197" r="-800000" b="-896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0000" t="-313333" r="-800000" b="-8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S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0000" t="-506557" r="-800000" b="-5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A</a:t>
                          </a:r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cs-CZ" dirty="0" smtClean="0"/>
                            <a:t>x</a:t>
                          </a:r>
                          <a:endParaRPr lang="cs-CZ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0000" t="-806557" r="-700000" b="-2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507576" t="-806557" r="-509091" b="-2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698507" t="-806557" r="-301493" b="-2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cs-CZ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Skupina 42"/>
          <p:cNvGrpSpPr/>
          <p:nvPr/>
        </p:nvGrpSpPr>
        <p:grpSpPr>
          <a:xfrm>
            <a:off x="4139952" y="764704"/>
            <a:ext cx="4464496" cy="4392488"/>
            <a:chOff x="4139952" y="764704"/>
            <a:chExt cx="4464496" cy="4392488"/>
          </a:xfrm>
        </p:grpSpPr>
        <p:cxnSp>
          <p:nvCxnSpPr>
            <p:cNvPr id="13" name="Přímá spojnice 12"/>
            <p:cNvCxnSpPr/>
            <p:nvPr/>
          </p:nvCxnSpPr>
          <p:spPr>
            <a:xfrm>
              <a:off x="5796136" y="2996952"/>
              <a:ext cx="158417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Skupina 41"/>
            <p:cNvGrpSpPr/>
            <p:nvPr/>
          </p:nvGrpSpPr>
          <p:grpSpPr>
            <a:xfrm>
              <a:off x="4139952" y="764704"/>
              <a:ext cx="4464496" cy="4392488"/>
              <a:chOff x="4139952" y="764704"/>
              <a:chExt cx="4464496" cy="4392488"/>
            </a:xfrm>
          </p:grpSpPr>
          <p:cxnSp>
            <p:nvCxnSpPr>
              <p:cNvPr id="7" name="Přímá spojnice 6"/>
              <p:cNvCxnSpPr/>
              <p:nvPr/>
            </p:nvCxnSpPr>
            <p:spPr>
              <a:xfrm>
                <a:off x="4139952" y="3717032"/>
                <a:ext cx="446449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Přímá spojnice 8"/>
              <p:cNvCxnSpPr/>
              <p:nvPr/>
            </p:nvCxnSpPr>
            <p:spPr>
              <a:xfrm>
                <a:off x="5364088" y="764704"/>
                <a:ext cx="0" cy="43924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Přímá spojnice 10"/>
              <p:cNvCxnSpPr/>
              <p:nvPr/>
            </p:nvCxnSpPr>
            <p:spPr>
              <a:xfrm flipV="1">
                <a:off x="5796136" y="1484784"/>
                <a:ext cx="1584176" cy="1512168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Přímá spojnice 14"/>
              <p:cNvCxnSpPr/>
              <p:nvPr/>
            </p:nvCxnSpPr>
            <p:spPr>
              <a:xfrm>
                <a:off x="6588224" y="2248775"/>
                <a:ext cx="0" cy="1468257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Plus 15"/>
              <p:cNvSpPr/>
              <p:nvPr/>
            </p:nvSpPr>
            <p:spPr>
              <a:xfrm>
                <a:off x="6359624" y="2020175"/>
                <a:ext cx="457200" cy="457200"/>
              </a:xfrm>
              <a:prstGeom prst="mathPlus">
                <a:avLst>
                  <a:gd name="adj1" fmla="val 18182"/>
                </a:avLst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cxnSp>
            <p:nvCxnSpPr>
              <p:cNvPr id="28" name="Přímá spojnice 27"/>
              <p:cNvCxnSpPr/>
              <p:nvPr/>
            </p:nvCxnSpPr>
            <p:spPr>
              <a:xfrm flipV="1">
                <a:off x="5364088" y="2240868"/>
                <a:ext cx="1224136" cy="7907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římá spojnice 31"/>
              <p:cNvCxnSpPr/>
              <p:nvPr/>
            </p:nvCxnSpPr>
            <p:spPr>
              <a:xfrm>
                <a:off x="5364088" y="1484784"/>
                <a:ext cx="2016224" cy="0"/>
              </a:xfrm>
              <a:prstGeom prst="line">
                <a:avLst/>
              </a:prstGeom>
              <a:ln w="38100">
                <a:solidFill>
                  <a:schemeClr val="accent6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Přímá spojnice 33"/>
              <p:cNvCxnSpPr/>
              <p:nvPr/>
            </p:nvCxnSpPr>
            <p:spPr>
              <a:xfrm flipV="1">
                <a:off x="5364088" y="2982903"/>
                <a:ext cx="432048" cy="14049"/>
              </a:xfrm>
              <a:prstGeom prst="line">
                <a:avLst/>
              </a:prstGeom>
              <a:ln w="38100">
                <a:solidFill>
                  <a:schemeClr val="accent6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římá spojnice 35"/>
              <p:cNvCxnSpPr/>
              <p:nvPr/>
            </p:nvCxnSpPr>
            <p:spPr>
              <a:xfrm>
                <a:off x="7380312" y="1484784"/>
                <a:ext cx="0" cy="2232248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Přímá spojnice 37"/>
              <p:cNvCxnSpPr/>
              <p:nvPr/>
            </p:nvCxnSpPr>
            <p:spPr>
              <a:xfrm>
                <a:off x="5796136" y="2989927"/>
                <a:ext cx="0" cy="727105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Obdélník 40"/>
              <p:cNvSpPr/>
              <p:nvPr/>
            </p:nvSpPr>
            <p:spPr>
              <a:xfrm>
                <a:off x="5004048" y="5445224"/>
                <a:ext cx="2286000" cy="10419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cs-CZ" dirty="0" smtClean="0"/>
                  <a:t>A = [ 1; 2] </a:t>
                </a:r>
              </a:p>
              <a:p>
                <a:r>
                  <a:rPr lang="cs-CZ" dirty="0"/>
                  <a:t>B = [ 5; </a:t>
                </a:r>
                <a:r>
                  <a:rPr lang="cs-CZ" dirty="0" smtClean="0"/>
                  <a:t>6]</a:t>
                </a:r>
              </a:p>
              <a:p>
                <a:r>
                  <a:rPr lang="cs-CZ" dirty="0" smtClean="0"/>
                  <a:t>S =[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1+5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b="0" i="1" smtClean="0">
                        <a:latin typeface="Cambria Math"/>
                      </a:rPr>
                      <m:t> ;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2+6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]=[3; 4]</a:t>
                </a:r>
                <a:endParaRPr lang="cs-CZ" dirty="0"/>
              </a:p>
            </p:txBody>
          </p:sp>
        </mc:Choice>
        <mc:Fallback xmlns="">
          <p:sp>
            <p:nvSpPr>
              <p:cNvPr id="41" name="Obdélník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5445224"/>
                <a:ext cx="2286000" cy="1041952"/>
              </a:xfrm>
              <a:prstGeom prst="rect">
                <a:avLst/>
              </a:prstGeom>
              <a:blipFill rotWithShape="1">
                <a:blip r:embed="rId4"/>
                <a:stretch>
                  <a:fillRect l="-2400" t="-2924" b="-292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01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3826768" cy="85010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Příklady na procvičení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412776"/>
            <a:ext cx="3240360" cy="4896544"/>
          </a:xfrm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Zjistěte délku úsečky a souřadnice středu úsečky:</a:t>
            </a:r>
          </a:p>
          <a:p>
            <a:pPr marL="0" indent="0">
              <a:buNone/>
            </a:pPr>
            <a:r>
              <a:rPr lang="cs-CZ" dirty="0" smtClean="0"/>
              <a:t>a)AB</a:t>
            </a:r>
          </a:p>
          <a:p>
            <a:pPr marL="0" indent="0">
              <a:buNone/>
            </a:pPr>
            <a:r>
              <a:rPr lang="cs-CZ" dirty="0"/>
              <a:t>b</a:t>
            </a:r>
            <a:r>
              <a:rPr lang="cs-CZ" dirty="0" smtClean="0"/>
              <a:t>)BC</a:t>
            </a:r>
          </a:p>
          <a:p>
            <a:pPr marL="0" indent="0">
              <a:buNone/>
            </a:pPr>
            <a:r>
              <a:rPr lang="cs-CZ" dirty="0" smtClean="0"/>
              <a:t>c)CD</a:t>
            </a:r>
          </a:p>
          <a:p>
            <a:pPr marL="0" indent="0">
              <a:buNone/>
            </a:pPr>
            <a:r>
              <a:rPr lang="cs-CZ" dirty="0" smtClean="0"/>
              <a:t>A = [3; 9]</a:t>
            </a:r>
          </a:p>
          <a:p>
            <a:pPr marL="0" indent="0">
              <a:buNone/>
            </a:pPr>
            <a:r>
              <a:rPr lang="cs-CZ" dirty="0" smtClean="0"/>
              <a:t>B = [7; 2]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C = [-4; 8]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D = [-6; -5]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139952" y="476672"/>
                <a:ext cx="4680520" cy="6120680"/>
              </a:xfrm>
            </p:spPr>
            <p:txBody>
              <a:bodyPr>
                <a:normAutofit fontScale="85000" lnSpcReduction="20000"/>
              </a:bodyPr>
              <a:lstStyle/>
              <a:p>
                <a:pPr marL="514350" indent="-514350">
                  <a:buAutoNum type="alphaLcParenR"/>
                </a:pPr>
                <a:r>
                  <a:rPr lang="cs-CZ" dirty="0" smtClean="0"/>
                  <a:t>IABI </a:t>
                </a:r>
                <a:r>
                  <a:rPr lang="cs-CZ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i="1">
                                <a:latin typeface="Cambria Math"/>
                              </a:rPr>
                              <m:t>(7−3)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i="1">
                                <a:latin typeface="Cambria Math"/>
                              </a:rPr>
                              <m:t>(2−9)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cs-CZ" dirty="0"/>
                  <a:t>= </a:t>
                </a: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i="1" dirty="0">
                            <a:latin typeface="Cambria Math"/>
                          </a:rPr>
                          <m:t>16+49</m:t>
                        </m:r>
                      </m:e>
                    </m:rad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i="1">
                            <a:latin typeface="Cambria Math"/>
                          </a:rPr>
                          <m:t>65</m:t>
                        </m:r>
                      </m:e>
                    </m:rad>
                  </m:oMath>
                </a14:m>
                <a:r>
                  <a:rPr lang="cs-CZ" dirty="0"/>
                  <a:t> </a:t>
                </a:r>
              </a:p>
              <a:p>
                <a:pPr marL="0" indent="0">
                  <a:buNone/>
                </a:pPr>
                <a:r>
                  <a:rPr lang="cs-CZ" dirty="0"/>
                  <a:t>S =[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3+7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i="1">
                        <a:latin typeface="Cambria Math"/>
                      </a:rPr>
                      <m:t> ;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9+2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]=[5; 5,5]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b)</a:t>
                </a:r>
                <a:r>
                  <a:rPr lang="cs-CZ" dirty="0"/>
                  <a:t> </a:t>
                </a:r>
                <a:r>
                  <a:rPr lang="cs-CZ" dirty="0" smtClean="0"/>
                  <a:t>IBCI </a:t>
                </a:r>
                <a:r>
                  <a:rPr lang="cs-CZ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i="1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−4−</m:t>
                            </m:r>
                            <m:r>
                              <a:rPr lang="cs-CZ" i="1">
                                <a:latin typeface="Cambria Math"/>
                              </a:rPr>
                              <m:t>7)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i="1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8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cs-CZ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cs-CZ" dirty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121</m:t>
                        </m:r>
                        <m:r>
                          <a:rPr lang="cs-CZ" i="1" dirty="0">
                            <a:latin typeface="Cambria Math"/>
                          </a:rPr>
                          <m:t>+</m:t>
                        </m:r>
                        <m:r>
                          <a:rPr lang="cs-CZ" b="0" i="1" dirty="0" smtClean="0">
                            <a:latin typeface="Cambria Math"/>
                          </a:rPr>
                          <m:t>36</m:t>
                        </m:r>
                      </m:e>
                    </m:rad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157</m:t>
                        </m:r>
                      </m:e>
                    </m:rad>
                  </m:oMath>
                </a14:m>
                <a:r>
                  <a:rPr lang="cs-CZ" dirty="0"/>
                  <a:t> </a:t>
                </a:r>
              </a:p>
              <a:p>
                <a:pPr marL="0" indent="0">
                  <a:buNone/>
                </a:pPr>
                <a:r>
                  <a:rPr lang="cs-CZ" dirty="0"/>
                  <a:t>S =[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7</m:t>
                        </m:r>
                        <m:r>
                          <a:rPr lang="cs-CZ" b="0" i="1" smtClean="0">
                            <a:latin typeface="Cambria Math"/>
                          </a:rPr>
                          <m:t>+(−4)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i="1">
                        <a:latin typeface="Cambria Math"/>
                      </a:rPr>
                      <m:t> ;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]=[</a:t>
                </a:r>
                <a:r>
                  <a:rPr lang="cs-CZ" dirty="0" smtClean="0"/>
                  <a:t> 1,5</a:t>
                </a:r>
                <a:r>
                  <a:rPr lang="cs-CZ" dirty="0"/>
                  <a:t>; </a:t>
                </a:r>
                <a:r>
                  <a:rPr lang="cs-CZ" dirty="0" smtClean="0"/>
                  <a:t>5]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c)</a:t>
                </a:r>
                <a:r>
                  <a:rPr lang="cs-CZ" dirty="0"/>
                  <a:t> </a:t>
                </a:r>
                <a:r>
                  <a:rPr lang="cs-CZ" dirty="0" smtClean="0"/>
                  <a:t>ICDI </a:t>
                </a:r>
                <a:r>
                  <a:rPr lang="cs-CZ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i="1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−6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(−4)</m:t>
                            </m:r>
                            <m:r>
                              <a:rPr lang="cs-CZ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i="1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−5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8</m:t>
                            </m:r>
                            <m:r>
                              <a:rPr lang="cs-CZ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cs-CZ" dirty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  <m:r>
                          <a:rPr lang="cs-CZ" i="1" dirty="0">
                            <a:latin typeface="Cambria Math"/>
                          </a:rPr>
                          <m:t>+</m:t>
                        </m:r>
                        <m:r>
                          <a:rPr lang="cs-CZ" b="0" i="1" dirty="0" smtClean="0">
                            <a:latin typeface="Cambria Math"/>
                          </a:rPr>
                          <m:t>16</m:t>
                        </m:r>
                        <m:r>
                          <a:rPr lang="cs-CZ" i="1" dirty="0">
                            <a:latin typeface="Cambria Math"/>
                          </a:rPr>
                          <m:t>9</m:t>
                        </m:r>
                      </m:e>
                    </m:rad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173</m:t>
                        </m:r>
                      </m:e>
                    </m:rad>
                  </m:oMath>
                </a14:m>
                <a:r>
                  <a:rPr lang="cs-CZ" dirty="0"/>
                  <a:t> </a:t>
                </a:r>
              </a:p>
              <a:p>
                <a:pPr marL="0" indent="0">
                  <a:buNone/>
                </a:pPr>
                <a:r>
                  <a:rPr lang="cs-CZ" dirty="0"/>
                  <a:t>S =[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−4+(−6)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i="1">
                        <a:latin typeface="Cambria Math"/>
                      </a:rPr>
                      <m:t> ;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(−5)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]=[</a:t>
                </a:r>
                <a:r>
                  <a:rPr lang="cs-CZ" dirty="0" smtClean="0"/>
                  <a:t> -5</a:t>
                </a:r>
                <a:r>
                  <a:rPr lang="cs-CZ" dirty="0"/>
                  <a:t>; </a:t>
                </a:r>
                <a:r>
                  <a:rPr lang="cs-CZ" dirty="0" smtClean="0"/>
                  <a:t>1,5</a:t>
                </a:r>
                <a:r>
                  <a:rPr lang="cs-CZ" dirty="0"/>
                  <a:t>]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139952" y="476672"/>
                <a:ext cx="4680520" cy="6120680"/>
              </a:xfrm>
              <a:blipFill rotWithShape="1">
                <a:blip r:embed="rId2"/>
                <a:stretch>
                  <a:fillRect l="-1953" t="-1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45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692</Words>
  <Application>Microsoft Office PowerPoint</Application>
  <PresentationFormat>Předvádění na obrazovce (4:3)</PresentationFormat>
  <Paragraphs>108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Souřadnice bodu</vt:lpstr>
      <vt:lpstr>Systém souřadnic</vt:lpstr>
      <vt:lpstr>Do systému souřadnic umístěte body</vt:lpstr>
      <vt:lpstr>Délka úsečky</vt:lpstr>
      <vt:lpstr>Střed úsečky</vt:lpstr>
      <vt:lpstr>Příklady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Souřadnice bodu</dc:title>
  <dc:creator>Jiřina Rychtářová</dc:creator>
  <cp:lastModifiedBy>Admin</cp:lastModifiedBy>
  <cp:revision>17</cp:revision>
  <dcterms:created xsi:type="dcterms:W3CDTF">2014-02-04T00:15:47Z</dcterms:created>
  <dcterms:modified xsi:type="dcterms:W3CDTF">2014-10-05T23:32:20Z</dcterms:modified>
</cp:coreProperties>
</file>