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0291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3038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367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108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819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8657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37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286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136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3097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8A2AF-380C-4BE1-B96C-FA1AC6A9B23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F807D-C9BA-4E2D-B868-332776F9A46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05148"/>
              </p:ext>
            </p:extLst>
          </p:nvPr>
        </p:nvGraphicFramePr>
        <p:xfrm>
          <a:off x="1209786" y="2132856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VY_42_INOVACE_0414</a:t>
                      </a:r>
                      <a:r>
                        <a:rPr lang="cs-CZ" sz="1600" baseline="0" dirty="0" smtClean="0"/>
                        <a:t> Směrnicový tvar přímky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Podstata směrnicového</a:t>
                      </a:r>
                      <a:r>
                        <a:rPr lang="cs-CZ" sz="1600" baseline="0" dirty="0" smtClean="0"/>
                        <a:t> tvaru</a:t>
                      </a:r>
                      <a:r>
                        <a:rPr lang="cs-CZ" sz="1600" dirty="0" smtClean="0"/>
                        <a:t> přímky,</a:t>
                      </a:r>
                      <a:r>
                        <a:rPr lang="cs-CZ" sz="1600" baseline="0" dirty="0" smtClean="0"/>
                        <a:t> vektor normálový a směrový, bod ležící na přímce</a:t>
                      </a:r>
                      <a:r>
                        <a:rPr lang="cs-CZ" sz="1600" dirty="0" smtClean="0"/>
                        <a:t>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451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Směrnicový tvar přímky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68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seč 12"/>
          <p:cNvSpPr/>
          <p:nvPr/>
        </p:nvSpPr>
        <p:spPr>
          <a:xfrm>
            <a:off x="5724128" y="3007804"/>
            <a:ext cx="1512168" cy="1418456"/>
          </a:xfrm>
          <a:prstGeom prst="pie">
            <a:avLst>
              <a:gd name="adj1" fmla="val 18136412"/>
              <a:gd name="adj2" fmla="val 1190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Směrnicový tvar přímky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y = </a:t>
                </a:r>
                <a:r>
                  <a:rPr lang="cs-CZ" b="1" dirty="0" err="1" smtClean="0">
                    <a:solidFill>
                      <a:schemeClr val="accent6">
                        <a:lumMod val="50000"/>
                      </a:schemeClr>
                    </a:solidFill>
                  </a:rPr>
                  <a:t>kx</a:t>
                </a:r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 + q</a:t>
                </a:r>
              </a:p>
              <a:p>
                <a:pPr marL="0" indent="0" algn="ctr">
                  <a:buNone/>
                </a:pPr>
                <a:endParaRPr lang="cs-CZ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:r>
                  <a:rPr lang="cs-CZ" dirty="0"/>
                  <a:t>k</a:t>
                </a:r>
                <a:r>
                  <a:rPr lang="cs-CZ" dirty="0" smtClean="0"/>
                  <a:t> – směrnice přímky, </a:t>
                </a:r>
              </a:p>
              <a:p>
                <a:pPr marL="0" indent="0">
                  <a:buNone/>
                </a:pPr>
                <a:r>
                  <a:rPr lang="cs-CZ" dirty="0" smtClean="0"/>
                  <a:t>k = tg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Kde směrový vektor přímky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rgbClr val="C00000"/>
                        </a:solidFill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)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00B050"/>
                    </a:solidFill>
                  </a:rPr>
                  <a:t>Normálový vektor</a:t>
                </a:r>
                <a:br>
                  <a:rPr lang="cs-CZ" b="1" dirty="0" smtClean="0">
                    <a:solidFill>
                      <a:srgbClr val="00B050"/>
                    </a:solidFill>
                  </a:rPr>
                </a:br>
                <a:r>
                  <a:rPr lang="cs-CZ" b="1" dirty="0" smtClean="0">
                    <a:solidFill>
                      <a:srgbClr val="00B050"/>
                    </a:solidFill>
                  </a:rPr>
                  <a:t> n = (a; b)</a:t>
                </a:r>
                <a:endParaRPr lang="cs-CZ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Přímá spojnice 5"/>
          <p:cNvCxnSpPr/>
          <p:nvPr/>
        </p:nvCxnSpPr>
        <p:spPr>
          <a:xfrm>
            <a:off x="5076056" y="3717032"/>
            <a:ext cx="33843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156176" y="1772816"/>
            <a:ext cx="72008" cy="41044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H="1">
            <a:off x="5220072" y="1412776"/>
            <a:ext cx="2880320" cy="403244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6192180" y="2204864"/>
            <a:ext cx="1044116" cy="15121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>
            <a:off x="6192180" y="3717032"/>
            <a:ext cx="1476164" cy="93610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8334418" y="3455712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21" name="Obdélník 20"/>
          <p:cNvSpPr/>
          <p:nvPr/>
        </p:nvSpPr>
        <p:spPr>
          <a:xfrm>
            <a:off x="7068622" y="3075893"/>
            <a:ext cx="33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ϕ</a:t>
            </a: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5854650" y="162880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ovéPole 23"/>
              <p:cNvSpPr txBox="1"/>
              <p:nvPr/>
            </p:nvSpPr>
            <p:spPr>
              <a:xfrm rot="18249867">
                <a:off x="5960874" y="2323427"/>
                <a:ext cx="15301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b="1" dirty="0" smtClean="0">
                    <a:solidFill>
                      <a:srgbClr val="C00000"/>
                    </a:solidFill>
                  </a:rPr>
                  <a:t>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rgbClr val="C00000"/>
                        </a:solidFill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24" name="TextovéPole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249867">
                <a:off x="5960874" y="2323427"/>
                <a:ext cx="1530170" cy="369332"/>
              </a:xfrm>
              <a:prstGeom prst="rect">
                <a:avLst/>
              </a:prstGeom>
              <a:blipFill rotWithShape="1">
                <a:blip r:embed="rId3"/>
                <a:stretch>
                  <a:fillRect r="-4167" b="-4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ovéPole 24"/>
          <p:cNvSpPr txBox="1"/>
          <p:nvPr/>
        </p:nvSpPr>
        <p:spPr>
          <a:xfrm rot="1875048">
            <a:off x="6508705" y="4426260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 smtClean="0">
                <a:solidFill>
                  <a:srgbClr val="00B050"/>
                </a:solidFill>
              </a:rPr>
              <a:t>n = (a; b)</a:t>
            </a:r>
            <a:endParaRPr lang="cs-CZ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0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3" grpId="0" build="p" animBg="1"/>
      <p:bldP spid="19" grpId="0"/>
      <p:bldP spid="21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sz="4000" dirty="0" smtClean="0"/>
              <a:t>Souvislost směrový tvar přímky=funkce, obecná rovnice</a:t>
            </a:r>
            <a:endParaRPr lang="cs-CZ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Obecná rovnice přímky:</a:t>
                </a:r>
              </a:p>
              <a:p>
                <a:pPr marL="0" indent="0" algn="ctr">
                  <a:buNone/>
                </a:pPr>
                <a:r>
                  <a:rPr lang="cs-CZ" dirty="0" err="1" smtClean="0"/>
                  <a:t>ax</a:t>
                </a:r>
                <a:r>
                  <a:rPr lang="cs-CZ" dirty="0" smtClean="0"/>
                  <a:t> + by + c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Upravíme ekvivalentními úpravami tak, abychom na levé straně osamostatnili y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by = -</a:t>
                </a:r>
                <a:r>
                  <a:rPr lang="cs-CZ" dirty="0" err="1" smtClean="0"/>
                  <a:t>ax</a:t>
                </a:r>
                <a:r>
                  <a:rPr lang="cs-CZ" dirty="0" smtClean="0"/>
                  <a:t> – c   /:b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cs-CZ" dirty="0" smtClean="0"/>
                  <a:t> x +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Nyní nahradíme podíl konstant konstantami k, q</a:t>
                </a:r>
              </a:p>
              <a:p>
                <a:pPr marL="0" indent="0" algn="ctr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= </a:t>
                </a:r>
                <a:r>
                  <a:rPr lang="cs-CZ" dirty="0" err="1"/>
                  <a:t>k</a:t>
                </a:r>
                <a:r>
                  <a:rPr lang="cs-CZ" dirty="0" err="1" smtClean="0"/>
                  <a:t>x</a:t>
                </a:r>
                <a:r>
                  <a:rPr lang="cs-CZ" dirty="0" smtClean="0"/>
                  <a:t> + q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Směrový tvar přímky</a:t>
            </a:r>
          </a:p>
          <a:p>
            <a:pPr marL="0" indent="0" algn="ctr">
              <a:buNone/>
            </a:pPr>
            <a:r>
              <a:rPr lang="cs-CZ" dirty="0"/>
              <a:t>y</a:t>
            </a:r>
            <a:r>
              <a:rPr lang="cs-CZ" dirty="0" smtClean="0"/>
              <a:t> = </a:t>
            </a:r>
            <a:r>
              <a:rPr lang="cs-CZ" dirty="0" err="1" smtClean="0"/>
              <a:t>kx</a:t>
            </a:r>
            <a:r>
              <a:rPr lang="cs-CZ" dirty="0" smtClean="0"/>
              <a:t> + q</a:t>
            </a:r>
          </a:p>
          <a:p>
            <a:pPr marL="0" indent="0">
              <a:buNone/>
            </a:pPr>
            <a:r>
              <a:rPr lang="cs-CZ" dirty="0" smtClean="0"/>
              <a:t>Upravíme ekvivalentními úpravami tak, abychom na pravé straně získali nulu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 – </a:t>
            </a:r>
            <a:r>
              <a:rPr lang="cs-CZ" dirty="0" err="1" smtClean="0"/>
              <a:t>kx</a:t>
            </a:r>
            <a:r>
              <a:rPr lang="cs-CZ" dirty="0" smtClean="0"/>
              <a:t> – q = 0</a:t>
            </a:r>
          </a:p>
          <a:p>
            <a:pPr marL="0" indent="0">
              <a:buNone/>
            </a:pPr>
            <a:r>
              <a:rPr lang="cs-CZ" dirty="0" smtClean="0"/>
              <a:t>Sestavíme ve známém pořadí</a:t>
            </a:r>
          </a:p>
          <a:p>
            <a:pPr marL="0" indent="0">
              <a:buNone/>
            </a:pPr>
            <a:r>
              <a:rPr lang="cs-CZ" dirty="0" smtClean="0"/>
              <a:t>-</a:t>
            </a:r>
            <a:r>
              <a:rPr lang="cs-CZ" dirty="0" err="1" smtClean="0"/>
              <a:t>kx</a:t>
            </a:r>
            <a:r>
              <a:rPr lang="cs-CZ" dirty="0" smtClean="0"/>
              <a:t> + y – q = 0  /.(-1)</a:t>
            </a:r>
          </a:p>
          <a:p>
            <a:pPr marL="0" indent="0">
              <a:buNone/>
            </a:pPr>
            <a:r>
              <a:rPr lang="cs-CZ" dirty="0" err="1"/>
              <a:t>k</a:t>
            </a:r>
            <a:r>
              <a:rPr lang="cs-CZ" dirty="0" err="1" smtClean="0"/>
              <a:t>x</a:t>
            </a:r>
            <a:r>
              <a:rPr lang="cs-CZ" dirty="0" smtClean="0"/>
              <a:t> – y + q = 0</a:t>
            </a:r>
          </a:p>
          <a:p>
            <a:pPr marL="0" indent="0">
              <a:buNone/>
            </a:pPr>
            <a:r>
              <a:rPr lang="cs-CZ" dirty="0" smtClean="0"/>
              <a:t>A  již můžeme zjednodušit úvahu na zápis souřadnic normálového vektoru</a:t>
            </a:r>
          </a:p>
          <a:p>
            <a:pPr marL="0" indent="0" algn="ctr">
              <a:buNone/>
            </a:pPr>
            <a:r>
              <a:rPr lang="cs-CZ" dirty="0" smtClean="0"/>
              <a:t> n = (k; -1)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213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70484" y="116632"/>
            <a:ext cx="6203032" cy="850106"/>
          </a:xfr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3528" y="980728"/>
                <a:ext cx="4110608" cy="5760640"/>
              </a:xfr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Vytvořte směrnicový tvar přímky: </a:t>
                </a:r>
              </a:p>
              <a:p>
                <a:pPr marL="514350" indent="-514350">
                  <a:buAutoNum type="alphaLcParenR"/>
                </a:pPr>
                <a:r>
                  <a:rPr lang="cs-CZ" dirty="0" smtClean="0"/>
                  <a:t>3x + 5y +7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5y = -3x – 7   /:5</a:t>
                </a:r>
              </a:p>
              <a:p>
                <a:pPr marL="0" indent="0" algn="ctr">
                  <a:buNone/>
                </a:pPr>
                <a:r>
                  <a:rPr lang="cs-CZ" b="1" dirty="0"/>
                  <a:t>y</a:t>
                </a:r>
                <a:r>
                  <a:rPr lang="cs-CZ" b="1" dirty="0" smtClean="0"/>
                  <a:t> = - 0,6x – 1,4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514350" indent="-514350">
                  <a:buAutoNum type="alphaLcParenR" startAt="2"/>
                </a:pPr>
                <a:r>
                  <a:rPr lang="cs-CZ" dirty="0" smtClean="0"/>
                  <a:t>6x – 3y + 12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-3y = -6x – 12    /.(-1)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3y = 6x + 12      / :3</a:t>
                </a:r>
              </a:p>
              <a:p>
                <a:pPr marL="0" indent="0" algn="ctr">
                  <a:buNone/>
                </a:pPr>
                <a:r>
                  <a:rPr lang="cs-CZ" b="1" dirty="0"/>
                  <a:t>y</a:t>
                </a:r>
                <a:r>
                  <a:rPr lang="cs-CZ" b="1" dirty="0" smtClean="0"/>
                  <a:t> = 2x + 4</a:t>
                </a:r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514350" indent="-514350">
                  <a:buAutoNum type="alphaLcParenR" startAt="3"/>
                </a:pPr>
                <a:r>
                  <a:rPr lang="cs-CZ" dirty="0" smtClean="0"/>
                  <a:t>2x + 3y + 5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3y = -2x – 5     /:3</a:t>
                </a:r>
              </a:p>
              <a:p>
                <a:pPr marL="0" indent="0" algn="ctr">
                  <a:buNone/>
                </a:pPr>
                <a:r>
                  <a:rPr lang="cs-CZ" b="1" dirty="0"/>
                  <a:t>y</a:t>
                </a:r>
                <a:r>
                  <a:rPr lang="cs-CZ" b="1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/>
                  <a:t> x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3528" y="980728"/>
                <a:ext cx="4110608" cy="5760640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980728"/>
                <a:ext cx="4248472" cy="5472608"/>
              </a:xfr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Vytvořte obecnou rovnici přímky:</a:t>
                </a:r>
              </a:p>
              <a:p>
                <a:pPr marL="514350" indent="-514350">
                  <a:buAutoNum type="alphaLcParenR"/>
                </a:pPr>
                <a:r>
                  <a:rPr lang="cs-CZ" dirty="0" smtClean="0"/>
                  <a:t>y = 5x –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-5x + y + 3 = 0     / .(-1)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5x – y – 3 = 0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b) y = 0,7x + 4</a:t>
                </a:r>
              </a:p>
              <a:p>
                <a:pPr marL="0" indent="0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– 0,7x – 4 = 0      /.(-10)</a:t>
                </a:r>
              </a:p>
              <a:p>
                <a:pPr marL="0" indent="0">
                  <a:buNone/>
                </a:pPr>
                <a:r>
                  <a:rPr lang="cs-CZ" dirty="0" smtClean="0"/>
                  <a:t>-10y + 7x + 40 =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7x – 10y + 40 = 0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c) </a:t>
                </a:r>
                <a:r>
                  <a:rPr lang="cs-CZ" b="1" dirty="0" smtClean="0"/>
                  <a:t>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cs-CZ" b="1" dirty="0" smtClean="0"/>
                  <a:t> x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dirty="0" smtClean="0"/>
                  <a:t>      /.14</a:t>
                </a:r>
              </a:p>
              <a:p>
                <a:pPr marL="0" indent="0">
                  <a:buNone/>
                </a:pPr>
                <a:r>
                  <a:rPr lang="cs-CZ" dirty="0" smtClean="0"/>
                  <a:t>14y = 8x – 21</a:t>
                </a:r>
              </a:p>
              <a:p>
                <a:pPr marL="0" indent="0">
                  <a:buNone/>
                </a:pPr>
                <a:r>
                  <a:rPr lang="cs-CZ" dirty="0" smtClean="0"/>
                  <a:t>-8x + 14y + 21 = 0       /.(-1)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8x – 14y + 21 = 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980728"/>
                <a:ext cx="4248472" cy="5472608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926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67339451"/>
              </p:ext>
            </p:extLst>
          </p:nvPr>
        </p:nvGraphicFramePr>
        <p:xfrm>
          <a:off x="4788024" y="462280"/>
          <a:ext cx="4043360" cy="593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" name="Přímá spojnice 15"/>
          <p:cNvCxnSpPr/>
          <p:nvPr/>
        </p:nvCxnSpPr>
        <p:spPr>
          <a:xfrm flipH="1">
            <a:off x="5012001" y="1340768"/>
            <a:ext cx="3971352" cy="291302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4244280" cy="6336704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Sestrojte přímku p, vypište souřadnice směrového a normálového vektoru, zapište směrový tvar přímky:</a:t>
            </a:r>
          </a:p>
          <a:p>
            <a:pPr marL="0" indent="0">
              <a:buNone/>
            </a:pPr>
            <a:r>
              <a:rPr lang="cs-CZ" dirty="0" smtClean="0"/>
              <a:t>3x – 4y + 2 = 0</a:t>
            </a:r>
          </a:p>
          <a:p>
            <a:pPr marL="0" indent="0">
              <a:buNone/>
            </a:pPr>
            <a:r>
              <a:rPr lang="cs-CZ" dirty="0" smtClean="0"/>
              <a:t>Normálový vektor n= (3; -4)</a:t>
            </a:r>
          </a:p>
          <a:p>
            <a:pPr marL="0" indent="0">
              <a:buNone/>
            </a:pPr>
            <a:r>
              <a:rPr lang="cs-CZ" dirty="0" smtClean="0"/>
              <a:t>Směrový vektor v = (4; 3)</a:t>
            </a:r>
          </a:p>
          <a:p>
            <a:pPr marL="0" indent="0">
              <a:buNone/>
            </a:pPr>
            <a:r>
              <a:rPr lang="cs-CZ" dirty="0" smtClean="0"/>
              <a:t>Směrový tvar přímky:</a:t>
            </a:r>
          </a:p>
          <a:p>
            <a:pPr marL="0" indent="0">
              <a:buNone/>
            </a:pPr>
            <a:r>
              <a:rPr lang="cs-CZ" dirty="0" smtClean="0"/>
              <a:t>-4y = -3x – 2     /:(-4)</a:t>
            </a:r>
          </a:p>
          <a:p>
            <a:pPr marL="0" indent="0">
              <a:buNone/>
            </a:pPr>
            <a:r>
              <a:rPr lang="cs-CZ" dirty="0" smtClean="0"/>
              <a:t>y = 0,75x + 0,5</a:t>
            </a:r>
          </a:p>
          <a:p>
            <a:pPr marL="0" indent="0">
              <a:buNone/>
            </a:pPr>
            <a:r>
              <a:rPr lang="cs-CZ" dirty="0" smtClean="0"/>
              <a:t>K sestrojení musíme znát bod, kterým přímka prochází. Stačí zvolit libovolnou souřadnici x, dosadit do rovnice přímky a dopočítat y.</a:t>
            </a:r>
          </a:p>
          <a:p>
            <a:pPr marL="0" indent="0">
              <a:buNone/>
            </a:pPr>
            <a:r>
              <a:rPr lang="cs-CZ" dirty="0" smtClean="0"/>
              <a:t>Např. x = 2 </a:t>
            </a:r>
          </a:p>
          <a:p>
            <a:pPr marL="0" indent="0">
              <a:buNone/>
            </a:pPr>
            <a:r>
              <a:rPr lang="cs-CZ" dirty="0" smtClean="0"/>
              <a:t>3.2 – 4y + 2 = 0</a:t>
            </a:r>
          </a:p>
          <a:p>
            <a:pPr marL="0" indent="0">
              <a:buNone/>
            </a:pPr>
            <a:r>
              <a:rPr lang="cs-CZ" dirty="0" smtClean="0"/>
              <a:t>y = 2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7" name="Přímá spojnice 6"/>
          <p:cNvCxnSpPr>
            <a:endCxn id="5" idx="3"/>
          </p:cNvCxnSpPr>
          <p:nvPr/>
        </p:nvCxnSpPr>
        <p:spPr>
          <a:xfrm>
            <a:off x="4788024" y="3429000"/>
            <a:ext cx="4043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399018" y="476672"/>
            <a:ext cx="0" cy="59046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6399018" y="2276872"/>
            <a:ext cx="1629366" cy="115212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6399018" y="3429000"/>
            <a:ext cx="1197318" cy="1512168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us 13"/>
          <p:cNvSpPr/>
          <p:nvPr/>
        </p:nvSpPr>
        <p:spPr>
          <a:xfrm>
            <a:off x="6997677" y="2492896"/>
            <a:ext cx="382635" cy="360040"/>
          </a:xfrm>
          <a:prstGeom prst="mathPlus">
            <a:avLst>
              <a:gd name="adj1" fmla="val 53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86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231691"/>
            <a:ext cx="4244280" cy="633670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Sestrojte přímku p, vypište souřadnice směrového a normálového vektoru, zapište obecnou rovnici přímky: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 = 2x – 5</a:t>
            </a:r>
          </a:p>
          <a:p>
            <a:pPr marL="0" indent="0">
              <a:buNone/>
            </a:pPr>
            <a:r>
              <a:rPr lang="cs-CZ" dirty="0" smtClean="0"/>
              <a:t>Obecná rovnice přímky</a:t>
            </a:r>
          </a:p>
          <a:p>
            <a:pPr marL="0" indent="0">
              <a:buNone/>
            </a:pPr>
            <a:r>
              <a:rPr lang="cs-CZ" dirty="0" smtClean="0"/>
              <a:t>2x – y – 5 = 0</a:t>
            </a:r>
          </a:p>
          <a:p>
            <a:pPr marL="0" indent="0">
              <a:buNone/>
            </a:pPr>
            <a:r>
              <a:rPr lang="cs-CZ" dirty="0" smtClean="0"/>
              <a:t>Normálový vektor n= (2; -1)</a:t>
            </a:r>
          </a:p>
          <a:p>
            <a:pPr marL="0" indent="0">
              <a:buNone/>
            </a:pPr>
            <a:r>
              <a:rPr lang="cs-CZ" dirty="0" smtClean="0"/>
              <a:t>Směrový vektor v = (1; </a:t>
            </a:r>
            <a:r>
              <a:rPr lang="cs-CZ" dirty="0"/>
              <a:t>2</a:t>
            </a:r>
            <a:r>
              <a:rPr lang="cs-CZ" dirty="0" smtClean="0"/>
              <a:t>)</a:t>
            </a:r>
          </a:p>
          <a:p>
            <a:pPr marL="0" indent="0">
              <a:buNone/>
            </a:pPr>
            <a:r>
              <a:rPr lang="cs-CZ" dirty="0" smtClean="0"/>
              <a:t>K sestrojení musíme znát bod, kterým přímka prochází. Stačí zvolit libovolnou souřadnici x, dosadit do rovnice přímky a dopočítat y.</a:t>
            </a:r>
          </a:p>
          <a:p>
            <a:pPr marL="0" indent="0">
              <a:buNone/>
            </a:pPr>
            <a:r>
              <a:rPr lang="cs-CZ" dirty="0" smtClean="0"/>
              <a:t>Např. x = 3 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 = 2.3 - 5</a:t>
            </a:r>
          </a:p>
          <a:p>
            <a:pPr marL="0" indent="0">
              <a:buNone/>
            </a:pPr>
            <a:r>
              <a:rPr lang="cs-CZ" dirty="0" smtClean="0"/>
              <a:t>y = 1 </a:t>
            </a:r>
          </a:p>
          <a:p>
            <a:pPr marL="0" indent="0">
              <a:buNone/>
            </a:pPr>
            <a:r>
              <a:rPr lang="cs-CZ" dirty="0" smtClean="0"/>
              <a:t>X = [3; 1]</a:t>
            </a:r>
          </a:p>
          <a:p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40180000"/>
              </p:ext>
            </p:extLst>
          </p:nvPr>
        </p:nvGraphicFramePr>
        <p:xfrm>
          <a:off x="4643438" y="260350"/>
          <a:ext cx="4043360" cy="593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  <a:gridCol w="404336"/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>
            <a:stCxn id="5" idx="1"/>
            <a:endCxn id="5" idx="3"/>
          </p:cNvCxnSpPr>
          <p:nvPr/>
        </p:nvCxnSpPr>
        <p:spPr>
          <a:xfrm>
            <a:off x="4643438" y="3227070"/>
            <a:ext cx="4043360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228184" y="260648"/>
            <a:ext cx="24245" cy="5904656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>
            <a:off x="6228184" y="3227070"/>
            <a:ext cx="864096" cy="345946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 flipV="1">
            <a:off x="6276674" y="2450410"/>
            <a:ext cx="401215" cy="72008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us 13"/>
          <p:cNvSpPr/>
          <p:nvPr/>
        </p:nvSpPr>
        <p:spPr>
          <a:xfrm>
            <a:off x="7272300" y="2678623"/>
            <a:ext cx="360040" cy="374134"/>
          </a:xfrm>
          <a:prstGeom prst="mathPlus">
            <a:avLst>
              <a:gd name="adj1" fmla="val 1212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6" name="Přímá spojnice 15"/>
          <p:cNvCxnSpPr/>
          <p:nvPr/>
        </p:nvCxnSpPr>
        <p:spPr>
          <a:xfrm flipH="1">
            <a:off x="5724128" y="764704"/>
            <a:ext cx="2880320" cy="5328592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65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684</Words>
  <Application>Microsoft Office PowerPoint</Application>
  <PresentationFormat>Předvádění na obrazovce (4:3)</PresentationFormat>
  <Paragraphs>112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Směrnicový tvar přímky</vt:lpstr>
      <vt:lpstr>Směrnicový tvar přímky</vt:lpstr>
      <vt:lpstr>Souvislost směrový tvar přímky=funkce, obecná rovnice</vt:lpstr>
      <vt:lpstr>Řešené příklady</vt:lpstr>
      <vt:lpstr>Prezentace aplikace PowerPoint</vt:lpstr>
      <vt:lpstr>Prezentace aplikace PowerPoint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Směrnicový tvar přímky</dc:title>
  <dc:creator>Jiřina Rychtářová</dc:creator>
  <cp:lastModifiedBy>Admin</cp:lastModifiedBy>
  <cp:revision>12</cp:revision>
  <dcterms:created xsi:type="dcterms:W3CDTF">2014-02-16T22:28:28Z</dcterms:created>
  <dcterms:modified xsi:type="dcterms:W3CDTF">2014-10-06T00:20:42Z</dcterms:modified>
</cp:coreProperties>
</file>