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7" r:id="rId2"/>
    <p:sldId id="258" r:id="rId3"/>
    <p:sldId id="273" r:id="rId4"/>
    <p:sldId id="313" r:id="rId5"/>
    <p:sldId id="278" r:id="rId6"/>
    <p:sldId id="279" r:id="rId7"/>
    <p:sldId id="284" r:id="rId8"/>
    <p:sldId id="280" r:id="rId9"/>
    <p:sldId id="281" r:id="rId10"/>
    <p:sldId id="282" r:id="rId11"/>
    <p:sldId id="283" r:id="rId12"/>
    <p:sldId id="314" r:id="rId13"/>
    <p:sldId id="265" r:id="rId14"/>
  </p:sldIdLst>
  <p:sldSz cx="9144000" cy="6858000" type="screen4x3"/>
  <p:notesSz cx="6808788" cy="982345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61" y="2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132A5C-ECEA-44BE-9D91-F9282B6586E9}" type="doc">
      <dgm:prSet loTypeId="urn:microsoft.com/office/officeart/2008/layout/HorizontalMultiLevelHierarchy" loCatId="hierarchy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DD289FE7-C1C1-4801-8E9C-8A980C5D4A0A}">
      <dgm:prSet phldrT="[Text]" custT="1"/>
      <dgm:spPr/>
      <dgm:t>
        <a:bodyPr/>
        <a:lstStyle/>
        <a:p>
          <a:r>
            <a:rPr lang="cs-CZ" sz="2000" b="1" smtClean="0">
              <a:latin typeface="Times New Roman" panose="02020603050405020304" pitchFamily="18" charset="0"/>
              <a:cs typeface="Times New Roman" panose="02020603050405020304" pitchFamily="18" charset="0"/>
            </a:rPr>
            <a:t>Vznik pracovního poměru</a:t>
          </a:r>
          <a:endParaRPr lang="cs-CZ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AF01844-E9EC-4909-9906-C2852780DE2F}" type="parTrans" cxnId="{0A2E3FEA-0CEC-4F28-B052-46B65A229BB7}">
      <dgm:prSet/>
      <dgm:spPr/>
      <dgm:t>
        <a:bodyPr/>
        <a:lstStyle/>
        <a:p>
          <a:endParaRPr lang="cs-CZ"/>
        </a:p>
      </dgm:t>
    </dgm:pt>
    <dgm:pt modelId="{8D54EEB6-55F4-4649-9860-ACA8222E573E}" type="sibTrans" cxnId="{0A2E3FEA-0CEC-4F28-B052-46B65A229BB7}">
      <dgm:prSet/>
      <dgm:spPr/>
      <dgm:t>
        <a:bodyPr/>
        <a:lstStyle/>
        <a:p>
          <a:endParaRPr lang="cs-CZ"/>
        </a:p>
      </dgm:t>
    </dgm:pt>
    <dgm:pt modelId="{F866826D-6BA2-4728-BACC-5534F55350FF}">
      <dgm:prSet phldrT="[Text]" custT="1"/>
      <dgm:spPr/>
      <dgm:t>
        <a:bodyPr/>
        <a:lstStyle/>
        <a:p>
          <a:r>
            <a:rPr lang="cs-CZ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Jmenováním</a:t>
          </a:r>
          <a:r>
            <a:rPr lang="cs-CZ" sz="3500" dirty="0" smtClean="0"/>
            <a:t> </a:t>
          </a:r>
          <a:endParaRPr lang="cs-CZ" sz="3500" dirty="0"/>
        </a:p>
      </dgm:t>
    </dgm:pt>
    <dgm:pt modelId="{EB78C3B5-2C4D-4D35-BE20-5F09C87F378D}" type="parTrans" cxnId="{71FEB840-8BAB-4AA8-85E8-575002F9EB05}">
      <dgm:prSet/>
      <dgm:spPr/>
      <dgm:t>
        <a:bodyPr/>
        <a:lstStyle/>
        <a:p>
          <a:endParaRPr lang="cs-CZ"/>
        </a:p>
      </dgm:t>
    </dgm:pt>
    <dgm:pt modelId="{F49435E0-A4A6-4A47-A745-C3CDD152AA30}" type="sibTrans" cxnId="{71FEB840-8BAB-4AA8-85E8-575002F9EB05}">
      <dgm:prSet/>
      <dgm:spPr/>
      <dgm:t>
        <a:bodyPr/>
        <a:lstStyle/>
        <a:p>
          <a:endParaRPr lang="cs-CZ"/>
        </a:p>
      </dgm:t>
    </dgm:pt>
    <dgm:pt modelId="{676C93F6-BF09-414B-831D-CB8E14016A1B}">
      <dgm:prSet phldrT="[Text]" custT="1"/>
      <dgm:spPr/>
      <dgm:t>
        <a:bodyPr/>
        <a:lstStyle/>
        <a:p>
          <a:r>
            <a:rPr lang="cs-CZ" sz="2000" b="1" smtClean="0">
              <a:latin typeface="Times New Roman" panose="02020603050405020304" pitchFamily="18" charset="0"/>
              <a:cs typeface="Times New Roman" panose="02020603050405020304" pitchFamily="18" charset="0"/>
            </a:rPr>
            <a:t>Volbou</a:t>
          </a:r>
          <a:r>
            <a:rPr lang="cs-CZ" sz="200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cs-CZ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307A67-9190-4306-B037-0B89273EB882}" type="parTrans" cxnId="{F5FCEC47-F7BB-4B9C-B33F-7C9DC02D89D7}">
      <dgm:prSet/>
      <dgm:spPr/>
      <dgm:t>
        <a:bodyPr/>
        <a:lstStyle/>
        <a:p>
          <a:endParaRPr lang="cs-CZ"/>
        </a:p>
      </dgm:t>
    </dgm:pt>
    <dgm:pt modelId="{71C27450-5BEE-40E2-BBAC-50CC16ACE23F}" type="sibTrans" cxnId="{F5FCEC47-F7BB-4B9C-B33F-7C9DC02D89D7}">
      <dgm:prSet/>
      <dgm:spPr/>
      <dgm:t>
        <a:bodyPr/>
        <a:lstStyle/>
        <a:p>
          <a:endParaRPr lang="cs-CZ"/>
        </a:p>
      </dgm:t>
    </dgm:pt>
    <dgm:pt modelId="{6544A67C-A268-4A85-9DBB-7F2A74F77386}">
      <dgm:prSet custT="1"/>
      <dgm:spPr/>
      <dgm:t>
        <a:bodyPr/>
        <a:lstStyle/>
        <a:p>
          <a:r>
            <a:rPr lang="cs-CZ" sz="2000" b="1" smtClean="0">
              <a:latin typeface="Times New Roman" panose="02020603050405020304" pitchFamily="18" charset="0"/>
              <a:cs typeface="Times New Roman" panose="02020603050405020304" pitchFamily="18" charset="0"/>
            </a:rPr>
            <a:t>Pracovní smlouvou</a:t>
          </a:r>
          <a:r>
            <a:rPr lang="cs-CZ" sz="200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cs-CZ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DE5F6A2-207F-4675-8475-45F2E02871C5}" type="parTrans" cxnId="{5950C9E4-B866-4A4F-8618-33A57590AA18}">
      <dgm:prSet/>
      <dgm:spPr/>
      <dgm:t>
        <a:bodyPr/>
        <a:lstStyle/>
        <a:p>
          <a:endParaRPr lang="cs-CZ"/>
        </a:p>
      </dgm:t>
    </dgm:pt>
    <dgm:pt modelId="{5024DA66-8C47-4A0C-A67A-6620A67DCC48}" type="sibTrans" cxnId="{5950C9E4-B866-4A4F-8618-33A57590AA18}">
      <dgm:prSet/>
      <dgm:spPr/>
      <dgm:t>
        <a:bodyPr/>
        <a:lstStyle/>
        <a:p>
          <a:endParaRPr lang="cs-CZ"/>
        </a:p>
      </dgm:t>
    </dgm:pt>
    <dgm:pt modelId="{C576259B-5EFA-4906-94BC-6F6A07FF2F35}" type="pres">
      <dgm:prSet presAssocID="{1B132A5C-ECEA-44BE-9D91-F9282B6586E9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DCEDDDC3-96D2-46E5-ADE5-D6AF34873D4F}" type="pres">
      <dgm:prSet presAssocID="{DD289FE7-C1C1-4801-8E9C-8A980C5D4A0A}" presName="root1" presStyleCnt="0"/>
      <dgm:spPr/>
      <dgm:t>
        <a:bodyPr/>
        <a:lstStyle/>
        <a:p>
          <a:endParaRPr lang="cs-CZ"/>
        </a:p>
      </dgm:t>
    </dgm:pt>
    <dgm:pt modelId="{F5D66AB2-84CC-4B6C-879C-BE98B95C3B07}" type="pres">
      <dgm:prSet presAssocID="{DD289FE7-C1C1-4801-8E9C-8A980C5D4A0A}" presName="LevelOneTextNode" presStyleLbl="node0" presStyleIdx="0" presStyleCnt="1" custLinFactNeighborX="3905" custLinFactNeighborY="209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530202BD-3D16-4226-BEE8-25860588C464}" type="pres">
      <dgm:prSet presAssocID="{DD289FE7-C1C1-4801-8E9C-8A980C5D4A0A}" presName="level2hierChild" presStyleCnt="0"/>
      <dgm:spPr/>
      <dgm:t>
        <a:bodyPr/>
        <a:lstStyle/>
        <a:p>
          <a:endParaRPr lang="cs-CZ"/>
        </a:p>
      </dgm:t>
    </dgm:pt>
    <dgm:pt modelId="{16011950-19E8-48F5-AF86-14C73C1C72C2}" type="pres">
      <dgm:prSet presAssocID="{EB78C3B5-2C4D-4D35-BE20-5F09C87F378D}" presName="conn2-1" presStyleLbl="parChTrans1D2" presStyleIdx="0" presStyleCnt="3"/>
      <dgm:spPr/>
      <dgm:t>
        <a:bodyPr/>
        <a:lstStyle/>
        <a:p>
          <a:endParaRPr lang="cs-CZ"/>
        </a:p>
      </dgm:t>
    </dgm:pt>
    <dgm:pt modelId="{80A0466D-D248-4272-AA39-BB5B4D368D3B}" type="pres">
      <dgm:prSet presAssocID="{EB78C3B5-2C4D-4D35-BE20-5F09C87F378D}" presName="connTx" presStyleLbl="parChTrans1D2" presStyleIdx="0" presStyleCnt="3"/>
      <dgm:spPr/>
      <dgm:t>
        <a:bodyPr/>
        <a:lstStyle/>
        <a:p>
          <a:endParaRPr lang="cs-CZ"/>
        </a:p>
      </dgm:t>
    </dgm:pt>
    <dgm:pt modelId="{C66B7FBD-7B89-459E-BA81-BBE31A3C5223}" type="pres">
      <dgm:prSet presAssocID="{F866826D-6BA2-4728-BACC-5534F55350FF}" presName="root2" presStyleCnt="0"/>
      <dgm:spPr/>
      <dgm:t>
        <a:bodyPr/>
        <a:lstStyle/>
        <a:p>
          <a:endParaRPr lang="cs-CZ"/>
        </a:p>
      </dgm:t>
    </dgm:pt>
    <dgm:pt modelId="{9B7EB458-3C67-4244-8E55-66B21739DEC8}" type="pres">
      <dgm:prSet presAssocID="{F866826D-6BA2-4728-BACC-5534F55350FF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F3E26B9A-F91C-41AC-9CFE-94CE2D6640D9}" type="pres">
      <dgm:prSet presAssocID="{F866826D-6BA2-4728-BACC-5534F55350FF}" presName="level3hierChild" presStyleCnt="0"/>
      <dgm:spPr/>
      <dgm:t>
        <a:bodyPr/>
        <a:lstStyle/>
        <a:p>
          <a:endParaRPr lang="cs-CZ"/>
        </a:p>
      </dgm:t>
    </dgm:pt>
    <dgm:pt modelId="{19B19996-DDF4-4E05-8111-B6D456EFB48C}" type="pres">
      <dgm:prSet presAssocID="{B8307A67-9190-4306-B037-0B89273EB882}" presName="conn2-1" presStyleLbl="parChTrans1D2" presStyleIdx="1" presStyleCnt="3"/>
      <dgm:spPr/>
      <dgm:t>
        <a:bodyPr/>
        <a:lstStyle/>
        <a:p>
          <a:endParaRPr lang="cs-CZ"/>
        </a:p>
      </dgm:t>
    </dgm:pt>
    <dgm:pt modelId="{40FF8E14-4CBB-4F84-8398-34C6F8CF9CFE}" type="pres">
      <dgm:prSet presAssocID="{B8307A67-9190-4306-B037-0B89273EB882}" presName="connTx" presStyleLbl="parChTrans1D2" presStyleIdx="1" presStyleCnt="3"/>
      <dgm:spPr/>
      <dgm:t>
        <a:bodyPr/>
        <a:lstStyle/>
        <a:p>
          <a:endParaRPr lang="cs-CZ"/>
        </a:p>
      </dgm:t>
    </dgm:pt>
    <dgm:pt modelId="{1E9423A5-D31D-4A57-9950-B7307E759BC5}" type="pres">
      <dgm:prSet presAssocID="{676C93F6-BF09-414B-831D-CB8E14016A1B}" presName="root2" presStyleCnt="0"/>
      <dgm:spPr/>
      <dgm:t>
        <a:bodyPr/>
        <a:lstStyle/>
        <a:p>
          <a:endParaRPr lang="cs-CZ"/>
        </a:p>
      </dgm:t>
    </dgm:pt>
    <dgm:pt modelId="{F9A207C5-06EC-4E56-8066-ADA8910AEEE1}" type="pres">
      <dgm:prSet presAssocID="{676C93F6-BF09-414B-831D-CB8E14016A1B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576F51B5-1950-47C5-BCC9-3BF5F94D3F19}" type="pres">
      <dgm:prSet presAssocID="{676C93F6-BF09-414B-831D-CB8E14016A1B}" presName="level3hierChild" presStyleCnt="0"/>
      <dgm:spPr/>
      <dgm:t>
        <a:bodyPr/>
        <a:lstStyle/>
        <a:p>
          <a:endParaRPr lang="cs-CZ"/>
        </a:p>
      </dgm:t>
    </dgm:pt>
    <dgm:pt modelId="{33323C19-5572-4631-B62D-2550396A701F}" type="pres">
      <dgm:prSet presAssocID="{FDE5F6A2-207F-4675-8475-45F2E02871C5}" presName="conn2-1" presStyleLbl="parChTrans1D2" presStyleIdx="2" presStyleCnt="3"/>
      <dgm:spPr/>
      <dgm:t>
        <a:bodyPr/>
        <a:lstStyle/>
        <a:p>
          <a:endParaRPr lang="cs-CZ"/>
        </a:p>
      </dgm:t>
    </dgm:pt>
    <dgm:pt modelId="{F24BFB55-F0FC-4D92-A3C7-90D76119BADB}" type="pres">
      <dgm:prSet presAssocID="{FDE5F6A2-207F-4675-8475-45F2E02871C5}" presName="connTx" presStyleLbl="parChTrans1D2" presStyleIdx="2" presStyleCnt="3"/>
      <dgm:spPr/>
      <dgm:t>
        <a:bodyPr/>
        <a:lstStyle/>
        <a:p>
          <a:endParaRPr lang="cs-CZ"/>
        </a:p>
      </dgm:t>
    </dgm:pt>
    <dgm:pt modelId="{0F5A89A9-E951-42E3-80A0-7FE4E2B8DAE6}" type="pres">
      <dgm:prSet presAssocID="{6544A67C-A268-4A85-9DBB-7F2A74F77386}" presName="root2" presStyleCnt="0"/>
      <dgm:spPr/>
      <dgm:t>
        <a:bodyPr/>
        <a:lstStyle/>
        <a:p>
          <a:endParaRPr lang="cs-CZ"/>
        </a:p>
      </dgm:t>
    </dgm:pt>
    <dgm:pt modelId="{FB768130-408A-4407-A0A6-7DF522AE4695}" type="pres">
      <dgm:prSet presAssocID="{6544A67C-A268-4A85-9DBB-7F2A74F77386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2271C234-2F8B-4D57-86CA-190475C15DB3}" type="pres">
      <dgm:prSet presAssocID="{6544A67C-A268-4A85-9DBB-7F2A74F77386}" presName="level3hierChild" presStyleCnt="0"/>
      <dgm:spPr/>
      <dgm:t>
        <a:bodyPr/>
        <a:lstStyle/>
        <a:p>
          <a:endParaRPr lang="cs-CZ"/>
        </a:p>
      </dgm:t>
    </dgm:pt>
  </dgm:ptLst>
  <dgm:cxnLst>
    <dgm:cxn modelId="{25D411D5-5D87-4B37-B72D-3E6B5DEC42E7}" type="presOf" srcId="{6544A67C-A268-4A85-9DBB-7F2A74F77386}" destId="{FB768130-408A-4407-A0A6-7DF522AE4695}" srcOrd="0" destOrd="0" presId="urn:microsoft.com/office/officeart/2008/layout/HorizontalMultiLevelHierarchy"/>
    <dgm:cxn modelId="{5F94A4C6-894F-4587-BEAE-69B69ED2A080}" type="presOf" srcId="{EB78C3B5-2C4D-4D35-BE20-5F09C87F378D}" destId="{80A0466D-D248-4272-AA39-BB5B4D368D3B}" srcOrd="1" destOrd="0" presId="urn:microsoft.com/office/officeart/2008/layout/HorizontalMultiLevelHierarchy"/>
    <dgm:cxn modelId="{7BF14576-4235-484D-BECA-FC4723E78E1D}" type="presOf" srcId="{676C93F6-BF09-414B-831D-CB8E14016A1B}" destId="{F9A207C5-06EC-4E56-8066-ADA8910AEEE1}" srcOrd="0" destOrd="0" presId="urn:microsoft.com/office/officeart/2008/layout/HorizontalMultiLevelHierarchy"/>
    <dgm:cxn modelId="{4BF5A863-AEF2-4F82-A36A-BFF18CB76525}" type="presOf" srcId="{DD289FE7-C1C1-4801-8E9C-8A980C5D4A0A}" destId="{F5D66AB2-84CC-4B6C-879C-BE98B95C3B07}" srcOrd="0" destOrd="0" presId="urn:microsoft.com/office/officeart/2008/layout/HorizontalMultiLevelHierarchy"/>
    <dgm:cxn modelId="{20965A72-2B1F-46CD-B737-80356190DA87}" type="presOf" srcId="{FDE5F6A2-207F-4675-8475-45F2E02871C5}" destId="{F24BFB55-F0FC-4D92-A3C7-90D76119BADB}" srcOrd="1" destOrd="0" presId="urn:microsoft.com/office/officeart/2008/layout/HorizontalMultiLevelHierarchy"/>
    <dgm:cxn modelId="{71FEB840-8BAB-4AA8-85E8-575002F9EB05}" srcId="{DD289FE7-C1C1-4801-8E9C-8A980C5D4A0A}" destId="{F866826D-6BA2-4728-BACC-5534F55350FF}" srcOrd="0" destOrd="0" parTransId="{EB78C3B5-2C4D-4D35-BE20-5F09C87F378D}" sibTransId="{F49435E0-A4A6-4A47-A745-C3CDD152AA30}"/>
    <dgm:cxn modelId="{F5FCEC47-F7BB-4B9C-B33F-7C9DC02D89D7}" srcId="{DD289FE7-C1C1-4801-8E9C-8A980C5D4A0A}" destId="{676C93F6-BF09-414B-831D-CB8E14016A1B}" srcOrd="1" destOrd="0" parTransId="{B8307A67-9190-4306-B037-0B89273EB882}" sibTransId="{71C27450-5BEE-40E2-BBAC-50CC16ACE23F}"/>
    <dgm:cxn modelId="{3C7BC0B4-EFD5-4E13-95D1-60EEDF61A545}" type="presOf" srcId="{B8307A67-9190-4306-B037-0B89273EB882}" destId="{40FF8E14-4CBB-4F84-8398-34C6F8CF9CFE}" srcOrd="1" destOrd="0" presId="urn:microsoft.com/office/officeart/2008/layout/HorizontalMultiLevelHierarchy"/>
    <dgm:cxn modelId="{453DB7E5-3822-4C5A-B177-AC34A80BF3D2}" type="presOf" srcId="{F866826D-6BA2-4728-BACC-5534F55350FF}" destId="{9B7EB458-3C67-4244-8E55-66B21739DEC8}" srcOrd="0" destOrd="0" presId="urn:microsoft.com/office/officeart/2008/layout/HorizontalMultiLevelHierarchy"/>
    <dgm:cxn modelId="{CE0D6D55-6917-4F69-9305-ED2DF7D448DA}" type="presOf" srcId="{FDE5F6A2-207F-4675-8475-45F2E02871C5}" destId="{33323C19-5572-4631-B62D-2550396A701F}" srcOrd="0" destOrd="0" presId="urn:microsoft.com/office/officeart/2008/layout/HorizontalMultiLevelHierarchy"/>
    <dgm:cxn modelId="{F1CA4AB8-0F84-4E09-ADE2-C225F32F2F70}" type="presOf" srcId="{EB78C3B5-2C4D-4D35-BE20-5F09C87F378D}" destId="{16011950-19E8-48F5-AF86-14C73C1C72C2}" srcOrd="0" destOrd="0" presId="urn:microsoft.com/office/officeart/2008/layout/HorizontalMultiLevelHierarchy"/>
    <dgm:cxn modelId="{5950C9E4-B866-4A4F-8618-33A57590AA18}" srcId="{DD289FE7-C1C1-4801-8E9C-8A980C5D4A0A}" destId="{6544A67C-A268-4A85-9DBB-7F2A74F77386}" srcOrd="2" destOrd="0" parTransId="{FDE5F6A2-207F-4675-8475-45F2E02871C5}" sibTransId="{5024DA66-8C47-4A0C-A67A-6620A67DCC48}"/>
    <dgm:cxn modelId="{C35EA788-524F-462E-B848-9783E6088110}" type="presOf" srcId="{B8307A67-9190-4306-B037-0B89273EB882}" destId="{19B19996-DDF4-4E05-8111-B6D456EFB48C}" srcOrd="0" destOrd="0" presId="urn:microsoft.com/office/officeart/2008/layout/HorizontalMultiLevelHierarchy"/>
    <dgm:cxn modelId="{74CC1971-C4AA-4D4F-9DAB-35900EE61C74}" type="presOf" srcId="{1B132A5C-ECEA-44BE-9D91-F9282B6586E9}" destId="{C576259B-5EFA-4906-94BC-6F6A07FF2F35}" srcOrd="0" destOrd="0" presId="urn:microsoft.com/office/officeart/2008/layout/HorizontalMultiLevelHierarchy"/>
    <dgm:cxn modelId="{0A2E3FEA-0CEC-4F28-B052-46B65A229BB7}" srcId="{1B132A5C-ECEA-44BE-9D91-F9282B6586E9}" destId="{DD289FE7-C1C1-4801-8E9C-8A980C5D4A0A}" srcOrd="0" destOrd="0" parTransId="{BAF01844-E9EC-4909-9906-C2852780DE2F}" sibTransId="{8D54EEB6-55F4-4649-9860-ACA8222E573E}"/>
    <dgm:cxn modelId="{83C0DB25-9084-4B5C-A83A-46B8BC9E4797}" type="presParOf" srcId="{C576259B-5EFA-4906-94BC-6F6A07FF2F35}" destId="{DCEDDDC3-96D2-46E5-ADE5-D6AF34873D4F}" srcOrd="0" destOrd="0" presId="urn:microsoft.com/office/officeart/2008/layout/HorizontalMultiLevelHierarchy"/>
    <dgm:cxn modelId="{1BCCE40F-9C57-49E5-A4C9-1EE12D0CF45A}" type="presParOf" srcId="{DCEDDDC3-96D2-46E5-ADE5-D6AF34873D4F}" destId="{F5D66AB2-84CC-4B6C-879C-BE98B95C3B07}" srcOrd="0" destOrd="0" presId="urn:microsoft.com/office/officeart/2008/layout/HorizontalMultiLevelHierarchy"/>
    <dgm:cxn modelId="{3AE280EA-3DA8-433A-92C1-3A908AFF92D6}" type="presParOf" srcId="{DCEDDDC3-96D2-46E5-ADE5-D6AF34873D4F}" destId="{530202BD-3D16-4226-BEE8-25860588C464}" srcOrd="1" destOrd="0" presId="urn:microsoft.com/office/officeart/2008/layout/HorizontalMultiLevelHierarchy"/>
    <dgm:cxn modelId="{EB6A3FD1-33AA-47EC-8B07-99744F7051F3}" type="presParOf" srcId="{530202BD-3D16-4226-BEE8-25860588C464}" destId="{16011950-19E8-48F5-AF86-14C73C1C72C2}" srcOrd="0" destOrd="0" presId="urn:microsoft.com/office/officeart/2008/layout/HorizontalMultiLevelHierarchy"/>
    <dgm:cxn modelId="{4933237B-7805-47BA-90EB-F43B3F5C96A8}" type="presParOf" srcId="{16011950-19E8-48F5-AF86-14C73C1C72C2}" destId="{80A0466D-D248-4272-AA39-BB5B4D368D3B}" srcOrd="0" destOrd="0" presId="urn:microsoft.com/office/officeart/2008/layout/HorizontalMultiLevelHierarchy"/>
    <dgm:cxn modelId="{09FBA171-FE16-4E0D-89BB-C6084F4227EF}" type="presParOf" srcId="{530202BD-3D16-4226-BEE8-25860588C464}" destId="{C66B7FBD-7B89-459E-BA81-BBE31A3C5223}" srcOrd="1" destOrd="0" presId="urn:microsoft.com/office/officeart/2008/layout/HorizontalMultiLevelHierarchy"/>
    <dgm:cxn modelId="{FF6DFEAE-2D04-459A-900A-8FC4E8AD6816}" type="presParOf" srcId="{C66B7FBD-7B89-459E-BA81-BBE31A3C5223}" destId="{9B7EB458-3C67-4244-8E55-66B21739DEC8}" srcOrd="0" destOrd="0" presId="urn:microsoft.com/office/officeart/2008/layout/HorizontalMultiLevelHierarchy"/>
    <dgm:cxn modelId="{31EFF1DB-1937-4483-A974-C0959B2CA520}" type="presParOf" srcId="{C66B7FBD-7B89-459E-BA81-BBE31A3C5223}" destId="{F3E26B9A-F91C-41AC-9CFE-94CE2D6640D9}" srcOrd="1" destOrd="0" presId="urn:microsoft.com/office/officeart/2008/layout/HorizontalMultiLevelHierarchy"/>
    <dgm:cxn modelId="{1DCBE89E-FE51-46B9-BA74-8CCDC7943155}" type="presParOf" srcId="{530202BD-3D16-4226-BEE8-25860588C464}" destId="{19B19996-DDF4-4E05-8111-B6D456EFB48C}" srcOrd="2" destOrd="0" presId="urn:microsoft.com/office/officeart/2008/layout/HorizontalMultiLevelHierarchy"/>
    <dgm:cxn modelId="{C98EF106-6EAC-4429-914C-2EB432131000}" type="presParOf" srcId="{19B19996-DDF4-4E05-8111-B6D456EFB48C}" destId="{40FF8E14-4CBB-4F84-8398-34C6F8CF9CFE}" srcOrd="0" destOrd="0" presId="urn:microsoft.com/office/officeart/2008/layout/HorizontalMultiLevelHierarchy"/>
    <dgm:cxn modelId="{E10E98FF-D43C-4508-A127-1549A243AB9B}" type="presParOf" srcId="{530202BD-3D16-4226-BEE8-25860588C464}" destId="{1E9423A5-D31D-4A57-9950-B7307E759BC5}" srcOrd="3" destOrd="0" presId="urn:microsoft.com/office/officeart/2008/layout/HorizontalMultiLevelHierarchy"/>
    <dgm:cxn modelId="{D59932F4-1799-4549-995E-07A84CA3BB59}" type="presParOf" srcId="{1E9423A5-D31D-4A57-9950-B7307E759BC5}" destId="{F9A207C5-06EC-4E56-8066-ADA8910AEEE1}" srcOrd="0" destOrd="0" presId="urn:microsoft.com/office/officeart/2008/layout/HorizontalMultiLevelHierarchy"/>
    <dgm:cxn modelId="{A52DB9A5-D65B-42E3-98E0-FFBA54DB98FE}" type="presParOf" srcId="{1E9423A5-D31D-4A57-9950-B7307E759BC5}" destId="{576F51B5-1950-47C5-BCC9-3BF5F94D3F19}" srcOrd="1" destOrd="0" presId="urn:microsoft.com/office/officeart/2008/layout/HorizontalMultiLevelHierarchy"/>
    <dgm:cxn modelId="{C9E84B59-EFC7-493B-A465-B8EED327DD26}" type="presParOf" srcId="{530202BD-3D16-4226-BEE8-25860588C464}" destId="{33323C19-5572-4631-B62D-2550396A701F}" srcOrd="4" destOrd="0" presId="urn:microsoft.com/office/officeart/2008/layout/HorizontalMultiLevelHierarchy"/>
    <dgm:cxn modelId="{07845558-52E7-4ACF-B659-5C15319638C0}" type="presParOf" srcId="{33323C19-5572-4631-B62D-2550396A701F}" destId="{F24BFB55-F0FC-4D92-A3C7-90D76119BADB}" srcOrd="0" destOrd="0" presId="urn:microsoft.com/office/officeart/2008/layout/HorizontalMultiLevelHierarchy"/>
    <dgm:cxn modelId="{6DF42847-B4E4-4822-AD25-15F6A9264815}" type="presParOf" srcId="{530202BD-3D16-4226-BEE8-25860588C464}" destId="{0F5A89A9-E951-42E3-80A0-7FE4E2B8DAE6}" srcOrd="5" destOrd="0" presId="urn:microsoft.com/office/officeart/2008/layout/HorizontalMultiLevelHierarchy"/>
    <dgm:cxn modelId="{D33B20E4-EF9F-4665-B1C2-2AEB1DE9242B}" type="presParOf" srcId="{0F5A89A9-E951-42E3-80A0-7FE4E2B8DAE6}" destId="{FB768130-408A-4407-A0A6-7DF522AE4695}" srcOrd="0" destOrd="0" presId="urn:microsoft.com/office/officeart/2008/layout/HorizontalMultiLevelHierarchy"/>
    <dgm:cxn modelId="{800AAFA1-EBB7-4F46-B2A5-7AB4FEC29A54}" type="presParOf" srcId="{0F5A89A9-E951-42E3-80A0-7FE4E2B8DAE6}" destId="{2271C234-2F8B-4D57-86CA-190475C15DB3}" srcOrd="1" destOrd="0" presId="urn:microsoft.com/office/officeart/2008/layout/HorizontalMultiLevelHierarchy"/>
  </dgm:cxnLst>
  <dgm:bg>
    <a:solidFill>
      <a:schemeClr val="accent3">
        <a:lumMod val="60000"/>
        <a:lumOff val="40000"/>
      </a:schemeClr>
    </a:solidFill>
    <a:effectLst>
      <a:glow rad="101600">
        <a:schemeClr val="accent6">
          <a:satMod val="175000"/>
          <a:alpha val="40000"/>
        </a:schemeClr>
      </a:glo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323C19-5572-4631-B62D-2550396A701F}">
      <dsp:nvSpPr>
        <dsp:cNvPr id="0" name=""/>
        <dsp:cNvSpPr/>
      </dsp:nvSpPr>
      <dsp:spPr>
        <a:xfrm>
          <a:off x="2506634" y="2400300"/>
          <a:ext cx="562728" cy="11401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81364" y="0"/>
              </a:lnTo>
              <a:lnTo>
                <a:pt x="281364" y="1140142"/>
              </a:lnTo>
              <a:lnTo>
                <a:pt x="562728" y="114014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/>
        </a:p>
      </dsp:txBody>
      <dsp:txXfrm>
        <a:off x="2756212" y="2938584"/>
        <a:ext cx="63572" cy="63572"/>
      </dsp:txXfrm>
    </dsp:sp>
    <dsp:sp modelId="{19B19996-DDF4-4E05-8111-B6D456EFB48C}">
      <dsp:nvSpPr>
        <dsp:cNvPr id="0" name=""/>
        <dsp:cNvSpPr/>
      </dsp:nvSpPr>
      <dsp:spPr>
        <a:xfrm>
          <a:off x="2506634" y="2354580"/>
          <a:ext cx="56272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62728" y="45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/>
        </a:p>
      </dsp:txBody>
      <dsp:txXfrm>
        <a:off x="2773930" y="2386231"/>
        <a:ext cx="28136" cy="28136"/>
      </dsp:txXfrm>
    </dsp:sp>
    <dsp:sp modelId="{16011950-19E8-48F5-AF86-14C73C1C72C2}">
      <dsp:nvSpPr>
        <dsp:cNvPr id="0" name=""/>
        <dsp:cNvSpPr/>
      </dsp:nvSpPr>
      <dsp:spPr>
        <a:xfrm>
          <a:off x="2506634" y="1260157"/>
          <a:ext cx="562728" cy="1140142"/>
        </a:xfrm>
        <a:custGeom>
          <a:avLst/>
          <a:gdLst/>
          <a:ahLst/>
          <a:cxnLst/>
          <a:rect l="0" t="0" r="0" b="0"/>
          <a:pathLst>
            <a:path>
              <a:moveTo>
                <a:pt x="0" y="1140142"/>
              </a:moveTo>
              <a:lnTo>
                <a:pt x="281364" y="1140142"/>
              </a:lnTo>
              <a:lnTo>
                <a:pt x="281364" y="0"/>
              </a:lnTo>
              <a:lnTo>
                <a:pt x="562728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/>
        </a:p>
      </dsp:txBody>
      <dsp:txXfrm>
        <a:off x="2756212" y="1798442"/>
        <a:ext cx="63572" cy="63572"/>
      </dsp:txXfrm>
    </dsp:sp>
    <dsp:sp modelId="{F5D66AB2-84CC-4B6C-879C-BE98B95C3B07}">
      <dsp:nvSpPr>
        <dsp:cNvPr id="0" name=""/>
        <dsp:cNvSpPr/>
      </dsp:nvSpPr>
      <dsp:spPr>
        <a:xfrm rot="16200000">
          <a:off x="-349722" y="1944243"/>
          <a:ext cx="4800600" cy="9121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Vznik pracovního poměru</a:t>
          </a:r>
          <a:endParaRPr lang="cs-CZ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-349722" y="1944243"/>
        <a:ext cx="4800600" cy="912114"/>
      </dsp:txXfrm>
    </dsp:sp>
    <dsp:sp modelId="{9B7EB458-3C67-4244-8E55-66B21739DEC8}">
      <dsp:nvSpPr>
        <dsp:cNvPr id="0" name=""/>
        <dsp:cNvSpPr/>
      </dsp:nvSpPr>
      <dsp:spPr>
        <a:xfrm>
          <a:off x="3069363" y="804100"/>
          <a:ext cx="2991733" cy="9121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Jmenováním</a:t>
          </a:r>
          <a:r>
            <a:rPr lang="cs-CZ" sz="3500" kern="1200" dirty="0" smtClean="0"/>
            <a:t> </a:t>
          </a:r>
          <a:endParaRPr lang="cs-CZ" sz="3500" kern="1200" dirty="0"/>
        </a:p>
      </dsp:txBody>
      <dsp:txXfrm>
        <a:off x="3069363" y="804100"/>
        <a:ext cx="2991733" cy="912114"/>
      </dsp:txXfrm>
    </dsp:sp>
    <dsp:sp modelId="{F9A207C5-06EC-4E56-8066-ADA8910AEEE1}">
      <dsp:nvSpPr>
        <dsp:cNvPr id="0" name=""/>
        <dsp:cNvSpPr/>
      </dsp:nvSpPr>
      <dsp:spPr>
        <a:xfrm>
          <a:off x="3069363" y="1944243"/>
          <a:ext cx="2991733" cy="9121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Volbou</a:t>
          </a:r>
          <a:r>
            <a:rPr lang="cs-CZ" sz="20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cs-CZ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69363" y="1944243"/>
        <a:ext cx="2991733" cy="912114"/>
      </dsp:txXfrm>
    </dsp:sp>
    <dsp:sp modelId="{FB768130-408A-4407-A0A6-7DF522AE4695}">
      <dsp:nvSpPr>
        <dsp:cNvPr id="0" name=""/>
        <dsp:cNvSpPr/>
      </dsp:nvSpPr>
      <dsp:spPr>
        <a:xfrm>
          <a:off x="3069363" y="3084385"/>
          <a:ext cx="2991733" cy="9121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Pracovní smlouvou</a:t>
          </a:r>
          <a:r>
            <a:rPr lang="cs-CZ" sz="20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cs-CZ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69363" y="3084385"/>
        <a:ext cx="2991733" cy="9121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9B9DD-1609-4859-AF73-C53F69C1B1B1}" type="datetimeFigureOut">
              <a:rPr lang="cs-CZ" smtClean="0"/>
              <a:t>28.10.2014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49325" y="736600"/>
            <a:ext cx="4910138" cy="3684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0879" y="4666139"/>
            <a:ext cx="5447030" cy="442055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6737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9FA9E-23EF-4CD6-8917-2E53D7490B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738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Tip: Sem přidejte vlastní poznámky k prezentaci.</a:t>
            </a:r>
            <a:endParaRPr lang="cs-CZ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49FA9E-23EF-4CD6-8917-2E53D7490B69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14531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0867"/>
            <a:ext cx="5760720" cy="1258824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192209"/>
              </p:ext>
            </p:extLst>
          </p:nvPr>
        </p:nvGraphicFramePr>
        <p:xfrm>
          <a:off x="1331640" y="1844824"/>
          <a:ext cx="6696744" cy="4124960"/>
        </p:xfrm>
        <a:graphic>
          <a:graphicData uri="http://schemas.openxmlformats.org/drawingml/2006/table">
            <a:tbl>
              <a:tblPr bandRow="1"/>
              <a:tblGrid>
                <a:gridCol w="1728192"/>
                <a:gridCol w="4968552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smtClean="0"/>
                        <a:t> Soukromé </a:t>
                      </a:r>
                      <a:r>
                        <a:rPr lang="cs-CZ" sz="1600" b="1" dirty="0" smtClean="0"/>
                        <a:t>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VY_32_INOVACE_1216 Pracovní právo – Vznik pracovního poměru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Právo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</a:t>
                      </a:r>
                      <a:r>
                        <a:rPr lang="cs-CZ" sz="1600" baseline="0" dirty="0" smtClean="0"/>
                        <a:t> – </a:t>
                      </a:r>
                      <a:r>
                        <a:rPr lang="cs-CZ" sz="1600" baseline="0" dirty="0" smtClean="0"/>
                        <a:t>3. </a:t>
                      </a:r>
                      <a:r>
                        <a:rPr lang="cs-CZ" sz="1600" baseline="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Kamila Rybínová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smtClean="0"/>
                        <a:t>25.11.2013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Žáci se především seznámí s náležitostmi, které musí obsahovat pracovní smlouva.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Prezentace prostřednictvím projektoru</a:t>
                      </a:r>
                      <a:r>
                        <a:rPr lang="cs-CZ" sz="1600" smtClean="0"/>
                        <a:t>, samostudium. 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cs-CZ" sz="1200" b="1" dirty="0" smtClean="0"/>
                        <a:t>Publikované</a:t>
                      </a:r>
                      <a:r>
                        <a:rPr lang="cs-CZ" sz="1200" b="1" baseline="0" dirty="0" smtClean="0"/>
                        <a:t> m</a:t>
                      </a:r>
                      <a:r>
                        <a:rPr lang="cs-CZ" sz="1200" b="1" dirty="0" smtClean="0"/>
                        <a:t>ateriály pochází ze zdrojů autora.</a:t>
                      </a:r>
                      <a:endParaRPr lang="cs-CZ" sz="12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174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Pracovní smlouva</a:t>
            </a:r>
            <a:endParaRPr lang="cs-CZ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82296" indent="0">
              <a:lnSpc>
                <a:spcPct val="150000"/>
              </a:lnSpc>
              <a:buNone/>
            </a:pPr>
            <a:r>
              <a:rPr lang="cs-CZ" sz="1800" dirty="0" smtClean="0"/>
              <a:t>+   </a:t>
            </a:r>
            <a:r>
              <a:rPr lang="cs-CZ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lze dojednat </a:t>
            </a:r>
            <a:r>
              <a:rPr lang="cs-CZ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další náležitosti</a:t>
            </a:r>
            <a:r>
              <a:rPr lang="cs-CZ" sz="1800" dirty="0" smtClean="0">
                <a:latin typeface="+mj-lt"/>
                <a:cs typeface="Times New Roman" panose="02020603050405020304" pitchFamily="18" charset="0"/>
              </a:rPr>
              <a:t>, např.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82296" indent="0">
              <a:lnSpc>
                <a:spcPct val="150000"/>
              </a:lnSpc>
              <a:buNone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  zkušební doba – maximálně 3 měsíce</a:t>
            </a:r>
          </a:p>
          <a:p>
            <a:pPr marL="82296" indent="0">
              <a:lnSpc>
                <a:spcPct val="150000"/>
              </a:lnSpc>
              <a:buNone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  ukončení pracovního poměru (doba určitá, neurčitá)</a:t>
            </a:r>
          </a:p>
          <a:p>
            <a:pPr marL="82296" indent="0">
              <a:lnSpc>
                <a:spcPct val="150000"/>
              </a:lnSpc>
              <a:buNone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  mzdové podmínky</a:t>
            </a:r>
          </a:p>
          <a:p>
            <a:pPr marL="82296" indent="0">
              <a:lnSpc>
                <a:spcPct val="150000"/>
              </a:lnSpc>
              <a:buNone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  dovolená, rozvržení pracovní doby</a:t>
            </a:r>
          </a:p>
          <a:p>
            <a:pPr marL="82296" indent="0">
              <a:lnSpc>
                <a:spcPct val="150000"/>
              </a:lnSpc>
              <a:buNone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zvyšování kvalifikace, ubytování,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stravenky, používání služebního automobilu i k soukromým účelům, příspěvek na dovolenou a další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ujednání</a:t>
            </a:r>
            <a:r>
              <a:rPr lang="cs-CZ" sz="1800" dirty="0" smtClean="0"/>
              <a:t>…</a:t>
            </a:r>
          </a:p>
          <a:p>
            <a:pPr marL="82296" indent="0">
              <a:lnSpc>
                <a:spcPct val="150000"/>
              </a:lnSpc>
              <a:buNone/>
            </a:pPr>
            <a:endParaRPr lang="cs-CZ" sz="1800" dirty="0" smtClean="0"/>
          </a:p>
          <a:p>
            <a:pPr marL="82296" indent="0">
              <a:lnSpc>
                <a:spcPct val="150000"/>
              </a:lnSpc>
              <a:buNone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Uzavírá se písemně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ve 2 vyhotoveních, jedno obdrží zaměstnanec a druhý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zaměstnavatel.</a:t>
            </a: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50000"/>
              </a:lnSpc>
              <a:buNone/>
            </a:pPr>
            <a:endParaRPr lang="cs-CZ" sz="1800" dirty="0"/>
          </a:p>
          <a:p>
            <a:pPr marL="82296" indent="0">
              <a:buNone/>
            </a:pPr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val="199949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Změny pracovního poměru</a:t>
            </a:r>
            <a:endParaRPr lang="cs-CZ" sz="28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cs-CZ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jakékoliv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ujednání z obsahu pracovní smlouvy, např. o druhu práce, místě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jejího výkonu,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lze změnit dohodou účastníků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smlouvy</a:t>
            </a:r>
          </a:p>
          <a:p>
            <a:pPr marL="114300" lvl="0" indent="0">
              <a:lnSpc>
                <a:spcPct val="150000"/>
              </a:lnSpc>
              <a:buNone/>
            </a:pPr>
            <a:endParaRPr lang="cs-CZ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2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dohodnutá </a:t>
            </a:r>
            <a:r>
              <a:rPr lang="cs-CZ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změna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musí mít </a:t>
            </a:r>
            <a:r>
              <a:rPr lang="cs-CZ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písemnou </a:t>
            </a:r>
            <a:r>
              <a:rPr lang="cs-CZ" sz="2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formu</a:t>
            </a:r>
          </a:p>
          <a:p>
            <a:pPr marL="82296" lvl="0" indent="0">
              <a:buNone/>
            </a:pPr>
            <a:endParaRPr lang="cs-CZ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5238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Opakování: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endParaRPr lang="cs-CZ" dirty="0" smtClean="0">
              <a:latin typeface="+mj-lt"/>
            </a:endParaRPr>
          </a:p>
          <a:p>
            <a:r>
              <a:rPr lang="cs-CZ" dirty="0" smtClean="0">
                <a:latin typeface="+mj-lt"/>
              </a:rPr>
              <a:t>Kdo jsou účastníci pracovněprávních vztahů a co upravuje jejich vzájemné vztahy?</a:t>
            </a:r>
          </a:p>
          <a:p>
            <a:pPr marL="114300" indent="0">
              <a:buNone/>
            </a:pPr>
            <a:endParaRPr lang="cs-CZ" dirty="0" smtClean="0">
              <a:latin typeface="+mj-lt"/>
            </a:endParaRPr>
          </a:p>
          <a:p>
            <a:r>
              <a:rPr lang="cs-CZ" dirty="0" smtClean="0">
                <a:latin typeface="+mj-lt"/>
              </a:rPr>
              <a:t>Jak může vzniknout pracovní poměr?</a:t>
            </a:r>
          </a:p>
          <a:p>
            <a:pPr marL="114300" indent="0">
              <a:buNone/>
            </a:pPr>
            <a:endParaRPr lang="cs-CZ" dirty="0" smtClean="0">
              <a:latin typeface="+mj-lt"/>
            </a:endParaRPr>
          </a:p>
          <a:p>
            <a:r>
              <a:rPr lang="cs-CZ" dirty="0" smtClean="0">
                <a:latin typeface="+mj-lt"/>
              </a:rPr>
              <a:t>Jaké jsou povinné náležitosti pracovní smlouvy?</a:t>
            </a:r>
          </a:p>
          <a:p>
            <a:pPr marL="114300" indent="0">
              <a:buNone/>
            </a:pPr>
            <a:endParaRPr lang="cs-CZ" dirty="0">
              <a:latin typeface="+mj-lt"/>
            </a:endParaRPr>
          </a:p>
          <a:p>
            <a:r>
              <a:rPr lang="cs-CZ" dirty="0" smtClean="0">
                <a:latin typeface="+mj-lt"/>
              </a:rPr>
              <a:t>Lze změnit obsah pracovního poměru?</a:t>
            </a:r>
            <a:endParaRPr lang="cs-CZ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5540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191882"/>
              </p:ext>
            </p:extLst>
          </p:nvPr>
        </p:nvGraphicFramePr>
        <p:xfrm>
          <a:off x="457200" y="1600200"/>
          <a:ext cx="7560840" cy="134644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r>
                        <a:rPr lang="cs-CZ" baseline="0" dirty="0" smtClean="0"/>
                        <a:t>ZDROJE  A DALŠÍ INFORMACE</a:t>
                      </a:r>
                      <a:endParaRPr lang="cs-CZ" dirty="0"/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Právo pro střední školy</a:t>
                      </a:r>
                      <a:r>
                        <a:rPr lang="cs-CZ" baseline="0" dirty="0" smtClean="0"/>
                        <a:t>– Radovan Ryska, ISBN 80-7168-122-9</a:t>
                      </a:r>
                    </a:p>
                    <a:p>
                      <a:r>
                        <a:rPr lang="cs-CZ" baseline="0" dirty="0" smtClean="0"/>
                        <a:t>Společenské vědy v kostce pro střední školy- Jaroslav Hladík, ISBN 80-7200-044-6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379193"/>
              </p:ext>
            </p:extLst>
          </p:nvPr>
        </p:nvGraphicFramePr>
        <p:xfrm>
          <a:off x="467544" y="3212976"/>
          <a:ext cx="7560840" cy="73152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cs-CZ" baseline="0" dirty="0" smtClean="0"/>
                        <a:t>ZDROJE</a:t>
                      </a:r>
                      <a:endParaRPr lang="cs-CZ" dirty="0"/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cs-CZ" dirty="0" smtClean="0"/>
                        <a:t>Obrázky webu Office.com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596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3329608"/>
            <a:ext cx="6336704" cy="1539552"/>
          </a:xfrm>
        </p:spPr>
        <p:txBody>
          <a:bodyPr/>
          <a:lstStyle/>
          <a:p>
            <a:pPr marL="82296" indent="0">
              <a:buNone/>
            </a:pPr>
            <a:endParaRPr lang="cs-CZ" sz="2400" dirty="0"/>
          </a:p>
          <a:p>
            <a:pPr marL="82296" indent="0">
              <a:buNone/>
            </a:pPr>
            <a:endParaRPr lang="cs-CZ" sz="2400" dirty="0" smtClean="0"/>
          </a:p>
          <a:p>
            <a:pPr marL="82296" indent="0">
              <a:buNone/>
            </a:pPr>
            <a:endParaRPr lang="cs-CZ" sz="2400" dirty="0"/>
          </a:p>
        </p:txBody>
      </p:sp>
      <p:sp>
        <p:nvSpPr>
          <p:cNvPr id="5" name="Obdélník 4"/>
          <p:cNvSpPr/>
          <p:nvPr/>
        </p:nvSpPr>
        <p:spPr>
          <a:xfrm>
            <a:off x="971600" y="1628800"/>
            <a:ext cx="6768752" cy="175432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cs-CZ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Pracovní </a:t>
            </a:r>
            <a:r>
              <a:rPr lang="cs-CZ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právo</a:t>
            </a:r>
          </a:p>
          <a:p>
            <a:pPr algn="ctr"/>
            <a:endParaRPr lang="cs-CZ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  <a:p>
            <a:pPr algn="ctr"/>
            <a:r>
              <a:rPr lang="cs-CZ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Vznik pracovního poměru</a:t>
            </a:r>
            <a:endParaRPr lang="cs-CZ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02708" y="3861048"/>
            <a:ext cx="6306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cs-CZ" sz="2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Ing. Kamila Rybínová</a:t>
            </a:r>
          </a:p>
        </p:txBody>
      </p:sp>
    </p:spTree>
    <p:extLst>
      <p:ext uri="{BB962C8B-B14F-4D97-AF65-F5344CB8AC3E}">
        <p14:creationId xmlns:p14="http://schemas.microsoft.com/office/powerpoint/2010/main" val="10849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7498080" cy="720080"/>
          </a:xfrm>
        </p:spPr>
        <p:txBody>
          <a:bodyPr>
            <a:normAutofit/>
          </a:bodyPr>
          <a:lstStyle/>
          <a:p>
            <a:r>
              <a:rPr lang="cs-CZ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Účastníci pracovně právních vztahů</a:t>
            </a:r>
            <a:endParaRPr lang="cs-CZ" sz="28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24744"/>
            <a:ext cx="7498080" cy="5339680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cs-CZ" sz="2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Zaměstnavatel</a:t>
            </a:r>
            <a:r>
              <a:rPr lang="cs-CZ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cs-CZ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může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být každá FO (podnikatel) i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PO,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která zaměstnává fyzickou osobu v pracovněprávním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vztahu</a:t>
            </a:r>
          </a:p>
          <a:p>
            <a:pPr marL="82296" indent="0">
              <a:buNone/>
            </a:pPr>
            <a:endParaRPr lang="cs-CZ" sz="2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2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Zaměstnanec</a:t>
            </a:r>
            <a:r>
              <a:rPr lang="cs-CZ" sz="2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cs-CZ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cs-CZ" sz="2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může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být jen FO, která dosáhla věku 15 let a má ukončenou povinnou školní docházku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dohodu o hmotné zodpovědnosti je zaměstnanec způsobilý uzavřít až od 18 let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je-li zaměstnanec ze zákonem stanovených důvodů zbaven právní způsobilosti, zastupuje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 pracovněprávních vztazích opatrovník stanovený soudem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cizinci mohou nastoupit do zaměstnání, jestliže mají v ČR povolení k pobytu a pracovní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povolení</a:t>
            </a:r>
            <a:endParaRPr lang="cs-CZ" sz="2000" dirty="0"/>
          </a:p>
          <a:p>
            <a:pPr marL="82296" indent="0">
              <a:lnSpc>
                <a:spcPct val="120000"/>
              </a:lnSpc>
              <a:buNone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56768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Vztahy mezi zaměstnavatelem a zaměstnancem</a:t>
            </a:r>
            <a:endParaRPr lang="cs-CZ" sz="28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endParaRPr lang="cs-CZ" dirty="0" smtClean="0">
              <a:latin typeface="+mj-lt"/>
            </a:endParaRPr>
          </a:p>
          <a:p>
            <a:r>
              <a:rPr lang="cs-CZ" dirty="0" smtClean="0">
                <a:latin typeface="+mj-lt"/>
              </a:rPr>
              <a:t>upravuje </a:t>
            </a:r>
            <a:r>
              <a:rPr lang="cs-C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Zákoník práce</a:t>
            </a:r>
            <a:endParaRPr lang="cs-CZ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26" name="Picture 2" descr="C:\Users\LIVA\AppData\Local\Microsoft\Windows\Temporary Internet Files\Content.IE5\6O561VNA\MP900302906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780928"/>
            <a:ext cx="3657600" cy="2609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673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b="1" u="sng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Vznik pracovního poměru</a:t>
            </a:r>
            <a:endParaRPr lang="cs-CZ" sz="2800" u="sng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0802088"/>
              </p:ext>
            </p:extLst>
          </p:nvPr>
        </p:nvGraphicFramePr>
        <p:xfrm>
          <a:off x="395536" y="1484784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7655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Vznik pracovního poměru</a:t>
            </a:r>
            <a:endParaRPr lang="cs-CZ" sz="28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82296" indent="0">
              <a:lnSpc>
                <a:spcPct val="150000"/>
              </a:lnSpc>
              <a:buNone/>
            </a:pPr>
            <a:r>
              <a:rPr lang="cs-CZ" sz="19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Jmenováním</a:t>
            </a:r>
            <a:r>
              <a:rPr lang="cs-CZ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cs-CZ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vedoucího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zaměstnance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např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ředitele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podniku podle zvláštních předpisů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dnem, uvedeným při jeho jmenování jako den nástupu do funkce</a:t>
            </a:r>
          </a:p>
          <a:p>
            <a:pPr marL="82296" indent="0">
              <a:lnSpc>
                <a:spcPct val="150000"/>
              </a:lnSpc>
              <a:buNone/>
            </a:pPr>
            <a:r>
              <a:rPr lang="cs-CZ" sz="19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Volbou</a:t>
            </a:r>
            <a:r>
              <a:rPr lang="cs-CZ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např</a:t>
            </a:r>
            <a:r>
              <a:rPr lang="cs-CZ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vedoucích funkcionářů </a:t>
            </a: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družstva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dnem</a:t>
            </a:r>
            <a:r>
              <a:rPr lang="cs-CZ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jímž počíná volební období </a:t>
            </a:r>
            <a:endParaRPr lang="cs-CZ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50000"/>
              </a:lnSpc>
              <a:buNone/>
            </a:pPr>
            <a:r>
              <a:rPr lang="cs-CZ" sz="19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Pracovní </a:t>
            </a:r>
            <a:r>
              <a:rPr lang="cs-CZ" sz="19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smlouvou </a:t>
            </a:r>
            <a:endParaRPr lang="cs-CZ" sz="19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mezi </a:t>
            </a:r>
            <a:r>
              <a:rPr lang="cs-CZ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zaměstnavatelem a zaměstnancem </a:t>
            </a:r>
            <a:endParaRPr lang="cs-CZ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dnem</a:t>
            </a:r>
            <a:r>
              <a:rPr lang="cs-CZ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který je ve smlouvě ujednán jako den nástupu do práce</a:t>
            </a:r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0808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Pracovní </a:t>
            </a:r>
            <a:r>
              <a:rPr lang="cs-CZ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poměr</a:t>
            </a:r>
            <a:endParaRPr lang="cs-CZ" sz="28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82296" indent="0">
              <a:lnSpc>
                <a:spcPct val="200000"/>
              </a:lnSpc>
              <a:buNone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Pracovní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poměr vzniká dnem uvedeným v pracovní smlouvě, </a:t>
            </a:r>
            <a:endParaRPr lang="cs-CZ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200000"/>
              </a:lnSpc>
              <a:buNone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jestliže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zaměstnanec bez závažné překážky nenastoupí do práce v dohodnutý den nebo do týdne a neuvědomí zaměstnavatele, </a:t>
            </a:r>
            <a:endParaRPr lang="cs-CZ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200000"/>
              </a:lnSpc>
              <a:buNone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může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zaměstnavatel od pracovní smlouvy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odstoupit.</a:t>
            </a:r>
            <a:endParaRPr lang="cs-CZ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200000"/>
              </a:lnSpc>
              <a:buNone/>
            </a:pPr>
            <a:endParaRPr lang="cs-CZ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427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Pracovní smlouva</a:t>
            </a:r>
            <a:endParaRPr lang="cs-CZ" sz="28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lvl="0">
              <a:lnSpc>
                <a:spcPct val="300000"/>
              </a:lnSpc>
              <a:buFont typeface="Wingdings" panose="05000000000000000000" pitchFamily="2" charset="2"/>
              <a:buChar char="Ø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uzavírá mezi zaměstnancem a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zaměstnavatelem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zaměstnavatel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 povinen zaměstnance seznámit s právy a povinnostmi, které z jeho postavení vyplývají, s pracovními a mzdovými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podmínkami</a:t>
            </a:r>
          </a:p>
          <a:p>
            <a:pPr marL="114300" lvl="0" indent="0">
              <a:lnSpc>
                <a:spcPct val="150000"/>
              </a:lnSpc>
              <a:buNone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zaměstnanec se zavazuje, že bude vykonávat práci kterou mu určí zaměstnanec řádně a svědomitě a podrobí se lékařské prohlídce</a:t>
            </a:r>
          </a:p>
          <a:p>
            <a:pPr marL="82296" indent="0">
              <a:lnSpc>
                <a:spcPct val="150000"/>
              </a:lnSpc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2074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Pracovní </a:t>
            </a:r>
            <a:r>
              <a:rPr lang="cs-CZ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smlouva</a:t>
            </a:r>
            <a:endParaRPr lang="cs-CZ" sz="28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82296" indent="0">
              <a:buNone/>
            </a:pP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 uzavírá </a:t>
            </a:r>
            <a:r>
              <a:rPr lang="cs-CZ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písemně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 obsahuje:</a:t>
            </a:r>
          </a:p>
          <a:p>
            <a:pPr marL="82296" indent="0">
              <a:buNone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název a sídlo zaměstnavatele</a:t>
            </a:r>
          </a:p>
          <a:p>
            <a:pPr marL="82296" indent="0">
              <a:buNone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jméno a příjmení (osobní údaje zaměstnance)</a:t>
            </a:r>
          </a:p>
          <a:p>
            <a:pPr marL="82296" indent="0">
              <a:buNone/>
            </a:pPr>
            <a:r>
              <a:rPr lang="cs-CZ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cs-CZ" sz="1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 </a:t>
            </a:r>
            <a:r>
              <a:rPr lang="cs-CZ" sz="1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nástupu do zaměstnání</a:t>
            </a:r>
          </a:p>
          <a:p>
            <a:pPr marL="82296" indent="0">
              <a:buNone/>
            </a:pPr>
            <a:r>
              <a:rPr lang="cs-CZ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  </a:t>
            </a:r>
            <a:r>
              <a:rPr lang="cs-CZ" sz="1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místo výkonu </a:t>
            </a:r>
            <a:r>
              <a:rPr lang="cs-CZ" sz="1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práce</a:t>
            </a:r>
            <a:endParaRPr lang="cs-CZ" sz="1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  </a:t>
            </a:r>
            <a:r>
              <a:rPr lang="cs-CZ" sz="1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druh </a:t>
            </a:r>
            <a:r>
              <a:rPr lang="cs-CZ" sz="1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práce</a:t>
            </a:r>
            <a:r>
              <a:rPr lang="cs-CZ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funkce </a:t>
            </a:r>
            <a:endParaRPr lang="cs-CZ" sz="1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sz="1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Bez uvedení dne nástupu, místa výkonu a druhu práce je neplatná!</a:t>
            </a:r>
          </a:p>
          <a:p>
            <a:pPr marL="82296" indent="0">
              <a:buNone/>
            </a:pPr>
            <a:endParaRPr lang="cs-CZ" sz="18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6492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usedství">
  <a:themeElements>
    <a:clrScheme name="Sousedství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Vlastní 2">
      <a:majorFont>
        <a:latin typeface="Times New Roman"/>
        <a:ea typeface=""/>
        <a:cs typeface=""/>
      </a:majorFont>
      <a:minorFont>
        <a:latin typeface="Tw Cen MT"/>
        <a:ea typeface=""/>
        <a:cs typeface=""/>
      </a:minorFont>
    </a:fontScheme>
    <a:fmtScheme name="Sousedství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814</TotalTime>
  <Words>409</Words>
  <Application>Microsoft Office PowerPoint</Application>
  <PresentationFormat>Předvádění na obrazovce (4:3)</PresentationFormat>
  <Paragraphs>105</Paragraphs>
  <Slides>13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Sousedství</vt:lpstr>
      <vt:lpstr>Prezentace aplikace PowerPoint</vt:lpstr>
      <vt:lpstr>Prezentace aplikace PowerPoint</vt:lpstr>
      <vt:lpstr>Účastníci pracovně právních vztahů</vt:lpstr>
      <vt:lpstr>Vztahy mezi zaměstnavatelem a zaměstnancem</vt:lpstr>
      <vt:lpstr>Vznik pracovního poměru</vt:lpstr>
      <vt:lpstr>Vznik pracovního poměru</vt:lpstr>
      <vt:lpstr>Pracovní poměr</vt:lpstr>
      <vt:lpstr>Pracovní smlouva</vt:lpstr>
      <vt:lpstr>Pracovní smlouva</vt:lpstr>
      <vt:lpstr>Pracovní smlouva</vt:lpstr>
      <vt:lpstr>Změny pracovního poměru</vt:lpstr>
      <vt:lpstr>Opakování: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Základní pojmy</dc:title>
  <dc:creator>Liva</dc:creator>
  <cp:lastModifiedBy>LIVA</cp:lastModifiedBy>
  <cp:revision>114</cp:revision>
  <cp:lastPrinted>2013-02-24T00:24:51Z</cp:lastPrinted>
  <dcterms:created xsi:type="dcterms:W3CDTF">2013-02-23T19:35:03Z</dcterms:created>
  <dcterms:modified xsi:type="dcterms:W3CDTF">2014-10-28T10:09:04Z</dcterms:modified>
</cp:coreProperties>
</file>