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1"/>
  </p:notesMasterIdLst>
  <p:sldIdLst>
    <p:sldId id="256" r:id="rId3"/>
    <p:sldId id="258" r:id="rId4"/>
    <p:sldId id="276" r:id="rId5"/>
    <p:sldId id="274" r:id="rId6"/>
    <p:sldId id="261" r:id="rId7"/>
    <p:sldId id="279" r:id="rId8"/>
    <p:sldId id="277" r:id="rId9"/>
    <p:sldId id="278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aladix.cz/clanky/hardware-inkoustovych-tiskaren.html" TargetMode="External"/><Relationship Id="rId2" Type="http://schemas.openxmlformats.org/officeDocument/2006/relationships/hyperlink" Target="http://www.svethardware.cz/art_doc-1128B1536EFB4E11C12574F6004C6E4B.html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7406640" cy="1040136"/>
          </a:xfrm>
        </p:spPr>
        <p:txBody>
          <a:bodyPr>
            <a:normAutofit/>
          </a:bodyPr>
          <a:lstStyle/>
          <a:p>
            <a:pPr algn="ctr"/>
            <a:r>
              <a:rPr lang="cs-CZ" sz="4800" kern="12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Tiskárny</a:t>
            </a:r>
            <a:endParaRPr lang="cs-CZ" sz="48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846683"/>
              </p:ext>
            </p:extLst>
          </p:nvPr>
        </p:nvGraphicFramePr>
        <p:xfrm>
          <a:off x="1547664" y="2708920"/>
          <a:ext cx="6984776" cy="391668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VY_32_INOVACE_1304 Tiskárny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29.11.2012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Rozdělení</a:t>
                      </a:r>
                      <a:r>
                        <a:rPr lang="cs-CZ" sz="1600" baseline="0" dirty="0" smtClean="0"/>
                        <a:t> tiskáren, princip fungování jehličkové, laserové, inkoustové a LED tiskárny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Jehličkové tiskárny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844824"/>
            <a:ext cx="7498080" cy="432048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400" i="1" dirty="0" smtClean="0"/>
              <a:t>Tiskovou hlavu tvoří jehličky, které úderem protlačují barvu </a:t>
            </a:r>
            <a:br>
              <a:rPr lang="cs-CZ" sz="2400" i="1" dirty="0" smtClean="0"/>
            </a:br>
            <a:r>
              <a:rPr lang="cs-CZ" sz="2400" i="1" dirty="0" smtClean="0"/>
              <a:t>z barvicí pásky na papír. Výtisk má podobu rastrového obrázku, skládá se z jednotlivých teček.</a:t>
            </a:r>
          </a:p>
          <a:p>
            <a:pPr marL="82296" indent="0">
              <a:buNone/>
            </a:pPr>
            <a:endParaRPr lang="cs-CZ" sz="2400" i="1" dirty="0"/>
          </a:p>
          <a:p>
            <a:pPr marL="82296" indent="0">
              <a:buNone/>
            </a:pPr>
            <a:r>
              <a:rPr lang="cs-CZ" sz="2400" i="1" dirty="0" smtClean="0"/>
              <a:t>Dříve se používaly běžně, dnes už jen tam, kde nezáleží na kvalitě tisku – např. tisk pokladních dokladů v obchodech </a:t>
            </a:r>
            <a:br>
              <a:rPr lang="cs-CZ" sz="2400" i="1" dirty="0" smtClean="0"/>
            </a:br>
            <a:r>
              <a:rPr lang="cs-CZ" sz="2400" i="1" dirty="0" smtClean="0"/>
              <a:t>a sestavy v účetních firmách (dokáží tisknout na tzv. nekonečný papír).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Inkoustové tiskárny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484784"/>
            <a:ext cx="7498080" cy="511256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400" i="1" dirty="0" smtClean="0"/>
              <a:t>Při tisku vystřelují na papír tryskami v tiskové hlavě drobné kapičky inkoustu. </a:t>
            </a:r>
          </a:p>
          <a:p>
            <a:pPr marL="82296" indent="0">
              <a:buNone/>
            </a:pPr>
            <a:endParaRPr lang="cs-CZ" sz="2400" i="1" dirty="0" smtClean="0"/>
          </a:p>
          <a:p>
            <a:pPr marL="539496" indent="-457200">
              <a:buAutoNum type="arabicParenR"/>
            </a:pPr>
            <a:r>
              <a:rPr lang="cs-CZ" sz="2000" i="1" dirty="0" smtClean="0"/>
              <a:t>Mechanicky (přivedením napěťového impulsu na membránu)</a:t>
            </a:r>
            <a:endParaRPr lang="cs-CZ" sz="2000" i="1" dirty="0"/>
          </a:p>
          <a:p>
            <a:pPr marL="539496" indent="-457200">
              <a:buAutoNum type="arabicParenR"/>
            </a:pPr>
            <a:r>
              <a:rPr lang="cs-CZ" sz="2000" i="1" dirty="0" smtClean="0"/>
              <a:t>Teplem (pomocí rezistoru, inkoust začne vřít a drobná kapka vystříkne na papír)</a:t>
            </a:r>
          </a:p>
          <a:p>
            <a:pPr marL="539496" indent="-457200">
              <a:buAutoNum type="arabicParenR"/>
            </a:pPr>
            <a:endParaRPr lang="cs-CZ" sz="2000" i="1" dirty="0"/>
          </a:p>
          <a:p>
            <a:pPr marL="82296" indent="0">
              <a:buNone/>
            </a:pPr>
            <a:r>
              <a:rPr lang="cs-CZ" sz="2000" i="1" dirty="0" smtClean="0"/>
              <a:t>Barevný výtisk vzniká složením z barev - azurová, purpurová, žlutá</a:t>
            </a:r>
            <a:r>
              <a:rPr lang="cs-CZ" sz="2000" i="1" dirty="0"/>
              <a:t>, černá </a:t>
            </a:r>
            <a:r>
              <a:rPr lang="cs-CZ" sz="2000" i="1" dirty="0" smtClean="0"/>
              <a:t>(</a:t>
            </a:r>
            <a:r>
              <a:rPr lang="cs-CZ" sz="2000" i="1" dirty="0" smtClean="0">
                <a:solidFill>
                  <a:schemeClr val="accent6">
                    <a:lumMod val="50000"/>
                  </a:schemeClr>
                </a:solidFill>
              </a:rPr>
              <a:t>C</a:t>
            </a:r>
            <a:r>
              <a:rPr lang="cs-CZ" sz="2000" i="1" dirty="0" smtClean="0"/>
              <a:t>yan</a:t>
            </a:r>
            <a:r>
              <a:rPr lang="cs-CZ" sz="2000" i="1" dirty="0"/>
              <a:t>, </a:t>
            </a:r>
            <a:r>
              <a:rPr lang="cs-CZ" sz="2000" i="1" dirty="0" smtClean="0">
                <a:solidFill>
                  <a:srgbClr val="002060"/>
                </a:solidFill>
              </a:rPr>
              <a:t>M</a:t>
            </a:r>
            <a:r>
              <a:rPr lang="cs-CZ" sz="2000" i="1" dirty="0" smtClean="0"/>
              <a:t>agenta</a:t>
            </a:r>
            <a:r>
              <a:rPr lang="cs-CZ" sz="2000" i="1" dirty="0"/>
              <a:t>, </a:t>
            </a:r>
            <a:r>
              <a:rPr lang="cs-CZ" sz="2000" i="1" dirty="0" smtClean="0"/>
              <a:t> </a:t>
            </a:r>
            <a:r>
              <a:rPr lang="cs-CZ" sz="2000" i="1" dirty="0" err="1" smtClean="0">
                <a:solidFill>
                  <a:srgbClr val="002060"/>
                </a:solidFill>
              </a:rPr>
              <a:t>Y</a:t>
            </a:r>
            <a:r>
              <a:rPr lang="cs-CZ" sz="2000" i="1" dirty="0" err="1" smtClean="0"/>
              <a:t>ellow</a:t>
            </a:r>
            <a:r>
              <a:rPr lang="cs-CZ" sz="2000" i="1" dirty="0" smtClean="0"/>
              <a:t>, </a:t>
            </a:r>
            <a:r>
              <a:rPr lang="cs-CZ" sz="2000" i="1" dirty="0" err="1">
                <a:solidFill>
                  <a:srgbClr val="002060"/>
                </a:solidFill>
              </a:rPr>
              <a:t>K</a:t>
            </a:r>
            <a:r>
              <a:rPr lang="cs-CZ" sz="2000" i="1" dirty="0" err="1" smtClean="0"/>
              <a:t>ey</a:t>
            </a:r>
            <a:r>
              <a:rPr lang="cs-CZ" sz="2000" i="1" dirty="0" smtClean="0"/>
              <a:t>). Některé tiskárny navíc používají při tisku fotografií speciální černou barvu.</a:t>
            </a:r>
            <a:endParaRPr lang="cs-CZ" sz="2000" i="1" dirty="0"/>
          </a:p>
          <a:p>
            <a:pPr marL="82296" indent="0">
              <a:buNone/>
            </a:pPr>
            <a:endParaRPr lang="cs-CZ" sz="2000" i="1" dirty="0" smtClean="0"/>
          </a:p>
        </p:txBody>
      </p:sp>
    </p:spTree>
    <p:extLst>
      <p:ext uri="{BB962C8B-B14F-4D97-AF65-F5344CB8AC3E}">
        <p14:creationId xmlns:p14="http://schemas.microsoft.com/office/powerpoint/2010/main" val="353853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332656"/>
            <a:ext cx="7786112" cy="5832648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cs-CZ" sz="2000" i="1" dirty="0"/>
              <a:t>i</a:t>
            </a:r>
            <a:r>
              <a:rPr lang="cs-CZ" sz="2000" i="1" dirty="0" smtClean="0"/>
              <a:t>nkoust je uložen v inkoustových kazetách (</a:t>
            </a:r>
            <a:r>
              <a:rPr lang="cs-CZ" sz="2000" i="1" dirty="0" err="1" smtClean="0"/>
              <a:t>cartridge</a:t>
            </a:r>
            <a:r>
              <a:rPr lang="cs-CZ" sz="2000" i="1" dirty="0" smtClean="0"/>
              <a:t>)</a:t>
            </a:r>
          </a:p>
          <a:p>
            <a:pPr>
              <a:buFontTx/>
              <a:buChar char="-"/>
            </a:pPr>
            <a:r>
              <a:rPr lang="cs-CZ" sz="2000" i="1" dirty="0" smtClean="0"/>
              <a:t>nejdůležitější vlastnostmi jsou rychlost tisku, rozlišení (DPI)</a:t>
            </a:r>
          </a:p>
          <a:p>
            <a:pPr>
              <a:buFontTx/>
              <a:buChar char="-"/>
            </a:pPr>
            <a:r>
              <a:rPr lang="cs-CZ" sz="2000" i="1" dirty="0" smtClean="0"/>
              <a:t>hlavním kritériem při nákupu – cena a životnost inkoustových kazet (výrobce uvádí životnost při 5% pokrytí stran, což odpovídá kancelářskému tisku) </a:t>
            </a:r>
          </a:p>
          <a:p>
            <a:pPr>
              <a:buFontTx/>
              <a:buChar char="-"/>
            </a:pPr>
            <a:r>
              <a:rPr lang="cs-CZ" sz="2000" i="1" dirty="0" err="1" smtClean="0"/>
              <a:t>cartridge</a:t>
            </a:r>
            <a:r>
              <a:rPr lang="cs-CZ" sz="2000" i="1" dirty="0" smtClean="0"/>
              <a:t> lze renovovat i v domácím prostředí  </a:t>
            </a:r>
          </a:p>
          <a:p>
            <a:pPr>
              <a:buFontTx/>
              <a:buChar char="-"/>
            </a:pPr>
            <a:r>
              <a:rPr lang="cs-CZ" sz="2000" i="1" dirty="0" smtClean="0"/>
              <a:t>inkoustovou tiskárnou lze tisknout i na fólie a CD/DVD</a:t>
            </a:r>
          </a:p>
          <a:p>
            <a:pPr>
              <a:buFontTx/>
              <a:buChar char="-"/>
            </a:pPr>
            <a:endParaRPr lang="cs-CZ" sz="2400" i="1" dirty="0" smtClean="0"/>
          </a:p>
          <a:p>
            <a:pPr>
              <a:buFontTx/>
              <a:buChar char="-"/>
            </a:pPr>
            <a:endParaRPr lang="cs-CZ" sz="2400" i="1" dirty="0" smtClean="0"/>
          </a:p>
          <a:p>
            <a:pPr>
              <a:buFontTx/>
              <a:buChar char="-"/>
            </a:pPr>
            <a:endParaRPr lang="cs-CZ" sz="2400" i="1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132" y="3717333"/>
            <a:ext cx="4111104" cy="2663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60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346646"/>
            <a:ext cx="7498080" cy="562074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Laserové tiskárny</a:t>
            </a:r>
            <a:endParaRPr lang="cs-C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340768"/>
            <a:ext cx="7498080" cy="4248472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cs-CZ" sz="2000" i="1" dirty="0" smtClean="0"/>
              <a:t>princip </a:t>
            </a:r>
            <a:r>
              <a:rPr lang="cs-CZ" sz="2000" i="1" dirty="0" err="1" smtClean="0"/>
              <a:t>elektrofotografického</a:t>
            </a:r>
            <a:r>
              <a:rPr lang="cs-CZ" sz="2000" i="1" dirty="0" smtClean="0"/>
              <a:t> tisku obrazu</a:t>
            </a:r>
          </a:p>
          <a:p>
            <a:pPr>
              <a:buFontTx/>
              <a:buChar char="-"/>
            </a:pPr>
            <a:r>
              <a:rPr lang="cs-CZ" sz="2000" i="1" dirty="0" smtClean="0"/>
              <a:t>tiskárna se skládá z kazety s tonerem, </a:t>
            </a:r>
            <a:r>
              <a:rPr lang="cs-CZ" sz="2000" i="1" dirty="0" err="1" smtClean="0"/>
              <a:t>světlocivného</a:t>
            </a:r>
            <a:r>
              <a:rPr lang="cs-CZ" sz="2000" i="1" dirty="0" smtClean="0"/>
              <a:t> bubnu (hliníkového válce), mazací lampy, nabíjecí korony (přenos napětí na válec),  laserového zapisovacího mechanismu a zažehlovacího mechanismu (trvalé přichycení tonerového prášku na papír)</a:t>
            </a:r>
          </a:p>
          <a:p>
            <a:pPr>
              <a:buFontTx/>
              <a:buChar char="-"/>
            </a:pPr>
            <a:r>
              <a:rPr lang="cs-CZ" sz="2000" i="1" dirty="0" smtClean="0"/>
              <a:t>při barevném tisku probíhá barevný rozklad a tisk prostřednictvím čtyř tiskových jednotek (CMYK) </a:t>
            </a:r>
            <a:r>
              <a:rPr lang="cs-CZ" sz="2400" i="1" dirty="0" smtClean="0"/>
              <a:t>	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026" y="4531735"/>
            <a:ext cx="2778158" cy="2083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978" y="4534781"/>
            <a:ext cx="2119990" cy="1590961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188659" y="764704"/>
            <a:ext cx="7498080" cy="5184576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ts val="3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ts val="28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cs-CZ" sz="2000" i="1" dirty="0" smtClean="0"/>
              <a:t>Tonery lze stejně jako inkoustové náplně znovu naplnit</a:t>
            </a:r>
          </a:p>
          <a:p>
            <a:pPr marL="539496" indent="-457200">
              <a:buFont typeface="+mj-lt"/>
              <a:buAutoNum type="arabicParenR"/>
            </a:pPr>
            <a:r>
              <a:rPr lang="cs-CZ" sz="2000" i="1" dirty="0"/>
              <a:t>d</a:t>
            </a:r>
            <a:r>
              <a:rPr lang="cs-CZ" sz="2000" i="1" dirty="0" smtClean="0"/>
              <a:t>oma pomocí plnící sady</a:t>
            </a:r>
          </a:p>
          <a:p>
            <a:pPr marL="539496" indent="-457200">
              <a:buFont typeface="+mj-lt"/>
              <a:buAutoNum type="arabicParenR"/>
            </a:pPr>
            <a:endParaRPr lang="cs-CZ" sz="2000" i="1" dirty="0"/>
          </a:p>
          <a:p>
            <a:pPr marL="539496" indent="-457200">
              <a:buFont typeface="+mj-lt"/>
              <a:buAutoNum type="arabicParenR"/>
            </a:pPr>
            <a:endParaRPr lang="cs-CZ" sz="2000" i="1" dirty="0" smtClean="0"/>
          </a:p>
          <a:p>
            <a:pPr marL="539496" indent="-457200">
              <a:buFont typeface="+mj-lt"/>
              <a:buAutoNum type="arabicParenR"/>
            </a:pPr>
            <a:endParaRPr lang="cs-CZ" sz="2000" i="1" dirty="0"/>
          </a:p>
          <a:p>
            <a:pPr marL="539496" indent="-457200">
              <a:buFont typeface="+mj-lt"/>
              <a:buAutoNum type="arabicParenR"/>
            </a:pPr>
            <a:endParaRPr lang="cs-CZ" sz="2000" i="1" dirty="0" smtClean="0"/>
          </a:p>
          <a:p>
            <a:pPr marL="539496" indent="-457200">
              <a:buFont typeface="+mj-lt"/>
              <a:buAutoNum type="arabicParenR"/>
            </a:pPr>
            <a:r>
              <a:rPr lang="cs-CZ" sz="2000" i="1" dirty="0" smtClean="0"/>
              <a:t> v profesionální dílně, kde vymění válec a stěrku a doplní toner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978" y="1798478"/>
            <a:ext cx="2119990" cy="155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636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1835696" y="497152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b="1" dirty="0" smtClean="0"/>
              <a:t>Princip fungování laserové tiskárny</a:t>
            </a:r>
          </a:p>
        </p:txBody>
      </p:sp>
      <p:sp>
        <p:nvSpPr>
          <p:cNvPr id="3" name="TextovéPole 2"/>
          <p:cNvSpPr txBox="1"/>
          <p:nvPr/>
        </p:nvSpPr>
        <p:spPr>
          <a:xfrm>
            <a:off x="1835696" y="1484784"/>
            <a:ext cx="66967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cs-CZ" sz="2000" dirty="0" err="1" smtClean="0"/>
              <a:t>Světlocivný</a:t>
            </a:r>
            <a:r>
              <a:rPr lang="cs-CZ" sz="2000" dirty="0" smtClean="0"/>
              <a:t> válec se elektricky nabije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/>
              <a:t>Laserovým paprskem se vypálí obraz na válec – zde je náboj nulový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/>
              <a:t>Toner se přichytí na místech s nábojem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/>
              <a:t>Otáčením válce se toner nanese na papír a následně vysokou teplotou zažehlí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/>
              <a:t>Válec se očistí od zbytků toneru stěrkou</a:t>
            </a:r>
          </a:p>
          <a:p>
            <a:pPr marL="342900" indent="-342900">
              <a:buFont typeface="+mj-lt"/>
              <a:buAutoNum type="arabicPeriod"/>
            </a:pPr>
            <a:r>
              <a:rPr lang="cs-CZ" sz="2000" dirty="0" smtClean="0"/>
              <a:t>A postup se opakuje</a:t>
            </a:r>
          </a:p>
          <a:p>
            <a:pPr marL="342900" indent="-342900">
              <a:buFont typeface="+mj-lt"/>
              <a:buAutoNum type="arabicPeriod"/>
            </a:pPr>
            <a:endParaRPr lang="cs-CZ" dirty="0" smtClean="0"/>
          </a:p>
          <a:p>
            <a:pPr marL="342900" indent="-342900">
              <a:buFont typeface="+mj-lt"/>
              <a:buAutoNum type="arabicPeriod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4380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LED tiskárny </a:t>
            </a:r>
            <a:endParaRPr lang="cs-CZ" dirty="0"/>
          </a:p>
        </p:txBody>
      </p:sp>
      <p:sp>
        <p:nvSpPr>
          <p:cNvPr id="3" name="TextovéPole 2"/>
          <p:cNvSpPr txBox="1"/>
          <p:nvPr/>
        </p:nvSpPr>
        <p:spPr>
          <a:xfrm>
            <a:off x="1513348" y="1700808"/>
            <a:ext cx="698477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i="1" dirty="0" smtClean="0"/>
              <a:t>U laserové tiskárny se používá na vytvoření obrazu laserové světlo, </a:t>
            </a:r>
            <a:r>
              <a:rPr lang="cs-CZ" sz="2000" i="1" dirty="0"/>
              <a:t>otočné zrcátko a čočka. </a:t>
            </a:r>
            <a:r>
              <a:rPr lang="cs-CZ" sz="2000" i="1" dirty="0" smtClean="0"/>
              <a:t>U LED tiskáren se obraz vypaluje na válec pomocí matice LED diod.</a:t>
            </a:r>
            <a:endParaRPr lang="cs-CZ" sz="2000" i="1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526483"/>
              </p:ext>
            </p:extLst>
          </p:nvPr>
        </p:nvGraphicFramePr>
        <p:xfrm>
          <a:off x="1259632" y="5013176"/>
          <a:ext cx="7560840" cy="144296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hlinkClick r:id="rId2"/>
                        </a:rPr>
                        <a:t>http://www.svethardware.cz/art_doc-1128B1536EFB4E11C12574F6004C6E4B.html</a:t>
                      </a:r>
                      <a:endParaRPr lang="cs-CZ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hlinkClick r:id="rId3"/>
                        </a:rPr>
                        <a:t>http://www.paladix.cz/clanky/hardware-inkoustovych-tiskaren.html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193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385</Words>
  <Application>Microsoft Office PowerPoint</Application>
  <PresentationFormat>Předvádění na obrazovce (4:3)</PresentationFormat>
  <Paragraphs>65</Paragraphs>
  <Slides>8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TrainingPresentation</vt:lpstr>
      <vt:lpstr>Tiskárny</vt:lpstr>
      <vt:lpstr>Jehličkové tiskárny</vt:lpstr>
      <vt:lpstr>Inkoustové tiskárny</vt:lpstr>
      <vt:lpstr>Prezentace aplikace PowerPoint</vt:lpstr>
      <vt:lpstr>Laserové tiskárny</vt:lpstr>
      <vt:lpstr>Prezentace aplikace PowerPoint</vt:lpstr>
      <vt:lpstr>Prezentace aplikace PowerPoint</vt:lpstr>
      <vt:lpstr>LED tiskárny 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2012-10-31T21:16:14Z</dcterms:created>
  <dcterms:modified xsi:type="dcterms:W3CDTF">2014-10-25T06:29:46Z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