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D40B-9B00-42D8-949C-B47BE043AEA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71C96-B72F-4150-8EC9-FC73A3B5979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2127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D40B-9B00-42D8-949C-B47BE043AEA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71C96-B72F-4150-8EC9-FC73A3B5979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6218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D40B-9B00-42D8-949C-B47BE043AEA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71C96-B72F-4150-8EC9-FC73A3B5979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9208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D40B-9B00-42D8-949C-B47BE043AEA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71C96-B72F-4150-8EC9-FC73A3B5979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8174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D40B-9B00-42D8-949C-B47BE043AEA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71C96-B72F-4150-8EC9-FC73A3B5979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7533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D40B-9B00-42D8-949C-B47BE043AEA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71C96-B72F-4150-8EC9-FC73A3B5979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4775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D40B-9B00-42D8-949C-B47BE043AEA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71C96-B72F-4150-8EC9-FC73A3B5979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6872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D40B-9B00-42D8-949C-B47BE043AEA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71C96-B72F-4150-8EC9-FC73A3B5979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997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D40B-9B00-42D8-949C-B47BE043AEA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71C96-B72F-4150-8EC9-FC73A3B5979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2910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D40B-9B00-42D8-949C-B47BE043AEA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71C96-B72F-4150-8EC9-FC73A3B5979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434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CD40B-9B00-42D8-949C-B47BE043AEA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571C96-B72F-4150-8EC9-FC73A3B5979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5515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1CD40B-9B00-42D8-949C-B47BE043AEAC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71C96-B72F-4150-8EC9-FC73A3B5979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2061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533521"/>
              </p:ext>
            </p:extLst>
          </p:nvPr>
        </p:nvGraphicFramePr>
        <p:xfrm>
          <a:off x="1216976" y="2276872"/>
          <a:ext cx="6724428" cy="384510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3293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8053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323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Součet a součin pravděpodobností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Kombinatorika</a:t>
                      </a:r>
                      <a:r>
                        <a:rPr lang="cs-CZ" sz="1600" baseline="0" dirty="0" smtClean="0"/>
                        <a:t> a pravděpodobnost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smtClean="0"/>
                        <a:t>27.12.2013</a:t>
                      </a:r>
                      <a:endParaRPr lang="cs-CZ" sz="1600" dirty="0"/>
                    </a:p>
                  </a:txBody>
                  <a:tcPr anchor="ctr"/>
                </a:tc>
              </a:tr>
              <a:tr h="568923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Vysvětlení postupu řešení rovnic a nerovnic, obsahující faktoriál, řešení jednoduchých úloh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65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475656" y="4653136"/>
            <a:ext cx="6400800" cy="936104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Kombinatorika a pravděpodobnost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90000" dist="50800" dir="5400000" sy="-100000" algn="bl" rotWithShape="0"/>
          </a:effectLst>
          <a:scene3d>
            <a:camera prst="isometricOffAxis2Left"/>
            <a:lightRig rig="glow" dir="t">
              <a:rot lat="0" lon="0" rev="4800000"/>
            </a:lightRig>
          </a:scene3d>
          <a:sp3d prstMaterial="matte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Součet a součin pravděpodobností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2635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Základní rozdělení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>
          <a:xfrm>
            <a:off x="179512" y="1628800"/>
            <a:ext cx="4040188" cy="6397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Součet pravděpodobností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179512" y="2564904"/>
            <a:ext cx="4245868" cy="392129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cs-CZ" dirty="0" smtClean="0"/>
              <a:t>Jevy A, B se navzájem vylučují </a:t>
            </a:r>
            <a:r>
              <a:rPr lang="cs-CZ" b="1" dirty="0" smtClean="0"/>
              <a:t>→P(AUB</a:t>
            </a:r>
            <a:r>
              <a:rPr lang="cs-CZ" b="1" dirty="0"/>
              <a:t>) = </a:t>
            </a:r>
            <a:r>
              <a:rPr lang="cs-CZ" b="1" dirty="0" smtClean="0"/>
              <a:t>P(A)+P(B</a:t>
            </a:r>
            <a:r>
              <a:rPr lang="cs-CZ" b="1" dirty="0"/>
              <a:t>)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Jevy A, B se navzájem nevylučují</a:t>
            </a:r>
          </a:p>
          <a:p>
            <a:pPr marL="0" indent="0">
              <a:buNone/>
            </a:pPr>
            <a:r>
              <a:rPr lang="cs-CZ" b="1" dirty="0" smtClean="0"/>
              <a:t>→P(AUB) = P(A)+P(B)- P(A∩B)</a:t>
            </a: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r>
              <a:rPr lang="cs-CZ" dirty="0" smtClean="0"/>
              <a:t>= A nebo B rozumíme buď A, nebo B nebo A i B současně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>
          <a:xfrm>
            <a:off x="4860032" y="1628800"/>
            <a:ext cx="4041775" cy="6397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Součin pravděpodobností</a:t>
            </a:r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4"/>
          </p:nvPr>
        </p:nvSpPr>
        <p:spPr>
          <a:xfrm>
            <a:off x="4788024" y="2564904"/>
            <a:ext cx="4041775" cy="39512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cs-CZ" dirty="0" smtClean="0"/>
              <a:t>Jevy A, B jsou nezávislé</a:t>
            </a:r>
          </a:p>
          <a:p>
            <a:pPr marL="0" indent="0" algn="ctr">
              <a:buNone/>
            </a:pPr>
            <a:r>
              <a:rPr lang="cs-CZ" b="1" dirty="0" smtClean="0">
                <a:latin typeface="Calibri"/>
              </a:rPr>
              <a:t>→P(A∩B) = P(A).P(B)</a:t>
            </a:r>
          </a:p>
          <a:p>
            <a:pPr marL="0" indent="0" algn="ctr">
              <a:buNone/>
            </a:pPr>
            <a:endParaRPr lang="cs-CZ" b="1" dirty="0" smtClean="0">
              <a:latin typeface="Calibri"/>
            </a:endParaRP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= nastávání jednoho jevu nemá vliv na nastávání jevu druhého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Např. několik hodů kostkou po sobě, číslo při prvním hodu nemá vliv na číslo z druhého hodu…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46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77809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600" dirty="0" smtClean="0"/>
              <a:t>Řešené úlohy – součet pravděpodobností</a:t>
            </a:r>
            <a:endParaRPr lang="cs-CZ" sz="36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79512" y="1484784"/>
            <a:ext cx="4173860" cy="97812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r>
              <a:rPr lang="cs-CZ" dirty="0"/>
              <a:t>Jevy A, B se navzájem </a:t>
            </a:r>
            <a:r>
              <a:rPr lang="cs-CZ" dirty="0" smtClean="0"/>
              <a:t>v daném intervalu vylučují</a:t>
            </a:r>
          </a:p>
          <a:p>
            <a:r>
              <a:rPr lang="cs-CZ" dirty="0" smtClean="0"/>
              <a:t> </a:t>
            </a:r>
            <a:r>
              <a:rPr lang="cs-CZ" dirty="0"/>
              <a:t>→P(AUB) = P(A)+P(B</a:t>
            </a:r>
            <a:r>
              <a:rPr lang="cs-CZ" dirty="0" smtClean="0"/>
              <a:t>)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179512" y="2636912"/>
                <a:ext cx="4040188" cy="3951288"/>
              </a:xfr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Nechť x </a:t>
                </a:r>
                <a:r>
                  <a:rPr lang="az-Cyrl-AZ" dirty="0" smtClean="0">
                    <a:latin typeface="Calibri"/>
                  </a:rPr>
                  <a:t>є˂</a:t>
                </a:r>
                <a:r>
                  <a:rPr lang="cs-CZ" dirty="0" smtClean="0">
                    <a:latin typeface="Calibri"/>
                  </a:rPr>
                  <a:t>20; 40</a:t>
                </a:r>
                <a:r>
                  <a:rPr lang="az-Cyrl-AZ" dirty="0" smtClean="0">
                    <a:latin typeface="Calibri"/>
                  </a:rPr>
                  <a:t>˃</a:t>
                </a:r>
                <a:r>
                  <a:rPr lang="cs-CZ" dirty="0" smtClean="0">
                    <a:latin typeface="Calibri"/>
                  </a:rPr>
                  <a:t>. Určete pravděpodobnost, že náhodně vybrané číslo x je dělitelné čtyřmi nebo jedenácti.</a:t>
                </a:r>
              </a:p>
              <a:p>
                <a:pPr marL="0" indent="0">
                  <a:buNone/>
                </a:pPr>
                <a:r>
                  <a:rPr lang="cs-CZ" dirty="0" smtClean="0">
                    <a:latin typeface="Calibri"/>
                  </a:rPr>
                  <a:t>Čísel dělitelných čtyřmi je šest, dělitelných 11 jsou dvě. Celkem je 21 čísel, z kterých vybíráme</a:t>
                </a:r>
              </a:p>
              <a:p>
                <a:pPr marL="0" indent="0">
                  <a:buNone/>
                </a:pPr>
                <a:r>
                  <a:rPr lang="cs-CZ" dirty="0"/>
                  <a:t>P(AUB) = P(A)+</a:t>
                </a:r>
                <a:r>
                  <a:rPr lang="cs-CZ" dirty="0" smtClean="0"/>
                  <a:t>P(B)=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6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21</m:t>
                        </m:r>
                      </m:den>
                    </m:f>
                    <m:r>
                      <a:rPr lang="cs-CZ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cs-CZ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21</m:t>
                        </m:r>
                      </m:den>
                    </m:f>
                  </m:oMath>
                </a14:m>
                <a:r>
                  <a:rPr lang="cs-CZ" dirty="0" smtClean="0"/>
                  <a:t>= 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8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21</m:t>
                        </m:r>
                      </m:den>
                    </m:f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179512" y="2636912"/>
                <a:ext cx="4040188" cy="3951288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572000" y="1124744"/>
            <a:ext cx="4114800" cy="90611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r>
              <a:rPr lang="cs-CZ" dirty="0"/>
              <a:t>Jevy A, B se navzájem nevylučují</a:t>
            </a:r>
          </a:p>
          <a:p>
            <a:r>
              <a:rPr lang="cs-CZ" dirty="0"/>
              <a:t>→P(AUB) = P(A)+P(B)- P(A∩B</a:t>
            </a:r>
            <a:r>
              <a:rPr lang="cs-CZ" dirty="0" smtClean="0"/>
              <a:t>)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645025" y="2174874"/>
                <a:ext cx="4103439" cy="4134445"/>
              </a:xfr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Nechť x </a:t>
                </a:r>
                <a:r>
                  <a:rPr lang="az-Cyrl-AZ" dirty="0"/>
                  <a:t>є˂</a:t>
                </a:r>
                <a:r>
                  <a:rPr lang="cs-CZ" dirty="0"/>
                  <a:t>20; 40</a:t>
                </a:r>
                <a:r>
                  <a:rPr lang="az-Cyrl-AZ" dirty="0"/>
                  <a:t>˃</a:t>
                </a:r>
                <a:r>
                  <a:rPr lang="cs-CZ" dirty="0"/>
                  <a:t>. Určete pravděpodobnost, že náhodně vybrané číslo x je dělitelné čtyřmi nebo </a:t>
                </a:r>
                <a:r>
                  <a:rPr lang="cs-CZ" dirty="0" smtClean="0"/>
                  <a:t>šesti.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Čísel dělitelných čtyřmi je šest, dělitelných </a:t>
                </a:r>
                <a:r>
                  <a:rPr lang="cs-CZ" dirty="0" smtClean="0"/>
                  <a:t>šesti </a:t>
                </a:r>
                <a:r>
                  <a:rPr lang="cs-CZ" dirty="0"/>
                  <a:t>jsou </a:t>
                </a:r>
                <a:r>
                  <a:rPr lang="cs-CZ" dirty="0" smtClean="0"/>
                  <a:t>tři, dvě čísla pak vyhovují oběma podmínkám. Celkem </a:t>
                </a:r>
                <a:r>
                  <a:rPr lang="cs-CZ" dirty="0"/>
                  <a:t>je 21 čísel, z kterých vybíráme</a:t>
                </a:r>
              </a:p>
              <a:p>
                <a:pPr marL="0" indent="0">
                  <a:buNone/>
                </a:pPr>
                <a:r>
                  <a:rPr lang="cs-CZ" dirty="0"/>
                  <a:t>P(AUB) = P(A)+P(B</a:t>
                </a:r>
                <a:r>
                  <a:rPr lang="cs-CZ" dirty="0" smtClean="0"/>
                  <a:t>)- </a:t>
                </a:r>
                <a:r>
                  <a:rPr lang="cs-CZ" dirty="0"/>
                  <a:t>P(A∩B)</a:t>
                </a:r>
              </a:p>
              <a:p>
                <a:pPr marL="0" indent="0">
                  <a:buNone/>
                </a:pPr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6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21</m:t>
                        </m:r>
                      </m:den>
                    </m:f>
                    <m:r>
                      <a:rPr lang="cs-CZ" i="1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21</m:t>
                        </m:r>
                      </m:den>
                    </m:f>
                    <m:r>
                      <a:rPr lang="cs-CZ" b="0" i="0" smtClean="0">
                        <a:latin typeface="Cambria Math"/>
                      </a:rPr>
                      <m:t> −</m:t>
                    </m:r>
                  </m:oMath>
                </a14:m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21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21</m:t>
                        </m:r>
                      </m:den>
                    </m:f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645025" y="2174874"/>
                <a:ext cx="4103439" cy="4134445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613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77809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600" dirty="0" smtClean="0"/>
              <a:t>Řešené úlohy-součin pravděpodobností</a:t>
            </a:r>
            <a:endParaRPr lang="cs-CZ" sz="36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1196752"/>
            <a:ext cx="4101852" cy="97812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cs-CZ" dirty="0"/>
              <a:t>Jevy A, B jsou nezávislé</a:t>
            </a:r>
          </a:p>
          <a:p>
            <a:pPr algn="ctr"/>
            <a:r>
              <a:rPr lang="cs-CZ" dirty="0"/>
              <a:t>→P(A∩B) = P(A).P(B</a:t>
            </a:r>
            <a:r>
              <a:rPr lang="cs-CZ" dirty="0" smtClean="0"/>
              <a:t>)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251520" y="2492896"/>
            <a:ext cx="4040188" cy="39512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V prvním ročníku neprospívá 12%žáků z matematiky a 8% žáků z latiny. Jaká je pravděpodobnost, že žák bude prospívat?</a:t>
            </a:r>
          </a:p>
          <a:p>
            <a:pPr marL="0" indent="0">
              <a:buNone/>
            </a:pPr>
            <a:r>
              <a:rPr lang="cs-CZ" dirty="0" smtClean="0"/>
              <a:t>Prospěch z matematiky 0,88</a:t>
            </a:r>
          </a:p>
          <a:p>
            <a:pPr marL="0" indent="0">
              <a:buNone/>
            </a:pPr>
            <a:r>
              <a:rPr lang="cs-CZ" dirty="0" smtClean="0"/>
              <a:t>Prospěl z latiny 0,92</a:t>
            </a:r>
          </a:p>
          <a:p>
            <a:pPr marL="0" indent="0">
              <a:buNone/>
            </a:pPr>
            <a:r>
              <a:rPr lang="cs-CZ" dirty="0" smtClean="0"/>
              <a:t>Nezávislé jevy:</a:t>
            </a:r>
          </a:p>
          <a:p>
            <a:pPr marL="0" indent="0">
              <a:buNone/>
            </a:pPr>
            <a:r>
              <a:rPr lang="cs-CZ" dirty="0"/>
              <a:t>P(A∩B) = P(A).P(B</a:t>
            </a:r>
            <a:r>
              <a:rPr lang="cs-CZ" dirty="0" smtClean="0"/>
              <a:t>)=0,88.0,92=  = 0,8096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572001" y="1196752"/>
            <a:ext cx="4114800" cy="97812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cs-CZ" dirty="0"/>
              <a:t>Jevy A, </a:t>
            </a:r>
            <a:r>
              <a:rPr lang="cs-CZ" dirty="0" smtClean="0"/>
              <a:t>B, C </a:t>
            </a:r>
            <a:r>
              <a:rPr lang="cs-CZ" dirty="0"/>
              <a:t>jsou nezávislé</a:t>
            </a:r>
          </a:p>
          <a:p>
            <a:pPr algn="ctr"/>
            <a:r>
              <a:rPr lang="cs-CZ" dirty="0"/>
              <a:t>→P(A∩</a:t>
            </a:r>
            <a:r>
              <a:rPr lang="cs-CZ" dirty="0" smtClean="0"/>
              <a:t>B∩C) </a:t>
            </a:r>
            <a:r>
              <a:rPr lang="cs-CZ" dirty="0"/>
              <a:t>= P(A).P(B</a:t>
            </a:r>
            <a:r>
              <a:rPr lang="cs-CZ" dirty="0" smtClean="0"/>
              <a:t>).P(C)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860032" y="2492896"/>
            <a:ext cx="4041775" cy="39512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cs-CZ" dirty="0" smtClean="0"/>
              <a:t>U výrobku se vyskytuje vada vzhledu v 18%, vada v elektronice v 11% a vada mechanická v 7%. Jaká je pravděpodobnost koupě výrobku bez vady?</a:t>
            </a:r>
          </a:p>
          <a:p>
            <a:pPr marL="0" indent="0">
              <a:buNone/>
            </a:pPr>
            <a:r>
              <a:rPr lang="cs-CZ" dirty="0"/>
              <a:t>P(A∩B∩C) = P(A).P(B).P(C</a:t>
            </a:r>
            <a:r>
              <a:rPr lang="cs-CZ" dirty="0" smtClean="0"/>
              <a:t>) = 0,82.0,89.0,93 = 0,678714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5196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396" y="260648"/>
            <a:ext cx="7787208" cy="77809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600" dirty="0" smtClean="0"/>
              <a:t>Jev opačný</a:t>
            </a:r>
            <a:endParaRPr lang="cs-CZ" sz="36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23528" y="1412776"/>
            <a:ext cx="4029844" cy="90611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r>
              <a:rPr lang="cs-CZ" dirty="0" err="1" smtClean="0"/>
              <a:t>A´je</a:t>
            </a:r>
            <a:r>
              <a:rPr lang="cs-CZ" dirty="0" smtClean="0"/>
              <a:t> opačným jevem k jevu </a:t>
            </a:r>
            <a:r>
              <a:rPr lang="cs-CZ" dirty="0" err="1" smtClean="0"/>
              <a:t>A</a:t>
            </a:r>
            <a:r>
              <a:rPr lang="cs-CZ" dirty="0" err="1" smtClean="0">
                <a:latin typeface="Calibri"/>
              </a:rPr>
              <a:t>→A´nastane</a:t>
            </a:r>
            <a:r>
              <a:rPr lang="cs-CZ" dirty="0" smtClean="0">
                <a:latin typeface="Calibri"/>
              </a:rPr>
              <a:t> právě tehdy, když nenastane jev a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79512" y="2708920"/>
            <a:ext cx="4040188" cy="39512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cs-CZ" dirty="0" smtClean="0"/>
              <a:t>Např.: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A-první se narodí  chlapec,</a:t>
            </a:r>
          </a:p>
          <a:p>
            <a:pPr marL="0" indent="0">
              <a:buNone/>
            </a:pPr>
            <a:r>
              <a:rPr lang="cs-CZ" dirty="0" smtClean="0"/>
              <a:t>     A´- první se narodí  děvče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A- na kostce padne liché číslo, A´- na kostce padne sudé číslo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A – z testu dostanu pětku, </a:t>
            </a:r>
          </a:p>
          <a:p>
            <a:pPr marL="0" indent="0">
              <a:buNone/>
            </a:pPr>
            <a:r>
              <a:rPr lang="cs-CZ"/>
              <a:t> </a:t>
            </a:r>
            <a:r>
              <a:rPr lang="cs-CZ" smtClean="0"/>
              <a:t>    </a:t>
            </a:r>
            <a:r>
              <a:rPr lang="cs-CZ" dirty="0" smtClean="0"/>
              <a:t>A´- z testu dostanu maximálně čtyřku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A- koupím si výrobek bez vady, A´- koupím vadný výrobek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716016" y="1268761"/>
            <a:ext cx="3960440" cy="50405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cs-CZ" dirty="0" smtClean="0"/>
              <a:t>P(A´) = 1 – P(A)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860032" y="2060848"/>
                <a:ext cx="4041775" cy="3951288"/>
              </a:xfr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Studenti připravili 500 losů do tomboly a mají 20 připraveno cen. Jaká je pravděpodobnost, že při koupi 10 losů získáme některou výhru?</a:t>
                </a:r>
              </a:p>
              <a:p>
                <a:pPr marL="0" indent="0">
                  <a:buNone/>
                </a:pPr>
                <a:r>
                  <a:rPr lang="cs-CZ" dirty="0" smtClean="0"/>
                  <a:t>Použijeme jev opačný, tedy že nezískáme výhru žádnou.</a:t>
                </a:r>
              </a:p>
              <a:p>
                <a:pPr marL="0" indent="0">
                  <a:buNone/>
                </a:pPr>
                <a:r>
                  <a:rPr lang="cs-CZ" dirty="0" smtClean="0"/>
                  <a:t>P(A) = 1 -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cs-CZ" b="0" i="1" smtClean="0">
                                  <a:latin typeface="Cambria Math"/>
                                </a:rPr>
                                <m:t>4</m:t>
                              </m:r>
                              <m:r>
                                <a:rPr lang="cs-CZ" b="0" i="1" smtClean="0">
                                  <a:latin typeface="Cambria Math"/>
                                </a:rPr>
                                <m:t>80</m:t>
                              </m:r>
                            </m:e>
                          </m:mr>
                          <m:m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10</m:t>
                              </m:r>
                            </m:e>
                          </m:mr>
                        </m:m>
                        <m:r>
                          <a:rPr lang="cs-CZ" b="0" i="1" smtClean="0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cs-CZ" b="0" i="1" smtClean="0">
                                  <a:latin typeface="Cambria Math"/>
                                </a:rPr>
                                <m:t>5</m:t>
                              </m:r>
                              <m:r>
                                <a:rPr lang="cs-CZ" b="0" i="1" smtClean="0">
                                  <a:latin typeface="Cambria Math"/>
                                </a:rPr>
                                <m:t>00</m:t>
                              </m:r>
                            </m:e>
                          </m:mr>
                          <m:m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10</m:t>
                              </m:r>
                            </m:e>
                          </m:mr>
                        </m:m>
                        <m:r>
                          <a:rPr lang="cs-CZ" b="0" i="1" smtClean="0"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r>
                  <a:rPr lang="cs-CZ" dirty="0" smtClean="0"/>
                  <a:t> = 1 – 0,662311= = 0,337689</a:t>
                </a:r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860032" y="2060848"/>
                <a:ext cx="4041775" cy="3951288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189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630</Words>
  <Application>Microsoft Office PowerPoint</Application>
  <PresentationFormat>Předvádění na obrazovce (4:3)</PresentationFormat>
  <Paragraphs>72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Součet a součin pravděpodobností</vt:lpstr>
      <vt:lpstr>Základní rozdělení</vt:lpstr>
      <vt:lpstr>Řešené úlohy – součet pravděpodobností</vt:lpstr>
      <vt:lpstr>Řešené úlohy-součin pravděpodobností</vt:lpstr>
      <vt:lpstr>Jev opačný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Součet a součin pravděpodobností</dc:title>
  <dc:creator>Jiřina Rychtářová</dc:creator>
  <cp:lastModifiedBy>Admin</cp:lastModifiedBy>
  <cp:revision>17</cp:revision>
  <dcterms:created xsi:type="dcterms:W3CDTF">2014-06-08T15:13:11Z</dcterms:created>
  <dcterms:modified xsi:type="dcterms:W3CDTF">2014-10-05T20:11:11Z</dcterms:modified>
</cp:coreProperties>
</file>