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27CA6-F4AB-4154-B32E-073DF0C3E45B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47A38-D182-4B51-94F7-8B5B915D50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6277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27CA6-F4AB-4154-B32E-073DF0C3E45B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47A38-D182-4B51-94F7-8B5B915D50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5702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27CA6-F4AB-4154-B32E-073DF0C3E45B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47A38-D182-4B51-94F7-8B5B915D50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4338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27CA6-F4AB-4154-B32E-073DF0C3E45B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47A38-D182-4B51-94F7-8B5B915D50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33618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27CA6-F4AB-4154-B32E-073DF0C3E45B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47A38-D182-4B51-94F7-8B5B915D50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0653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27CA6-F4AB-4154-B32E-073DF0C3E45B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47A38-D182-4B51-94F7-8B5B915D50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6553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27CA6-F4AB-4154-B32E-073DF0C3E45B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47A38-D182-4B51-94F7-8B5B915D50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2543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27CA6-F4AB-4154-B32E-073DF0C3E45B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47A38-D182-4B51-94F7-8B5B915D50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9224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27CA6-F4AB-4154-B32E-073DF0C3E45B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47A38-D182-4B51-94F7-8B5B915D50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2061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27CA6-F4AB-4154-B32E-073DF0C3E45B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47A38-D182-4B51-94F7-8B5B915D50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4180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27CA6-F4AB-4154-B32E-073DF0C3E45B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47A38-D182-4B51-94F7-8B5B915D50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3180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27CA6-F4AB-4154-B32E-073DF0C3E45B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47A38-D182-4B51-94F7-8B5B915D50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1361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998" y="260648"/>
            <a:ext cx="5760720" cy="1258824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948287"/>
              </p:ext>
            </p:extLst>
          </p:nvPr>
        </p:nvGraphicFramePr>
        <p:xfrm>
          <a:off x="1205144" y="2276872"/>
          <a:ext cx="6724428" cy="388112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 Soukromé střední odborné učiliště LIVA s.r.o.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VY_42_INOVACE_0415 Bod</a:t>
                      </a:r>
                      <a:r>
                        <a:rPr lang="cs-CZ" sz="1600" baseline="0" dirty="0" smtClean="0"/>
                        <a:t> ležící na přímce</a:t>
                      </a:r>
                      <a:endParaRPr lang="cs-CZ" sz="16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Analytická geometrie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3.3.2014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Umístění bodu na přímku</a:t>
                      </a:r>
                      <a:r>
                        <a:rPr lang="cs-CZ" sz="1600" baseline="0" dirty="0" smtClean="0"/>
                        <a:t> a mimo přímku, zjišťování, zda bod na dané přímce leží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 využitím prezentace , řešení vzorových příkladů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noProof="0" dirty="0" smtClean="0"/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569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Bod ležící na přímce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Analytická geometrie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6847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067128" cy="85010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Bod ležící na přímce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23528" y="1268760"/>
            <a:ext cx="4248472" cy="5256584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cs-CZ" dirty="0" smtClean="0"/>
              <a:t>Přímka je dána parametricky</a:t>
            </a:r>
          </a:p>
          <a:p>
            <a:pPr marL="0" indent="0">
              <a:buNone/>
            </a:pPr>
            <a:r>
              <a:rPr lang="cs-CZ" dirty="0" smtClean="0"/>
              <a:t>Bod je zadán souřadnicemi </a:t>
            </a:r>
            <a:r>
              <a:rPr lang="cs-CZ" b="1" dirty="0" smtClean="0"/>
              <a:t>x </a:t>
            </a:r>
            <a:r>
              <a:rPr lang="cs-CZ" dirty="0" smtClean="0"/>
              <a:t>a </a:t>
            </a:r>
            <a:r>
              <a:rPr lang="cs-CZ" b="1" dirty="0" smtClean="0"/>
              <a:t>y</a:t>
            </a:r>
            <a:r>
              <a:rPr lang="cs-CZ" dirty="0" smtClean="0"/>
              <a:t> </a:t>
            </a:r>
          </a:p>
          <a:p>
            <a:pPr marL="0" indent="0">
              <a:buNone/>
            </a:pPr>
            <a:r>
              <a:rPr lang="cs-CZ" b="1" u="sng" dirty="0" smtClean="0"/>
              <a:t>Postup:</a:t>
            </a:r>
          </a:p>
          <a:p>
            <a:pPr marL="0" indent="0">
              <a:buNone/>
            </a:pPr>
            <a:r>
              <a:rPr lang="cs-CZ" dirty="0" smtClean="0"/>
              <a:t>Do parametrického vyjádření přímky dosadíme za</a:t>
            </a:r>
            <a:r>
              <a:rPr lang="cs-CZ" b="1" dirty="0" smtClean="0"/>
              <a:t> x </a:t>
            </a:r>
            <a:r>
              <a:rPr lang="cs-CZ" dirty="0" smtClean="0"/>
              <a:t>a </a:t>
            </a:r>
            <a:r>
              <a:rPr lang="cs-CZ" b="1" dirty="0" smtClean="0"/>
              <a:t>y</a:t>
            </a:r>
            <a:r>
              <a:rPr lang="cs-CZ" dirty="0" smtClean="0"/>
              <a:t> souřadnice zadaného bodu</a:t>
            </a:r>
          </a:p>
          <a:p>
            <a:pPr marL="0" indent="0">
              <a:buNone/>
            </a:pPr>
            <a:r>
              <a:rPr lang="cs-CZ" dirty="0" smtClean="0"/>
              <a:t>Získáme dvě rovnice o neznámém parametru t</a:t>
            </a:r>
          </a:p>
          <a:p>
            <a:pPr marL="0" indent="0">
              <a:buNone/>
            </a:pPr>
            <a:r>
              <a:rPr lang="cs-CZ" dirty="0" smtClean="0"/>
              <a:t>Každou rovnici samostatně vyřešíme</a:t>
            </a:r>
          </a:p>
          <a:p>
            <a:pPr marL="0" indent="0">
              <a:buNone/>
            </a:pPr>
            <a:r>
              <a:rPr lang="cs-CZ" dirty="0" smtClean="0"/>
              <a:t>Pokud jsou hodnoty parametru t totožné, bod leží na přímce</a:t>
            </a:r>
          </a:p>
          <a:p>
            <a:pPr marL="0" indent="0">
              <a:buNone/>
            </a:pPr>
            <a:r>
              <a:rPr lang="cs-CZ" dirty="0" smtClean="0"/>
              <a:t>Pokud jsou hodnoty parametru t různé, bod neleží na přímce</a:t>
            </a:r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860032" y="1268760"/>
            <a:ext cx="4176464" cy="5184576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cs-CZ" b="1" u="sng" dirty="0" smtClean="0"/>
              <a:t>Příklad:</a:t>
            </a:r>
          </a:p>
          <a:p>
            <a:pPr marL="0" indent="0">
              <a:buNone/>
            </a:pPr>
            <a:r>
              <a:rPr lang="cs-CZ" b="1" dirty="0" smtClean="0"/>
              <a:t>Je dána přímka p:</a:t>
            </a:r>
          </a:p>
          <a:p>
            <a:pPr marL="0" indent="0">
              <a:buNone/>
            </a:pPr>
            <a:r>
              <a:rPr lang="cs-CZ" b="1" dirty="0" smtClean="0"/>
              <a:t>x = 4 – 7t</a:t>
            </a:r>
          </a:p>
          <a:p>
            <a:pPr marL="0" indent="0">
              <a:buNone/>
            </a:pPr>
            <a:r>
              <a:rPr lang="cs-CZ" b="1" dirty="0"/>
              <a:t>y</a:t>
            </a:r>
            <a:r>
              <a:rPr lang="cs-CZ" b="1" dirty="0" smtClean="0"/>
              <a:t> = 2 + 4t</a:t>
            </a:r>
          </a:p>
          <a:p>
            <a:pPr marL="0" indent="0">
              <a:buNone/>
            </a:pPr>
            <a:r>
              <a:rPr lang="cs-CZ" b="1" dirty="0"/>
              <a:t>a</a:t>
            </a:r>
            <a:r>
              <a:rPr lang="cs-CZ" b="1" dirty="0" smtClean="0"/>
              <a:t> bod M[-10; 10], zjistěte, zda bod M leží na zadané přímce p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r>
              <a:rPr lang="cs-CZ" b="1" dirty="0" smtClean="0"/>
              <a:t>-10 = 4 – 7t</a:t>
            </a:r>
          </a:p>
          <a:p>
            <a:pPr marL="0" indent="0">
              <a:buNone/>
            </a:pPr>
            <a:r>
              <a:rPr lang="cs-CZ" b="1" dirty="0" smtClean="0"/>
              <a:t> 10 = 2 + 4t</a:t>
            </a:r>
          </a:p>
          <a:p>
            <a:pPr marL="0" indent="0">
              <a:buNone/>
            </a:pPr>
            <a:r>
              <a:rPr lang="cs-CZ" b="1" dirty="0"/>
              <a:t> </a:t>
            </a:r>
            <a:r>
              <a:rPr lang="cs-CZ" b="1" dirty="0" smtClean="0"/>
              <a:t> 7t = 14  </a:t>
            </a:r>
            <a:r>
              <a:rPr lang="cs-CZ" b="1" dirty="0" smtClean="0">
                <a:latin typeface="Calibri"/>
              </a:rPr>
              <a:t>→ t = 2</a:t>
            </a:r>
          </a:p>
          <a:p>
            <a:pPr marL="0" indent="0">
              <a:buNone/>
            </a:pPr>
            <a:r>
              <a:rPr lang="cs-CZ" b="1" dirty="0">
                <a:latin typeface="Calibri"/>
              </a:rPr>
              <a:t> </a:t>
            </a:r>
            <a:r>
              <a:rPr lang="cs-CZ" b="1" dirty="0" smtClean="0">
                <a:latin typeface="Calibri"/>
              </a:rPr>
              <a:t>   8 = 4t   → t = 2</a:t>
            </a:r>
          </a:p>
          <a:p>
            <a:pPr marL="0" indent="0">
              <a:buNone/>
            </a:pPr>
            <a:r>
              <a:rPr lang="cs-CZ" b="1" dirty="0">
                <a:latin typeface="Calibri"/>
              </a:rPr>
              <a:t> </a:t>
            </a:r>
            <a:r>
              <a:rPr lang="cs-CZ" b="1" dirty="0" smtClean="0">
                <a:latin typeface="Calibri"/>
              </a:rPr>
              <a:t>       t = t </a:t>
            </a:r>
          </a:p>
          <a:p>
            <a:pPr marL="0" indent="0">
              <a:buNone/>
            </a:pPr>
            <a:r>
              <a:rPr lang="cs-CZ" b="1" dirty="0" smtClean="0">
                <a:latin typeface="Calibri"/>
              </a:rPr>
              <a:t>Bod M leží na zadané přímce p</a:t>
            </a: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5869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5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0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5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30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5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40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Bod</a:t>
            </a:r>
            <a:r>
              <a:rPr lang="cs-CZ" b="1" dirty="0" smtClean="0"/>
              <a:t> </a:t>
            </a:r>
            <a:r>
              <a:rPr lang="cs-CZ" dirty="0" smtClean="0"/>
              <a:t>ležící na přímce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dirty="0" smtClean="0"/>
              <a:t>Přímka je dána obecnou rovnicí</a:t>
            </a:r>
          </a:p>
          <a:p>
            <a:pPr marL="0" indent="0">
              <a:buNone/>
            </a:pPr>
            <a:r>
              <a:rPr lang="cs-CZ" dirty="0" smtClean="0"/>
              <a:t>Bod je zadán souřadnicemi </a:t>
            </a:r>
            <a:r>
              <a:rPr lang="cs-CZ" b="1" dirty="0" smtClean="0"/>
              <a:t>x </a:t>
            </a:r>
            <a:r>
              <a:rPr lang="cs-CZ" dirty="0" smtClean="0"/>
              <a:t>a </a:t>
            </a:r>
            <a:r>
              <a:rPr lang="cs-CZ" b="1" dirty="0" smtClean="0"/>
              <a:t>y</a:t>
            </a:r>
            <a:r>
              <a:rPr lang="cs-CZ" dirty="0" smtClean="0"/>
              <a:t> 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 algn="ctr">
              <a:buNone/>
            </a:pPr>
            <a:r>
              <a:rPr lang="cs-CZ" b="1" u="sng" dirty="0" smtClean="0"/>
              <a:t>Postup:</a:t>
            </a:r>
          </a:p>
          <a:p>
            <a:pPr marL="0" indent="0">
              <a:buNone/>
            </a:pPr>
            <a:r>
              <a:rPr lang="cs-CZ" dirty="0" smtClean="0"/>
              <a:t>Do obecné rovnice přímky dosadíme za</a:t>
            </a:r>
            <a:r>
              <a:rPr lang="cs-CZ" b="1" dirty="0" smtClean="0"/>
              <a:t> x </a:t>
            </a:r>
            <a:r>
              <a:rPr lang="cs-CZ" dirty="0" smtClean="0"/>
              <a:t>a </a:t>
            </a:r>
            <a:r>
              <a:rPr lang="cs-CZ" b="1" dirty="0" smtClean="0"/>
              <a:t>y</a:t>
            </a:r>
            <a:r>
              <a:rPr lang="cs-CZ" dirty="0" smtClean="0"/>
              <a:t> souřadnice zadaného bodu</a:t>
            </a:r>
          </a:p>
          <a:p>
            <a:pPr marL="0" indent="0">
              <a:buNone/>
            </a:pPr>
            <a:r>
              <a:rPr lang="cs-CZ" dirty="0" smtClean="0"/>
              <a:t>Získáme výraz, který číselně upravíme</a:t>
            </a:r>
          </a:p>
          <a:p>
            <a:pPr marL="0" indent="0">
              <a:buNone/>
            </a:pPr>
            <a:r>
              <a:rPr lang="cs-CZ" dirty="0" smtClean="0"/>
              <a:t>Pokud nám vyjde výraz pravdivý, bod na přímce leží</a:t>
            </a:r>
          </a:p>
          <a:p>
            <a:pPr marL="0" indent="0">
              <a:buNone/>
            </a:pPr>
            <a:r>
              <a:rPr lang="cs-CZ" dirty="0" smtClean="0"/>
              <a:t>Pokud vyjde výraz nepravdivý, bod na přímce neleží</a:t>
            </a:r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cs-CZ" b="1" u="sng" dirty="0" smtClean="0"/>
              <a:t>Příklad:</a:t>
            </a:r>
          </a:p>
          <a:p>
            <a:pPr marL="0" indent="0">
              <a:buNone/>
            </a:pPr>
            <a:r>
              <a:rPr lang="cs-CZ" b="1" dirty="0" smtClean="0"/>
              <a:t>Je dána přímka p:</a:t>
            </a:r>
          </a:p>
          <a:p>
            <a:pPr marL="0" indent="0">
              <a:buNone/>
            </a:pPr>
            <a:r>
              <a:rPr lang="cs-CZ" b="1" dirty="0" smtClean="0"/>
              <a:t>      2x – 3y - 6 = 0</a:t>
            </a:r>
          </a:p>
          <a:p>
            <a:pPr marL="0" indent="0">
              <a:buNone/>
            </a:pPr>
            <a:r>
              <a:rPr lang="cs-CZ" b="1" dirty="0"/>
              <a:t>a</a:t>
            </a:r>
            <a:r>
              <a:rPr lang="cs-CZ" b="1" dirty="0" smtClean="0"/>
              <a:t> bod M[6; 2], zjistěte, zda bod M leží na zadané přímce p</a:t>
            </a: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r>
              <a:rPr lang="cs-CZ" dirty="0" smtClean="0"/>
              <a:t>2.6 – 3.2 – 6 = 0</a:t>
            </a:r>
          </a:p>
          <a:p>
            <a:pPr marL="0" indent="0">
              <a:buNone/>
            </a:pPr>
            <a:r>
              <a:rPr lang="cs-CZ" dirty="0" smtClean="0"/>
              <a:t>12 – 6 – 6 = 0</a:t>
            </a:r>
          </a:p>
          <a:p>
            <a:pPr marL="0" indent="0">
              <a:buNone/>
            </a:pPr>
            <a:r>
              <a:rPr lang="cs-CZ" dirty="0" smtClean="0"/>
              <a:t>0 = 0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1" dirty="0" smtClean="0"/>
              <a:t>Protože je výraz pravdivý, bod M leží na přímce p</a:t>
            </a:r>
          </a:p>
          <a:p>
            <a:pPr marL="0" indent="0">
              <a:buNone/>
            </a:pPr>
            <a:endParaRPr lang="cs-CZ" b="1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0714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/>
              <a:t>B</a:t>
            </a:r>
            <a:r>
              <a:rPr lang="cs-CZ" dirty="0" smtClean="0"/>
              <a:t>od </a:t>
            </a:r>
            <a:r>
              <a:rPr lang="cs-CZ" dirty="0" smtClean="0"/>
              <a:t>ležící na přímce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dirty="0" smtClean="0"/>
              <a:t>Přímka je dána ve směrnicovém tvaru</a:t>
            </a:r>
          </a:p>
          <a:p>
            <a:pPr marL="0" indent="0">
              <a:buNone/>
            </a:pPr>
            <a:r>
              <a:rPr lang="cs-CZ" dirty="0" smtClean="0"/>
              <a:t>Bod je zadán souřadnicemi </a:t>
            </a:r>
            <a:r>
              <a:rPr lang="cs-CZ" b="1" dirty="0" smtClean="0"/>
              <a:t>x </a:t>
            </a:r>
            <a:r>
              <a:rPr lang="cs-CZ" dirty="0" smtClean="0"/>
              <a:t>a </a:t>
            </a:r>
            <a:r>
              <a:rPr lang="cs-CZ" b="1" dirty="0" smtClean="0"/>
              <a:t>y</a:t>
            </a:r>
            <a:r>
              <a:rPr lang="cs-CZ" dirty="0" smtClean="0"/>
              <a:t> 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 algn="ctr">
              <a:buNone/>
            </a:pPr>
            <a:r>
              <a:rPr lang="cs-CZ" b="1" u="sng" dirty="0" smtClean="0"/>
              <a:t>Postup:</a:t>
            </a:r>
          </a:p>
          <a:p>
            <a:pPr marL="0" indent="0">
              <a:buNone/>
            </a:pPr>
            <a:r>
              <a:rPr lang="cs-CZ" dirty="0" smtClean="0"/>
              <a:t>Do směrnicového vyjádření přímky dosadíme za</a:t>
            </a:r>
            <a:r>
              <a:rPr lang="cs-CZ" b="1" dirty="0" smtClean="0"/>
              <a:t> x </a:t>
            </a:r>
            <a:r>
              <a:rPr lang="cs-CZ" dirty="0" smtClean="0"/>
              <a:t>a </a:t>
            </a:r>
            <a:r>
              <a:rPr lang="cs-CZ" b="1" dirty="0" smtClean="0"/>
              <a:t>y</a:t>
            </a:r>
            <a:r>
              <a:rPr lang="cs-CZ" dirty="0" smtClean="0"/>
              <a:t> souřadnice zadaného bodu</a:t>
            </a:r>
          </a:p>
          <a:p>
            <a:pPr marL="0" indent="0">
              <a:buNone/>
            </a:pPr>
            <a:r>
              <a:rPr lang="cs-CZ" dirty="0" smtClean="0"/>
              <a:t>Získáme výraz, který číselně upravíme</a:t>
            </a:r>
          </a:p>
          <a:p>
            <a:pPr marL="0" indent="0">
              <a:buNone/>
            </a:pPr>
            <a:r>
              <a:rPr lang="cs-CZ" dirty="0" smtClean="0"/>
              <a:t>Pokud nám vyjde výraz pravdivý, bod na přímce leží</a:t>
            </a:r>
          </a:p>
          <a:p>
            <a:pPr marL="0" indent="0">
              <a:buNone/>
            </a:pPr>
            <a:r>
              <a:rPr lang="cs-CZ" dirty="0" smtClean="0"/>
              <a:t>Pokud vyjde výraz nepravdivý, bod na přímce neleží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cs-CZ" b="1" u="sng" dirty="0" smtClean="0"/>
              <a:t>Příklad:</a:t>
            </a:r>
          </a:p>
          <a:p>
            <a:pPr marL="0" indent="0">
              <a:buNone/>
            </a:pPr>
            <a:r>
              <a:rPr lang="cs-CZ" b="1" dirty="0" smtClean="0"/>
              <a:t>Je dána přímka p:</a:t>
            </a:r>
          </a:p>
          <a:p>
            <a:pPr marL="0" indent="0">
              <a:buNone/>
            </a:pPr>
            <a:r>
              <a:rPr lang="cs-CZ" b="1" dirty="0" smtClean="0"/>
              <a:t>      y = 5x - 3</a:t>
            </a:r>
          </a:p>
          <a:p>
            <a:pPr marL="0" indent="0">
              <a:buNone/>
            </a:pPr>
            <a:r>
              <a:rPr lang="cs-CZ" b="1" dirty="0"/>
              <a:t>a</a:t>
            </a:r>
            <a:r>
              <a:rPr lang="cs-CZ" b="1" dirty="0" smtClean="0"/>
              <a:t> bod M[2; </a:t>
            </a:r>
            <a:r>
              <a:rPr lang="cs-CZ" b="1" dirty="0"/>
              <a:t>7</a:t>
            </a:r>
            <a:r>
              <a:rPr lang="cs-CZ" b="1" dirty="0" smtClean="0"/>
              <a:t>], zjistěte, zda bod M leží na zadané přímce p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r>
              <a:rPr lang="cs-CZ" dirty="0" smtClean="0"/>
              <a:t>       7 = 5.2 – 3</a:t>
            </a:r>
          </a:p>
          <a:p>
            <a:pPr marL="0" indent="0">
              <a:buNone/>
            </a:pPr>
            <a:r>
              <a:rPr lang="cs-CZ" dirty="0" smtClean="0"/>
              <a:t>       7 = 10 – 3</a:t>
            </a:r>
          </a:p>
          <a:p>
            <a:pPr marL="0" indent="0">
              <a:buNone/>
            </a:pPr>
            <a:r>
              <a:rPr lang="cs-CZ" dirty="0" smtClean="0"/>
              <a:t>        7 = 7</a:t>
            </a:r>
          </a:p>
          <a:p>
            <a:pPr marL="0" indent="0">
              <a:buNone/>
            </a:pPr>
            <a:r>
              <a:rPr lang="cs-CZ" dirty="0" smtClean="0"/>
              <a:t>        0 = 0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b="1" dirty="0" smtClean="0"/>
              <a:t>Protože je výraz pravdivý, bod M leží na přímce p</a:t>
            </a:r>
          </a:p>
          <a:p>
            <a:pPr marL="0" indent="0">
              <a:buNone/>
            </a:pPr>
            <a:endParaRPr lang="cs-CZ" b="1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657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3200" b="1" dirty="0" smtClean="0"/>
              <a:t>Zjistěte, zda body A=[7; 3], B=[-1; 2], C=[-5; -4] leží na jedné přímce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cs-CZ" b="1" u="sng" dirty="0" smtClean="0"/>
              <a:t>Postup: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Vytvoříme např. parametrické vyjádření přímky p = AB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Do parametrického vyjádření dosadíme za x a y souřadnice bodu C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Vypočteme hodnoty parametru t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Pokud jsou hodnoty totožné, body leží na jedné přímce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Pokud jsou hodnoty parametru t rozdílné, body A, B, C neleží na jedné přímce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Pokud je hodnota parametru t kladná, bod C leží na polopřímce AB, pokud je záporná, leží na opačné polopřímce AB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62500" lnSpcReduction="20000"/>
          </a:bodyPr>
          <a:lstStyle/>
          <a:p>
            <a:pPr marL="514350" indent="-514350">
              <a:buAutoNum type="arabicParenR"/>
            </a:pPr>
            <a:r>
              <a:rPr lang="cs-CZ" dirty="0" smtClean="0"/>
              <a:t>Směrový vektor u = AB = B-A = (-1-7; 2-3) = (-8; -1)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x = 7 – 8t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y = 3 – 1t</a:t>
            </a:r>
          </a:p>
          <a:p>
            <a:pPr marL="0" indent="0">
              <a:buNone/>
            </a:pPr>
            <a:endParaRPr lang="cs-CZ" dirty="0" smtClean="0"/>
          </a:p>
          <a:p>
            <a:pPr marL="514350" indent="-514350">
              <a:buAutoNum type="arabicParenR" startAt="2"/>
            </a:pPr>
            <a:r>
              <a:rPr lang="cs-CZ" dirty="0" smtClean="0"/>
              <a:t>-5 = 7 – 8t</a:t>
            </a:r>
          </a:p>
          <a:p>
            <a:pPr marL="0" indent="0">
              <a:buNone/>
            </a:pPr>
            <a:r>
              <a:rPr lang="cs-CZ" dirty="0" smtClean="0"/>
              <a:t>          -4 = 3 – 1t</a:t>
            </a:r>
          </a:p>
          <a:p>
            <a:pPr marL="0" indent="0">
              <a:buNone/>
            </a:pPr>
            <a:endParaRPr lang="cs-CZ" dirty="0"/>
          </a:p>
          <a:p>
            <a:pPr marL="514350" indent="-514350">
              <a:buAutoNum type="arabicParenR" startAt="3"/>
            </a:pPr>
            <a:r>
              <a:rPr lang="cs-CZ" dirty="0" smtClean="0"/>
              <a:t>t = 1,5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t = 7</a:t>
            </a:r>
          </a:p>
          <a:p>
            <a:pPr marL="0" indent="0">
              <a:buNone/>
            </a:pPr>
            <a:r>
              <a:rPr lang="cs-CZ" dirty="0" smtClean="0"/>
              <a:t>4)    Protože jsou hodnoty parametru t různé, body A, B, C neleží na jedné přímce</a:t>
            </a:r>
          </a:p>
        </p:txBody>
      </p:sp>
    </p:spTree>
    <p:extLst>
      <p:ext uri="{BB962C8B-B14F-4D97-AF65-F5344CB8AC3E}">
        <p14:creationId xmlns:p14="http://schemas.microsoft.com/office/powerpoint/2010/main" val="80540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Nadpis 1"/>
              <p:cNvSpPr>
                <a:spLocks noGrp="1"/>
              </p:cNvSpPr>
              <p:nvPr>
                <p:ph type="title"/>
              </p:nvPr>
            </p:nvSpPr>
            <p:spPr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>
                <a:normAutofit fontScale="90000"/>
              </a:bodyPr>
              <a:lstStyle/>
              <a:p>
                <a:r>
                  <a:rPr lang="cs-CZ" sz="3200" dirty="0" smtClean="0"/>
                  <a:t>Určete souřadnici bodu C tak, aby body A, B, C ležely na jedné přímce. </a:t>
                </a:r>
                <a:r>
                  <a:rPr lang="cs-CZ" sz="3200" b="1" dirty="0" smtClean="0"/>
                  <a:t>A=[-2; 3], B=[5; 2], C=[12;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32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3200" b="1" i="1" smtClean="0"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cs-CZ" sz="3200" b="1" i="1" smtClean="0">
                            <a:latin typeface="Cambria Math"/>
                          </a:rPr>
                          <m:t>𝑪</m:t>
                        </m:r>
                      </m:sub>
                    </m:sSub>
                  </m:oMath>
                </a14:m>
                <a:r>
                  <a:rPr lang="cs-CZ" sz="3200" b="1" dirty="0" smtClean="0"/>
                  <a:t>] </a:t>
                </a:r>
                <a:endParaRPr lang="cs-CZ" sz="3200" dirty="0"/>
              </a:p>
            </p:txBody>
          </p:sp>
        </mc:Choice>
        <mc:Fallback xmlns="">
          <p:sp>
            <p:nvSpPr>
              <p:cNvPr id="2" name="Nadpis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cs-CZ" b="1" u="sng" dirty="0" smtClean="0"/>
              <a:t>Postup: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Vytvoříme např. parametrické vyjádření přímky p = AB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Do parametrického vyjádření dosadíme za x  souřadnici bodu C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Vypočteme hodnotu parametru t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Do vyjádření y = …..dosadíme vypočtenou hodnotu parametru t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Číselně upravíme a tím získáme y-</a:t>
            </a:r>
            <a:r>
              <a:rPr lang="cs-CZ" dirty="0" err="1" smtClean="0"/>
              <a:t>ovou</a:t>
            </a:r>
            <a:r>
              <a:rPr lang="cs-CZ" dirty="0" smtClean="0"/>
              <a:t> souřadnici bodu C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70000" lnSpcReduction="20000"/>
          </a:bodyPr>
          <a:lstStyle/>
          <a:p>
            <a:pPr marL="514350" indent="-514350">
              <a:buAutoNum type="arabicParenR"/>
            </a:pPr>
            <a:r>
              <a:rPr lang="cs-CZ" dirty="0" smtClean="0"/>
              <a:t>Směrový vektor u = AB = B-A =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(5-(-2); 2-3) = (7; -1)</a:t>
            </a:r>
          </a:p>
          <a:p>
            <a:pPr marL="0" indent="0">
              <a:buNone/>
            </a:pPr>
            <a:r>
              <a:rPr lang="cs-CZ" dirty="0" smtClean="0"/>
              <a:t>      x = -2 + 7t</a:t>
            </a:r>
          </a:p>
          <a:p>
            <a:pPr marL="0" indent="0">
              <a:buNone/>
            </a:pPr>
            <a:r>
              <a:rPr lang="cs-CZ" dirty="0" smtClean="0"/>
              <a:t>      y = 3 – 1t</a:t>
            </a:r>
          </a:p>
          <a:p>
            <a:pPr marL="0" indent="0">
              <a:buNone/>
            </a:pPr>
            <a:endParaRPr lang="cs-CZ" dirty="0" smtClean="0"/>
          </a:p>
          <a:p>
            <a:pPr marL="514350" indent="-514350">
              <a:buAutoNum type="arabicParenR" startAt="2"/>
            </a:pPr>
            <a:r>
              <a:rPr lang="cs-CZ" dirty="0" smtClean="0"/>
              <a:t>12 = -2 + 7t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14 = 7t</a:t>
            </a:r>
          </a:p>
          <a:p>
            <a:pPr marL="0" indent="0">
              <a:buNone/>
            </a:pPr>
            <a:r>
              <a:rPr lang="cs-CZ" dirty="0" smtClean="0"/>
              <a:t> 3)             t = 2</a:t>
            </a:r>
          </a:p>
          <a:p>
            <a:pPr marL="0" indent="0">
              <a:buNone/>
            </a:pPr>
            <a:endParaRPr lang="cs-CZ" dirty="0" smtClean="0"/>
          </a:p>
          <a:p>
            <a:pPr marL="514350" indent="-514350">
              <a:buAutoNum type="arabicParenR" startAt="4"/>
            </a:pPr>
            <a:r>
              <a:rPr lang="cs-CZ" dirty="0" smtClean="0"/>
              <a:t>     y = 3 – 1.2</a:t>
            </a:r>
          </a:p>
          <a:p>
            <a:pPr marL="514350" indent="-514350">
              <a:buAutoNum type="arabicParenR" startAt="4"/>
            </a:pPr>
            <a:endParaRPr lang="cs-CZ" dirty="0" smtClean="0"/>
          </a:p>
          <a:p>
            <a:pPr marL="514350" indent="-514350">
              <a:buAutoNum type="arabicParenR" startAt="4"/>
            </a:pPr>
            <a:r>
              <a:rPr lang="cs-CZ" dirty="0" smtClean="0"/>
              <a:t>      y = 1</a:t>
            </a:r>
          </a:p>
          <a:p>
            <a:pPr marL="514350" indent="-514350">
              <a:buAutoNum type="arabicParenR" startAt="4"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Bod C má souřadnice C = [12; 1]</a:t>
            </a:r>
          </a:p>
        </p:txBody>
      </p:sp>
    </p:spTree>
    <p:extLst>
      <p:ext uri="{BB962C8B-B14F-4D97-AF65-F5344CB8AC3E}">
        <p14:creationId xmlns:p14="http://schemas.microsoft.com/office/powerpoint/2010/main" val="83728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31912" y="468109"/>
            <a:ext cx="4024064" cy="5985227"/>
          </a:xfr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77500" lnSpcReduction="20000"/>
          </a:bodyPr>
          <a:lstStyle/>
          <a:p>
            <a:r>
              <a:rPr lang="cs-CZ" dirty="0" smtClean="0"/>
              <a:t>O správnosti výpočtů se můžeme přesvědčit např. graficky (vyžaduje velkou přesnost a dostatek času)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  <a:p>
            <a:r>
              <a:rPr lang="cs-CZ" dirty="0" smtClean="0"/>
              <a:t>Nebo lze vytvořit vektory u=AB, v = AC a vypočítat úhel, který spolu vektory svírají</a:t>
            </a:r>
          </a:p>
          <a:p>
            <a:r>
              <a:rPr lang="cs-CZ" dirty="0" smtClean="0"/>
              <a:t>Pokud je úhel = 0°, body leží na jedné přímce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572000" y="368660"/>
                <a:ext cx="4248472" cy="6120680"/>
              </a:xfr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rozhodněte, zda body leží na jedné přímce 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a)A=[7; 3], B=[-1; 2], C=[-5; -4]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u = AB=B-A=(-8; -1)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v= AC = C-A = (-12; 1)</a:t>
                </a:r>
              </a:p>
              <a:p>
                <a:pPr marL="0" indent="0">
                  <a:buNone/>
                </a:pPr>
                <a:r>
                  <a:rPr lang="cs-CZ" dirty="0"/>
                  <a:t>c</a:t>
                </a:r>
                <a:r>
                  <a:rPr lang="cs-CZ" dirty="0" smtClean="0"/>
                  <a:t>os</a:t>
                </a:r>
                <a:r>
                  <a:rPr lang="el-GR" dirty="0" smtClean="0"/>
                  <a:t>ϕ</a:t>
                </a:r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−8.</m:t>
                        </m:r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−12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.1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(−8)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(−1)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(−12)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95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65.145</m:t>
                            </m:r>
                          </m:e>
                        </m:rad>
                      </m:den>
                    </m:f>
                  </m:oMath>
                </a14:m>
                <a:r>
                  <a:rPr lang="cs-CZ" dirty="0" smtClean="0"/>
                  <a:t>= 0,9785  </a:t>
                </a:r>
                <a:r>
                  <a:rPr lang="cs-CZ" dirty="0" smtClean="0">
                    <a:latin typeface="Calibri"/>
                  </a:rPr>
                  <a:t>→ </a:t>
                </a:r>
                <a:r>
                  <a:rPr lang="el-GR" dirty="0" smtClean="0">
                    <a:latin typeface="Calibri"/>
                  </a:rPr>
                  <a:t>ϕ</a:t>
                </a:r>
                <a:r>
                  <a:rPr lang="cs-CZ" dirty="0" smtClean="0">
                    <a:latin typeface="Calibri"/>
                  </a:rPr>
                  <a:t>=11°53´</a:t>
                </a:r>
              </a:p>
              <a:p>
                <a:pPr marL="0" indent="0">
                  <a:buNone/>
                </a:pPr>
                <a:r>
                  <a:rPr lang="cs-CZ" dirty="0" smtClean="0">
                    <a:latin typeface="Calibri"/>
                  </a:rPr>
                  <a:t>Body neleží na jedné přímce</a:t>
                </a:r>
              </a:p>
              <a:p>
                <a:pPr marL="0" indent="0">
                  <a:buNone/>
                </a:pPr>
                <a:endParaRPr lang="cs-CZ" dirty="0" smtClean="0">
                  <a:latin typeface="Calibri"/>
                </a:endParaRPr>
              </a:p>
              <a:p>
                <a:pPr marL="0" indent="0">
                  <a:buNone/>
                </a:pPr>
                <a:r>
                  <a:rPr lang="cs-CZ" b="1" dirty="0" smtClean="0"/>
                  <a:t>b) A=[-2; 3], B=[5; 2], C=[12;1] </a:t>
                </a:r>
              </a:p>
              <a:p>
                <a:pPr marL="0" indent="0">
                  <a:buNone/>
                </a:pPr>
                <a:endParaRPr lang="cs-CZ" dirty="0">
                  <a:latin typeface="Calibri"/>
                </a:endParaRPr>
              </a:p>
              <a:p>
                <a:pPr marL="0" indent="0">
                  <a:buNone/>
                </a:pPr>
                <a:r>
                  <a:rPr lang="cs-CZ" dirty="0" smtClean="0">
                    <a:latin typeface="Calibri"/>
                  </a:rPr>
                  <a:t>          </a:t>
                </a:r>
                <a:r>
                  <a:rPr lang="cs-CZ" dirty="0" smtClean="0"/>
                  <a:t>u = AB=B-A=(7; -1)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v= AC = C-A = (14; -2)</a:t>
                </a:r>
              </a:p>
              <a:p>
                <a:pPr marL="0" indent="0">
                  <a:buNone/>
                </a:pPr>
                <a:r>
                  <a:rPr lang="cs-CZ" dirty="0"/>
                  <a:t>c</a:t>
                </a:r>
                <a:r>
                  <a:rPr lang="cs-CZ" dirty="0" smtClean="0"/>
                  <a:t>os</a:t>
                </a:r>
                <a:r>
                  <a:rPr lang="el-GR" dirty="0" smtClean="0"/>
                  <a:t>ϕ</a:t>
                </a:r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7.14 +</m:t>
                        </m:r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.(−2)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7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(−1)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14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(−2)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100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50.200</m:t>
                            </m:r>
                          </m:e>
                        </m:rad>
                      </m:den>
                    </m:f>
                  </m:oMath>
                </a14:m>
                <a:r>
                  <a:rPr lang="cs-CZ" dirty="0" smtClean="0"/>
                  <a:t>= 1  → </a:t>
                </a:r>
                <a:r>
                  <a:rPr lang="el-GR" dirty="0" smtClean="0"/>
                  <a:t>ϕ</a:t>
                </a:r>
                <a:r>
                  <a:rPr lang="cs-CZ" dirty="0" smtClean="0"/>
                  <a:t>=0°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Body </a:t>
                </a:r>
                <a:r>
                  <a:rPr lang="cs-CZ" dirty="0" smtClean="0"/>
                  <a:t>leží </a:t>
                </a:r>
                <a:r>
                  <a:rPr lang="cs-CZ" dirty="0"/>
                  <a:t>na jedné přímce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572000" y="368660"/>
                <a:ext cx="4248472" cy="6120680"/>
              </a:xfr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" name="Skupina 16"/>
          <p:cNvGrpSpPr/>
          <p:nvPr/>
        </p:nvGrpSpPr>
        <p:grpSpPr>
          <a:xfrm>
            <a:off x="1043608" y="1844824"/>
            <a:ext cx="3128366" cy="2304256"/>
            <a:chOff x="1043608" y="1844824"/>
            <a:chExt cx="3128366" cy="2304256"/>
          </a:xfrm>
        </p:grpSpPr>
        <p:cxnSp>
          <p:nvCxnSpPr>
            <p:cNvPr id="6" name="Přímá spojnice 5"/>
            <p:cNvCxnSpPr/>
            <p:nvPr/>
          </p:nvCxnSpPr>
          <p:spPr>
            <a:xfrm>
              <a:off x="1043608" y="2852936"/>
              <a:ext cx="280831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Přímá spojnice 7"/>
            <p:cNvCxnSpPr/>
            <p:nvPr/>
          </p:nvCxnSpPr>
          <p:spPr>
            <a:xfrm>
              <a:off x="2267744" y="1844824"/>
              <a:ext cx="72008" cy="230425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římá spojnice 9"/>
            <p:cNvCxnSpPr/>
            <p:nvPr/>
          </p:nvCxnSpPr>
          <p:spPr>
            <a:xfrm>
              <a:off x="1403648" y="1988840"/>
              <a:ext cx="2448272" cy="1800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Plus 10"/>
            <p:cNvSpPr/>
            <p:nvPr/>
          </p:nvSpPr>
          <p:spPr>
            <a:xfrm>
              <a:off x="2627784" y="2874163"/>
              <a:ext cx="360040" cy="360040"/>
            </a:xfrm>
            <a:prstGeom prst="mathPlus">
              <a:avLst>
                <a:gd name="adj1" fmla="val 0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2" name="Plus 11"/>
            <p:cNvSpPr/>
            <p:nvPr/>
          </p:nvSpPr>
          <p:spPr>
            <a:xfrm>
              <a:off x="1556048" y="2062572"/>
              <a:ext cx="360040" cy="360040"/>
            </a:xfrm>
            <a:prstGeom prst="mathPlus">
              <a:avLst>
                <a:gd name="adj1" fmla="val 0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Plus 12"/>
            <p:cNvSpPr/>
            <p:nvPr/>
          </p:nvSpPr>
          <p:spPr>
            <a:xfrm>
              <a:off x="3454655" y="3469641"/>
              <a:ext cx="360040" cy="360040"/>
            </a:xfrm>
            <a:prstGeom prst="mathPlus">
              <a:avLst>
                <a:gd name="adj1" fmla="val 0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4" name="TextovéPole 13"/>
            <p:cNvSpPr txBox="1"/>
            <p:nvPr/>
          </p:nvSpPr>
          <p:spPr>
            <a:xfrm>
              <a:off x="3810713" y="3419708"/>
              <a:ext cx="36126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cs-CZ" dirty="0"/>
                <a:t>C</a:t>
              </a:r>
            </a:p>
          </p:txBody>
        </p:sp>
        <p:sp>
          <p:nvSpPr>
            <p:cNvPr id="15" name="TextovéPole 14"/>
            <p:cNvSpPr txBox="1"/>
            <p:nvPr/>
          </p:nvSpPr>
          <p:spPr>
            <a:xfrm>
              <a:off x="2447764" y="3059668"/>
              <a:ext cx="36126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cs-CZ" dirty="0"/>
                <a:t>B</a:t>
              </a:r>
            </a:p>
          </p:txBody>
        </p:sp>
        <p:sp>
          <p:nvSpPr>
            <p:cNvPr id="16" name="TextovéPole 15"/>
            <p:cNvSpPr txBox="1"/>
            <p:nvPr/>
          </p:nvSpPr>
          <p:spPr>
            <a:xfrm>
              <a:off x="1843037" y="1988840"/>
              <a:ext cx="36126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A</a:t>
              </a:r>
              <a:endParaRPr lang="cs-CZ" dirty="0"/>
            </a:p>
          </p:txBody>
        </p:sp>
      </p:grpSp>
    </p:spTree>
    <p:extLst>
      <p:ext uri="{BB962C8B-B14F-4D97-AF65-F5344CB8AC3E}">
        <p14:creationId xmlns:p14="http://schemas.microsoft.com/office/powerpoint/2010/main" val="1244721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1003</Words>
  <Application>Microsoft Office PowerPoint</Application>
  <PresentationFormat>Předvádění na obrazovce (4:3)</PresentationFormat>
  <Paragraphs>150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Prezentace aplikace PowerPoint</vt:lpstr>
      <vt:lpstr>Bod ležící na přímce</vt:lpstr>
      <vt:lpstr>Bod ležící na přímce</vt:lpstr>
      <vt:lpstr>Bod ležící na přímce</vt:lpstr>
      <vt:lpstr>Bod ležící na přímce</vt:lpstr>
      <vt:lpstr>Zjistěte, zda body A=[7; 3], B=[-1; 2], C=[-5; -4] leží na jedné přímce</vt:lpstr>
      <vt:lpstr>Určete souřadnici bodu C tak, aby body A, B, C ležely na jedné přímce. A=[-2; 3], B=[5; 2], C=[12; y_C] </vt:lpstr>
      <vt:lpstr>Prezentace aplikace PowerPoint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Bod ležící na přímce</dc:title>
  <dc:creator>Jiřina Rychtářová</dc:creator>
  <cp:lastModifiedBy>Admin</cp:lastModifiedBy>
  <cp:revision>14</cp:revision>
  <dcterms:created xsi:type="dcterms:W3CDTF">2014-03-06T21:53:42Z</dcterms:created>
  <dcterms:modified xsi:type="dcterms:W3CDTF">2014-10-06T00:21:07Z</dcterms:modified>
</cp:coreProperties>
</file>