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BAD287-675A-4A31-8FEC-F70BF1F5225F}" type="datetimeFigureOut">
              <a:rPr lang="cs-CZ" smtClean="0"/>
              <a:t>6.10.2014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560B1A-7D60-408C-BC6E-5B3BF84CDE0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946759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BAD287-675A-4A31-8FEC-F70BF1F5225F}" type="datetimeFigureOut">
              <a:rPr lang="cs-CZ" smtClean="0"/>
              <a:t>6.10.2014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560B1A-7D60-408C-BC6E-5B3BF84CDE0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531954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BAD287-675A-4A31-8FEC-F70BF1F5225F}" type="datetimeFigureOut">
              <a:rPr lang="cs-CZ" smtClean="0"/>
              <a:t>6.10.2014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560B1A-7D60-408C-BC6E-5B3BF84CDE0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09885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BAD287-675A-4A31-8FEC-F70BF1F5225F}" type="datetimeFigureOut">
              <a:rPr lang="cs-CZ" smtClean="0"/>
              <a:t>6.10.2014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560B1A-7D60-408C-BC6E-5B3BF84CDE0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970912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BAD287-675A-4A31-8FEC-F70BF1F5225F}" type="datetimeFigureOut">
              <a:rPr lang="cs-CZ" smtClean="0"/>
              <a:t>6.10.2014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560B1A-7D60-408C-BC6E-5B3BF84CDE0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199115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BAD287-675A-4A31-8FEC-F70BF1F5225F}" type="datetimeFigureOut">
              <a:rPr lang="cs-CZ" smtClean="0"/>
              <a:t>6.10.2014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560B1A-7D60-408C-BC6E-5B3BF84CDE0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218190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BAD287-675A-4A31-8FEC-F70BF1F5225F}" type="datetimeFigureOut">
              <a:rPr lang="cs-CZ" smtClean="0"/>
              <a:t>6.10.2014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560B1A-7D60-408C-BC6E-5B3BF84CDE0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154087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BAD287-675A-4A31-8FEC-F70BF1F5225F}" type="datetimeFigureOut">
              <a:rPr lang="cs-CZ" smtClean="0"/>
              <a:t>6.10.2014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560B1A-7D60-408C-BC6E-5B3BF84CDE0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468601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BAD287-675A-4A31-8FEC-F70BF1F5225F}" type="datetimeFigureOut">
              <a:rPr lang="cs-CZ" smtClean="0"/>
              <a:t>6.10.2014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560B1A-7D60-408C-BC6E-5B3BF84CDE0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748215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BAD287-675A-4A31-8FEC-F70BF1F5225F}" type="datetimeFigureOut">
              <a:rPr lang="cs-CZ" smtClean="0"/>
              <a:t>6.10.2014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560B1A-7D60-408C-BC6E-5B3BF84CDE0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643375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BAD287-675A-4A31-8FEC-F70BF1F5225F}" type="datetimeFigureOut">
              <a:rPr lang="cs-CZ" smtClean="0"/>
              <a:t>6.10.2014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560B1A-7D60-408C-BC6E-5B3BF84CDE0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804073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BAD287-675A-4A31-8FEC-F70BF1F5225F}" type="datetimeFigureOut">
              <a:rPr lang="cs-CZ" smtClean="0"/>
              <a:t>6.10.2014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560B1A-7D60-408C-BC6E-5B3BF84CDE0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748940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7840" y="188640"/>
            <a:ext cx="5608320" cy="1225522"/>
          </a:xfrm>
          <a:prstGeom prst="rect">
            <a:avLst/>
          </a:prstGeom>
        </p:spPr>
      </p:pic>
      <p:graphicFrame>
        <p:nvGraphicFramePr>
          <p:cNvPr id="6" name="Tabulka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6299208"/>
              </p:ext>
            </p:extLst>
          </p:nvPr>
        </p:nvGraphicFramePr>
        <p:xfrm>
          <a:off x="1209786" y="1988840"/>
          <a:ext cx="6724428" cy="4089400"/>
        </p:xfrm>
        <a:graphic>
          <a:graphicData uri="http://schemas.openxmlformats.org/drawingml/2006/table">
            <a:tbl>
              <a:tblPr bandRow="1">
                <a:tableStyleId>{8799B23B-EC83-4686-B30A-512413B5E67A}</a:tableStyleId>
              </a:tblPr>
              <a:tblGrid>
                <a:gridCol w="1590725"/>
                <a:gridCol w="5133703"/>
              </a:tblGrid>
              <a:tr h="198576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Název školy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 Soukromé střední odborné učiliště LIVA s.r.o.</a:t>
                      </a:r>
                      <a:endParaRPr lang="cs-CZ" sz="16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Projekt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CZ.1.07/1.5.00/34.1035 Elektronické studijní zdroje</a:t>
                      </a:r>
                      <a:endParaRPr lang="cs-CZ" sz="16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Název materiálu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600" dirty="0" smtClean="0"/>
                        <a:t>VY_42_INOVACE_0425</a:t>
                      </a:r>
                      <a:r>
                        <a:rPr lang="cs-CZ" sz="1600" baseline="0" dirty="0" smtClean="0"/>
                        <a:t> </a:t>
                      </a:r>
                      <a:r>
                        <a:rPr lang="cs-CZ" sz="1600" baseline="0" dirty="0" smtClean="0"/>
                        <a:t>Přímka v prostoru</a:t>
                      </a:r>
                      <a:endParaRPr lang="cs-CZ" sz="1600" dirty="0" smtClean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Tematická oblast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Analytická geometrie</a:t>
                      </a:r>
                      <a:endParaRPr lang="cs-CZ" sz="16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Ročník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3. ročník</a:t>
                      </a:r>
                      <a:endParaRPr lang="cs-CZ" sz="16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Autor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Mgr. Jiřina Rychtářová</a:t>
                      </a:r>
                      <a:endParaRPr lang="cs-CZ" sz="16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Datum vzniku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6.3.2014</a:t>
                      </a:r>
                      <a:endParaRPr lang="cs-CZ" sz="16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Anotace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Podstata parametrického vyjádření přímky  v prostoru včetně geometrické</a:t>
                      </a:r>
                      <a:r>
                        <a:rPr lang="cs-CZ" sz="1600" baseline="0" dirty="0" smtClean="0"/>
                        <a:t> interpretace, bod ležící na přímce</a:t>
                      </a:r>
                      <a:r>
                        <a:rPr lang="cs-CZ" sz="1600" dirty="0" smtClean="0"/>
                        <a:t> </a:t>
                      </a:r>
                      <a:endParaRPr lang="cs-CZ" sz="16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Metodika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Výklad základních pojmů využitím prezentace , řešení vzorových příkladů, varianty příkladů </a:t>
                      </a:r>
                      <a:endParaRPr lang="cs-CZ" sz="1600" dirty="0"/>
                    </a:p>
                  </a:txBody>
                  <a:tcPr anchor="ctr"/>
                </a:tc>
              </a:tr>
              <a:tr h="370840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600" noProof="0" dirty="0" smtClean="0"/>
                        <a:t>Publikované materiály pochází ze zdrojů autora.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l"/>
                      <a:endParaRPr lang="cs-CZ" sz="1600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60622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0" y="1958975"/>
            <a:ext cx="7772400" cy="1470025"/>
          </a:xfrm>
          <a:ln>
            <a:noFill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/>
          <a:lstStyle/>
          <a:p>
            <a:r>
              <a:rPr lang="cs-CZ" dirty="0" smtClean="0"/>
              <a:t>Přímka v prostoru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/>
          <a:lstStyle/>
          <a:p>
            <a:r>
              <a:rPr lang="cs-CZ" dirty="0" smtClean="0"/>
              <a:t>Analytická geometrie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7681978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6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3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143000"/>
          </a:xfr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cs-CZ" dirty="0" smtClean="0"/>
              <a:t>Parametrické vyjádření přímky v prostoru</a:t>
            </a:r>
            <a:endParaRPr lang="cs-CZ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Zástupný symbol pro obsah 2"/>
              <p:cNvSpPr>
                <a:spLocks noGrp="1"/>
              </p:cNvSpPr>
              <p:nvPr>
                <p:ph sz="half" idx="1"/>
              </p:nvPr>
            </p:nvSpPr>
            <p:spPr>
              <a:ln>
                <a:solidFill>
                  <a:srgbClr val="7030A0"/>
                </a:solidFill>
              </a:ln>
              <a:effectLst>
                <a:glow rad="139700">
                  <a:schemeClr val="accent4">
                    <a:satMod val="175000"/>
                    <a:alpha val="40000"/>
                  </a:schemeClr>
                </a:glow>
              </a:effectLst>
            </p:spPr>
            <p:txBody>
              <a:bodyPr>
                <a:normAutofit fontScale="85000" lnSpcReduction="10000"/>
              </a:bodyPr>
              <a:lstStyle/>
              <a:p>
                <a:pPr marL="0" indent="0">
                  <a:buNone/>
                </a:pPr>
                <a:r>
                  <a:rPr lang="cs-CZ" dirty="0" smtClean="0"/>
                  <a:t>zadána: jedním bodem</a:t>
                </a:r>
              </a:p>
              <a:p>
                <a:pPr marL="0" indent="0">
                  <a:buNone/>
                </a:pPr>
                <a:r>
                  <a:rPr lang="cs-CZ" dirty="0" smtClean="0"/>
                  <a:t>              směrovým vektorem</a:t>
                </a:r>
              </a:p>
              <a:p>
                <a:pPr marL="0" indent="0">
                  <a:buNone/>
                </a:pPr>
                <a:endParaRPr lang="cs-CZ" dirty="0"/>
              </a:p>
              <a:p>
                <a:pPr marL="0" indent="0">
                  <a:buNone/>
                </a:pPr>
                <a:r>
                  <a:rPr lang="cs-CZ" dirty="0"/>
                  <a:t>s</a:t>
                </a:r>
                <a:r>
                  <a:rPr lang="cs-CZ" dirty="0" smtClean="0"/>
                  <a:t>chematický zápis:</a:t>
                </a:r>
              </a:p>
              <a:p>
                <a:pPr marL="0" indent="0">
                  <a:buNone/>
                </a:pPr>
                <a:r>
                  <a:rPr lang="cs-CZ" dirty="0" smtClean="0"/>
                  <a:t>X = A +</a:t>
                </a:r>
                <a:r>
                  <a:rPr lang="cs-CZ" dirty="0" err="1" smtClean="0"/>
                  <a:t>t.u</a:t>
                </a:r>
                <a:endParaRPr lang="cs-CZ" dirty="0" smtClean="0"/>
              </a:p>
              <a:p>
                <a:pPr marL="0" indent="0">
                  <a:buNone/>
                </a:pPr>
                <a:r>
                  <a:rPr lang="cs-CZ" dirty="0" smtClean="0"/>
                  <a:t>A=[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b="0" i="1" smtClean="0">
                            <a:latin typeface="Cambria Math"/>
                          </a:rPr>
                          <m:t>𝑥</m:t>
                        </m:r>
                      </m:e>
                      <m:sub>
                        <m:r>
                          <a:rPr lang="cs-CZ" b="0" i="1" smtClean="0">
                            <a:latin typeface="Cambria Math"/>
                          </a:rPr>
                          <m:t>𝐴</m:t>
                        </m:r>
                      </m:sub>
                    </m:sSub>
                  </m:oMath>
                </a14:m>
                <a:r>
                  <a:rPr lang="cs-CZ" dirty="0" smtClean="0"/>
                  <a:t>;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i="1" dirty="0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b="0" i="1" dirty="0" smtClean="0">
                            <a:latin typeface="Cambria Math"/>
                          </a:rPr>
                          <m:t>𝑦</m:t>
                        </m:r>
                      </m:e>
                      <m:sub>
                        <m:r>
                          <a:rPr lang="cs-CZ" b="0" i="1" dirty="0" smtClean="0">
                            <a:latin typeface="Cambria Math"/>
                          </a:rPr>
                          <m:t>𝐴</m:t>
                        </m:r>
                      </m:sub>
                    </m:sSub>
                  </m:oMath>
                </a14:m>
                <a:r>
                  <a:rPr lang="cs-CZ" dirty="0" smtClean="0"/>
                  <a:t>;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i="1" dirty="0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b="0" i="1" dirty="0" smtClean="0">
                            <a:latin typeface="Cambria Math"/>
                          </a:rPr>
                          <m:t>𝑧</m:t>
                        </m:r>
                      </m:e>
                      <m:sub>
                        <m:r>
                          <a:rPr lang="cs-CZ" b="0" i="1" dirty="0" smtClean="0">
                            <a:latin typeface="Cambria Math"/>
                          </a:rPr>
                          <m:t>𝐴</m:t>
                        </m:r>
                      </m:sub>
                    </m:sSub>
                  </m:oMath>
                </a14:m>
                <a:r>
                  <a:rPr lang="cs-CZ" dirty="0" smtClean="0"/>
                  <a:t>], u = 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b="0" i="1" smtClean="0">
                            <a:latin typeface="Cambria Math"/>
                          </a:rPr>
                          <m:t>𝑢</m:t>
                        </m:r>
                      </m:e>
                      <m:sub>
                        <m:r>
                          <a:rPr lang="cs-CZ" b="0" i="1" smtClean="0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cs-CZ" b="0" i="0" smtClean="0">
                        <a:latin typeface="Cambria Math"/>
                      </a:rPr>
                      <m:t>;</m:t>
                    </m:r>
                  </m:oMath>
                </a14:m>
                <a:r>
                  <a:rPr lang="cs-CZ" dirty="0" smtClean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i="1" dirty="0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b="0" i="1" dirty="0" smtClean="0">
                            <a:latin typeface="Cambria Math"/>
                          </a:rPr>
                          <m:t>𝑢</m:t>
                        </m:r>
                      </m:e>
                      <m:sub>
                        <m:r>
                          <a:rPr lang="cs-CZ" b="0" i="1" dirty="0" smtClean="0">
                            <a:latin typeface="Cambria Math"/>
                          </a:rPr>
                          <m:t>2</m:t>
                        </m:r>
                      </m:sub>
                    </m:sSub>
                  </m:oMath>
                </a14:m>
                <a:r>
                  <a:rPr lang="cs-CZ" dirty="0" smtClean="0"/>
                  <a:t>;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i="1" dirty="0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b="0" i="1" dirty="0" smtClean="0">
                            <a:latin typeface="Cambria Math"/>
                          </a:rPr>
                          <m:t>𝑢</m:t>
                        </m:r>
                      </m:e>
                      <m:sub>
                        <m:r>
                          <a:rPr lang="cs-CZ" b="0" i="1" dirty="0" smtClean="0">
                            <a:latin typeface="Cambria Math"/>
                          </a:rPr>
                          <m:t>3</m:t>
                        </m:r>
                      </m:sub>
                    </m:sSub>
                  </m:oMath>
                </a14:m>
                <a:r>
                  <a:rPr lang="cs-CZ" dirty="0" smtClean="0"/>
                  <a:t>)</a:t>
                </a:r>
              </a:p>
              <a:p>
                <a:pPr marL="0" indent="0">
                  <a:buNone/>
                </a:pPr>
                <a:r>
                  <a:rPr lang="cs-CZ" dirty="0" smtClean="0"/>
                  <a:t>X=[x; y; z]  t-parametr(t</a:t>
                </a:r>
                <a:r>
                  <a:rPr lang="az-Cyrl-AZ" dirty="0"/>
                  <a:t>є</a:t>
                </a:r>
                <a:r>
                  <a:rPr lang="cs-CZ" dirty="0"/>
                  <a:t>R</a:t>
                </a:r>
                <a:r>
                  <a:rPr lang="cs-CZ" dirty="0" smtClean="0"/>
                  <a:t>\{0})</a:t>
                </a:r>
              </a:p>
              <a:p>
                <a:pPr marL="0" indent="0">
                  <a:buNone/>
                </a:pPr>
                <a:r>
                  <a:rPr lang="cs-CZ" dirty="0" smtClean="0"/>
                  <a:t>Dosazené souřadnice:</a:t>
                </a:r>
              </a:p>
              <a:p>
                <a:pPr marL="0" indent="0">
                  <a:buNone/>
                </a:pPr>
                <a:r>
                  <a:rPr lang="cs-CZ" dirty="0"/>
                  <a:t>x</a:t>
                </a:r>
                <a:r>
                  <a:rPr lang="cs-CZ" dirty="0" smtClean="0"/>
                  <a:t>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b="0" i="1" smtClean="0">
                            <a:latin typeface="Cambria Math"/>
                          </a:rPr>
                          <m:t>𝑥</m:t>
                        </m:r>
                      </m:e>
                      <m:sub>
                        <m:r>
                          <a:rPr lang="cs-CZ" b="0" i="1" smtClean="0">
                            <a:latin typeface="Cambria Math"/>
                          </a:rPr>
                          <m:t>𝐴</m:t>
                        </m:r>
                      </m:sub>
                    </m:sSub>
                  </m:oMath>
                </a14:m>
                <a:r>
                  <a:rPr lang="cs-CZ" dirty="0" smtClean="0"/>
                  <a:t> + t.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b="0" i="1" smtClean="0">
                            <a:latin typeface="Cambria Math"/>
                          </a:rPr>
                          <m:t>𝑢</m:t>
                        </m:r>
                      </m:e>
                      <m:sub>
                        <m:r>
                          <a:rPr lang="cs-CZ" b="0" i="1" smtClean="0">
                            <a:latin typeface="Cambria Math"/>
                          </a:rPr>
                          <m:t>1</m:t>
                        </m:r>
                      </m:sub>
                    </m:sSub>
                  </m:oMath>
                </a14:m>
                <a:endParaRPr lang="cs-CZ" dirty="0" smtClean="0"/>
              </a:p>
              <a:p>
                <a:pPr marL="0" indent="0">
                  <a:buNone/>
                </a:pPr>
                <a:r>
                  <a:rPr lang="cs-CZ" dirty="0"/>
                  <a:t>y</a:t>
                </a:r>
                <a:r>
                  <a:rPr lang="cs-CZ" dirty="0" smtClean="0"/>
                  <a:t>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b="0" i="1" smtClean="0">
                            <a:latin typeface="Cambria Math"/>
                          </a:rPr>
                          <m:t>𝑦</m:t>
                        </m:r>
                      </m:e>
                      <m:sub>
                        <m:r>
                          <a:rPr lang="cs-CZ" b="0" i="1" smtClean="0">
                            <a:latin typeface="Cambria Math"/>
                          </a:rPr>
                          <m:t>𝐴</m:t>
                        </m:r>
                      </m:sub>
                    </m:sSub>
                  </m:oMath>
                </a14:m>
                <a:r>
                  <a:rPr lang="cs-CZ" dirty="0" smtClean="0"/>
                  <a:t> + t.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b="0" i="1" smtClean="0">
                            <a:latin typeface="Cambria Math"/>
                          </a:rPr>
                          <m:t>𝑢</m:t>
                        </m:r>
                      </m:e>
                      <m:sub>
                        <m:r>
                          <a:rPr lang="cs-CZ" b="0" i="1" smtClean="0">
                            <a:latin typeface="Cambria Math"/>
                          </a:rPr>
                          <m:t>2</m:t>
                        </m:r>
                      </m:sub>
                    </m:sSub>
                  </m:oMath>
                </a14:m>
                <a:endParaRPr lang="cs-CZ" dirty="0" smtClean="0"/>
              </a:p>
              <a:p>
                <a:pPr marL="0" indent="0">
                  <a:buNone/>
                </a:pPr>
                <a:r>
                  <a:rPr lang="cs-CZ" dirty="0"/>
                  <a:t>z</a:t>
                </a:r>
                <a:r>
                  <a:rPr lang="cs-CZ" dirty="0" smtClean="0"/>
                  <a:t>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b="0" i="1" smtClean="0">
                            <a:latin typeface="Cambria Math"/>
                          </a:rPr>
                          <m:t>𝑧</m:t>
                        </m:r>
                      </m:e>
                      <m:sub>
                        <m:r>
                          <a:rPr lang="cs-CZ" b="0" i="1" smtClean="0">
                            <a:latin typeface="Cambria Math"/>
                          </a:rPr>
                          <m:t>𝐴</m:t>
                        </m:r>
                      </m:sub>
                    </m:sSub>
                  </m:oMath>
                </a14:m>
                <a:r>
                  <a:rPr lang="cs-CZ" dirty="0" smtClean="0"/>
                  <a:t> + t.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b="0" i="1" smtClean="0">
                            <a:latin typeface="Cambria Math"/>
                          </a:rPr>
                          <m:t>𝑢</m:t>
                        </m:r>
                      </m:e>
                      <m:sub>
                        <m:r>
                          <a:rPr lang="cs-CZ" b="0" i="1" smtClean="0">
                            <a:latin typeface="Cambria Math"/>
                          </a:rPr>
                          <m:t>3</m:t>
                        </m:r>
                      </m:sub>
                    </m:sSub>
                  </m:oMath>
                </a14:m>
                <a:endParaRPr lang="cs-CZ" dirty="0" smtClean="0"/>
              </a:p>
              <a:p>
                <a:endParaRPr lang="cs-CZ" dirty="0"/>
              </a:p>
            </p:txBody>
          </p:sp>
        </mc:Choice>
        <mc:Fallback xmlns="">
          <p:sp>
            <p:nvSpPr>
              <p:cNvPr id="3" name="Zástupný symbol pro obsah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1"/>
              </p:nvPr>
            </p:nvSpPr>
            <p:spPr>
              <a:blipFill rotWithShape="1">
                <a:blip r:embed="rId2"/>
                <a:stretch>
                  <a:fillRect/>
                </a:stretch>
              </a:blipFill>
              <a:ln>
                <a:solidFill>
                  <a:srgbClr val="7030A0"/>
                </a:solidFill>
              </a:ln>
              <a:effectLst>
                <a:glow rad="139700">
                  <a:schemeClr val="accent4">
                    <a:satMod val="175000"/>
                    <a:alpha val="40000"/>
                  </a:schemeClr>
                </a:glow>
              </a:effectLst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100264" cy="5069160"/>
          </a:xfrm>
          <a:ln>
            <a:solidFill>
              <a:srgbClr val="7030A0"/>
            </a:solidFill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cs-CZ" dirty="0" smtClean="0"/>
              <a:t>X-libovolný bod přímky vždy získáme tím, že od bodu A jedeme ve směru násobku vektoru u</a:t>
            </a:r>
          </a:p>
          <a:p>
            <a:endParaRPr lang="cs-CZ" dirty="0"/>
          </a:p>
        </p:txBody>
      </p:sp>
      <p:sp>
        <p:nvSpPr>
          <p:cNvPr id="5" name="Krychle 4"/>
          <p:cNvSpPr/>
          <p:nvPr/>
        </p:nvSpPr>
        <p:spPr>
          <a:xfrm>
            <a:off x="5796136" y="3212976"/>
            <a:ext cx="2304256" cy="3312368"/>
          </a:xfrm>
          <a:prstGeom prst="cub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7" name="Přímá spojnice 6"/>
          <p:cNvCxnSpPr/>
          <p:nvPr/>
        </p:nvCxnSpPr>
        <p:spPr>
          <a:xfrm>
            <a:off x="6372200" y="3212976"/>
            <a:ext cx="72008" cy="2736304"/>
          </a:xfrm>
          <a:prstGeom prst="line">
            <a:avLst/>
          </a:prstGeom>
          <a:ln w="2857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Přímá spojnice 8"/>
          <p:cNvCxnSpPr/>
          <p:nvPr/>
        </p:nvCxnSpPr>
        <p:spPr>
          <a:xfrm flipH="1">
            <a:off x="6444208" y="5949280"/>
            <a:ext cx="1656184" cy="0"/>
          </a:xfrm>
          <a:prstGeom prst="line">
            <a:avLst/>
          </a:prstGeom>
          <a:ln w="2857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Přímá spojnice 11"/>
          <p:cNvCxnSpPr/>
          <p:nvPr/>
        </p:nvCxnSpPr>
        <p:spPr>
          <a:xfrm flipH="1">
            <a:off x="5796136" y="5949280"/>
            <a:ext cx="648072" cy="576064"/>
          </a:xfrm>
          <a:prstGeom prst="line">
            <a:avLst/>
          </a:prstGeom>
          <a:ln w="2857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Přímá spojnice se šipkou 13"/>
          <p:cNvCxnSpPr>
            <a:endCxn id="5" idx="4"/>
          </p:cNvCxnSpPr>
          <p:nvPr/>
        </p:nvCxnSpPr>
        <p:spPr>
          <a:xfrm flipV="1">
            <a:off x="6444208" y="5157192"/>
            <a:ext cx="1080120" cy="792088"/>
          </a:xfrm>
          <a:prstGeom prst="straightConnector1">
            <a:avLst/>
          </a:prstGeom>
          <a:ln w="3810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508104" y="3501008"/>
            <a:ext cx="3240360" cy="2448272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Kříž 17"/>
          <p:cNvSpPr/>
          <p:nvPr/>
        </p:nvSpPr>
        <p:spPr>
          <a:xfrm>
            <a:off x="7295728" y="4249363"/>
            <a:ext cx="457200" cy="457200"/>
          </a:xfrm>
          <a:prstGeom prst="plus">
            <a:avLst>
              <a:gd name="adj" fmla="val 4621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9" name="TextovéPole 18"/>
          <p:cNvSpPr txBox="1"/>
          <p:nvPr/>
        </p:nvSpPr>
        <p:spPr>
          <a:xfrm>
            <a:off x="6801892" y="5193673"/>
            <a:ext cx="36475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000" b="1" dirty="0" smtClean="0">
                <a:solidFill>
                  <a:srgbClr val="7030A0"/>
                </a:solidFill>
              </a:rPr>
              <a:t>u</a:t>
            </a:r>
            <a:endParaRPr lang="cs-CZ" sz="2000" b="1" dirty="0">
              <a:solidFill>
                <a:srgbClr val="7030A0"/>
              </a:solidFill>
            </a:endParaRPr>
          </a:p>
        </p:txBody>
      </p:sp>
      <p:sp>
        <p:nvSpPr>
          <p:cNvPr id="20" name="TextovéPole 19"/>
          <p:cNvSpPr txBox="1"/>
          <p:nvPr/>
        </p:nvSpPr>
        <p:spPr>
          <a:xfrm>
            <a:off x="7570552" y="3847471"/>
            <a:ext cx="36475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000" b="1" dirty="0"/>
              <a:t>A</a:t>
            </a:r>
          </a:p>
        </p:txBody>
      </p:sp>
    </p:spTree>
    <p:extLst>
      <p:ext uri="{BB962C8B-B14F-4D97-AF65-F5344CB8AC3E}">
        <p14:creationId xmlns:p14="http://schemas.microsoft.com/office/powerpoint/2010/main" val="2704365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0"/>
                            </p:stCondLst>
                            <p:childTnLst>
                              <p:par>
                                <p:cTn id="5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500"/>
                            </p:stCondLst>
                            <p:childTnLst>
                              <p:par>
                                <p:cTn id="5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000"/>
                            </p:stCondLst>
                            <p:childTnLst>
                              <p:par>
                                <p:cTn id="6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500"/>
                            </p:stCondLst>
                            <p:childTnLst>
                              <p:par>
                                <p:cTn id="6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7000"/>
                            </p:stCondLst>
                            <p:childTnLst>
                              <p:par>
                                <p:cTn id="7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500"/>
                            </p:stCondLst>
                            <p:childTnLst>
                              <p:par>
                                <p:cTn id="8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000"/>
                            </p:stCondLst>
                            <p:childTnLst>
                              <p:par>
                                <p:cTn id="9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500"/>
                            </p:stCondLst>
                            <p:childTnLst>
                              <p:par>
                                <p:cTn id="9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2000"/>
                            </p:stCondLst>
                            <p:childTnLst>
                              <p:par>
                                <p:cTn id="10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2500"/>
                            </p:stCondLst>
                            <p:childTnLst>
                              <p:par>
                                <p:cTn id="10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3500"/>
                            </p:stCondLst>
                            <p:childTnLst>
                              <p:par>
                                <p:cTn id="11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4000"/>
                            </p:stCondLst>
                            <p:childTnLst>
                              <p:par>
                                <p:cTn id="12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4500"/>
                            </p:stCondLst>
                            <p:childTnLst>
                              <p:par>
                                <p:cTn id="129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6500"/>
                            </p:stCondLst>
                            <p:childTnLst>
                              <p:par>
                                <p:cTn id="146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5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5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  <p:bldP spid="4" grpId="0" build="p" animBg="1"/>
      <p:bldP spid="5" grpId="0" animBg="1"/>
      <p:bldP spid="18" grpId="0" animBg="1"/>
      <p:bldP spid="19" grpId="0"/>
      <p:bldP spid="2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143000"/>
          </a:xfr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/>
          <a:lstStyle/>
          <a:p>
            <a:r>
              <a:rPr lang="cs-CZ" dirty="0" smtClean="0"/>
              <a:t>Řešené příklady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ln>
            <a:solidFill>
              <a:srgbClr val="7030A0"/>
            </a:solidFill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cs-CZ" dirty="0" smtClean="0"/>
              <a:t>Vytvořte parametrické zadání přímky:</a:t>
            </a:r>
          </a:p>
          <a:p>
            <a:pPr marL="514350" indent="-514350">
              <a:buAutoNum type="alphaLcParenR"/>
            </a:pPr>
            <a:r>
              <a:rPr lang="cs-CZ" dirty="0" smtClean="0"/>
              <a:t>která prochází bodem </a:t>
            </a:r>
          </a:p>
          <a:p>
            <a:pPr marL="0" indent="0">
              <a:buNone/>
            </a:pPr>
            <a:r>
              <a:rPr lang="cs-CZ" dirty="0"/>
              <a:t> </a:t>
            </a:r>
            <a:r>
              <a:rPr lang="cs-CZ" dirty="0" smtClean="0"/>
              <a:t>A=[3;1; -2] a směrový vektor je u=(5; 4; 3)</a:t>
            </a:r>
          </a:p>
          <a:p>
            <a:pPr marL="0" indent="0">
              <a:buNone/>
            </a:pPr>
            <a:r>
              <a:rPr lang="cs-CZ" dirty="0" smtClean="0"/>
              <a:t>b) která prochází bodem </a:t>
            </a:r>
          </a:p>
          <a:p>
            <a:pPr marL="0" indent="0">
              <a:buNone/>
            </a:pPr>
            <a:r>
              <a:rPr lang="cs-CZ" dirty="0" smtClean="0"/>
              <a:t>K=[-4;5; 1] a směrový vektor je u=(3; 6; -7)</a:t>
            </a:r>
          </a:p>
          <a:p>
            <a:pPr marL="0" indent="0">
              <a:buNone/>
            </a:pPr>
            <a:r>
              <a:rPr lang="cs-CZ" dirty="0" smtClean="0"/>
              <a:t>c) která prochází bodem </a:t>
            </a:r>
          </a:p>
          <a:p>
            <a:pPr marL="0" indent="0">
              <a:buNone/>
            </a:pPr>
            <a:r>
              <a:rPr lang="cs-CZ" dirty="0" smtClean="0"/>
              <a:t>H=[-9;0;-4] a směrový vektor je w=(-7; -8; -5)</a:t>
            </a:r>
          </a:p>
          <a:p>
            <a:endParaRPr lang="cs-CZ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932040" y="1988840"/>
            <a:ext cx="4038600" cy="4525963"/>
          </a:xfrm>
          <a:ln>
            <a:solidFill>
              <a:srgbClr val="7030A0"/>
            </a:solidFill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cs-CZ" dirty="0" smtClean="0"/>
              <a:t>Parametrické rovnice přímky:</a:t>
            </a:r>
          </a:p>
          <a:p>
            <a:pPr marL="0" indent="0">
              <a:buNone/>
            </a:pPr>
            <a:r>
              <a:rPr lang="cs-CZ" dirty="0" smtClean="0"/>
              <a:t>a) x = 3 + 5t</a:t>
            </a:r>
          </a:p>
          <a:p>
            <a:pPr marL="0" indent="0">
              <a:buNone/>
            </a:pPr>
            <a:r>
              <a:rPr lang="cs-CZ" dirty="0" smtClean="0"/>
              <a:t>    y = 1 + 4t</a:t>
            </a:r>
          </a:p>
          <a:p>
            <a:pPr marL="0" indent="0">
              <a:buNone/>
            </a:pPr>
            <a:r>
              <a:rPr lang="cs-CZ" u="sng" dirty="0"/>
              <a:t> </a:t>
            </a:r>
            <a:r>
              <a:rPr lang="cs-CZ" u="sng" dirty="0" smtClean="0"/>
              <a:t>   z = -2 + 3t</a:t>
            </a:r>
          </a:p>
          <a:p>
            <a:pPr marL="0" indent="0">
              <a:buNone/>
            </a:pPr>
            <a:endParaRPr lang="cs-CZ" u="sng" dirty="0"/>
          </a:p>
          <a:p>
            <a:pPr marL="0" indent="0">
              <a:buNone/>
            </a:pPr>
            <a:r>
              <a:rPr lang="cs-CZ" dirty="0" smtClean="0"/>
              <a:t>b) x = -4 + 3t</a:t>
            </a:r>
          </a:p>
          <a:p>
            <a:pPr marL="0" indent="0">
              <a:buNone/>
            </a:pPr>
            <a:r>
              <a:rPr lang="cs-CZ" dirty="0" smtClean="0"/>
              <a:t>    y = 5 + 6t</a:t>
            </a:r>
          </a:p>
          <a:p>
            <a:pPr marL="0" indent="0">
              <a:buNone/>
            </a:pPr>
            <a:r>
              <a:rPr lang="cs-CZ" u="sng" dirty="0"/>
              <a:t> </a:t>
            </a:r>
            <a:r>
              <a:rPr lang="cs-CZ" u="sng" dirty="0" smtClean="0"/>
              <a:t>   z = 1 - 7t </a:t>
            </a:r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r>
              <a:rPr lang="cs-CZ" dirty="0" smtClean="0"/>
              <a:t>c) x = -9 - 7t</a:t>
            </a:r>
          </a:p>
          <a:p>
            <a:pPr marL="0" indent="0">
              <a:buNone/>
            </a:pPr>
            <a:r>
              <a:rPr lang="cs-CZ" dirty="0" smtClean="0"/>
              <a:t>    y = 0 – 8t</a:t>
            </a:r>
          </a:p>
          <a:p>
            <a:pPr marL="0" indent="0">
              <a:buNone/>
            </a:pPr>
            <a:r>
              <a:rPr lang="cs-CZ" u="sng" dirty="0"/>
              <a:t> </a:t>
            </a:r>
            <a:r>
              <a:rPr lang="cs-CZ" u="sng" dirty="0" smtClean="0"/>
              <a:t>   z = -4 - 5t </a:t>
            </a:r>
          </a:p>
          <a:p>
            <a:pPr marL="0" indent="0">
              <a:buNone/>
            </a:pPr>
            <a:r>
              <a:rPr lang="cs-CZ" dirty="0" smtClean="0"/>
              <a:t> 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181248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500"/>
                            </p:stCondLst>
                            <p:childTnLst>
                              <p:par>
                                <p:cTn id="2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0"/>
                            </p:stCondLst>
                            <p:childTnLst>
                              <p:par>
                                <p:cTn id="3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500"/>
                            </p:stCondLst>
                            <p:childTnLst>
                              <p:par>
                                <p:cTn id="4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179512" y="496242"/>
            <a:ext cx="4172272" cy="5865515"/>
          </a:xfrm>
          <a:ln>
            <a:solidFill>
              <a:srgbClr val="7030A0"/>
            </a:solidFill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cs-CZ" dirty="0" smtClean="0"/>
              <a:t>Příklady mohou být zadány i jinými prvky, vždy musíme získat bod na přímce a směrový vektor!</a:t>
            </a:r>
          </a:p>
          <a:p>
            <a:pPr marL="0" indent="0">
              <a:buNone/>
            </a:pPr>
            <a:endParaRPr lang="cs-CZ" dirty="0" smtClean="0"/>
          </a:p>
          <a:p>
            <a:pPr marL="514350" indent="-514350">
              <a:buAutoNum type="arabicParenR"/>
            </a:pPr>
            <a:r>
              <a:rPr lang="cs-CZ" b="1" dirty="0" smtClean="0"/>
              <a:t>Zapište parametrickou rovnici přímky, která prochází body </a:t>
            </a:r>
          </a:p>
          <a:p>
            <a:pPr marL="0" indent="0">
              <a:buNone/>
            </a:pPr>
            <a:r>
              <a:rPr lang="cs-CZ" b="1" dirty="0"/>
              <a:t> </a:t>
            </a:r>
            <a:r>
              <a:rPr lang="cs-CZ" b="1" dirty="0" smtClean="0"/>
              <a:t>         A=[4; 3; 6], B=[7; 11; 2]</a:t>
            </a:r>
          </a:p>
          <a:p>
            <a:pPr marL="0" indent="0">
              <a:buNone/>
            </a:pPr>
            <a:endParaRPr lang="cs-CZ" b="1" dirty="0" smtClean="0"/>
          </a:p>
          <a:p>
            <a:pPr marL="0" indent="0">
              <a:buNone/>
            </a:pPr>
            <a:r>
              <a:rPr lang="cs-CZ" dirty="0" smtClean="0"/>
              <a:t>Směrový vektor u = AB = B-A =</a:t>
            </a:r>
          </a:p>
          <a:p>
            <a:pPr marL="0" indent="0">
              <a:buNone/>
            </a:pPr>
            <a:r>
              <a:rPr lang="cs-CZ" dirty="0" smtClean="0"/>
              <a:t> = (7-4; 11-3; 2 - 6) = (3; 8; -4)</a:t>
            </a:r>
          </a:p>
          <a:p>
            <a:pPr marL="0" indent="0">
              <a:buNone/>
            </a:pPr>
            <a:r>
              <a:rPr lang="cs-CZ" dirty="0" smtClean="0"/>
              <a:t>x= 4 +3t</a:t>
            </a:r>
          </a:p>
          <a:p>
            <a:pPr marL="0" indent="0">
              <a:buNone/>
            </a:pPr>
            <a:r>
              <a:rPr lang="cs-CZ" dirty="0" smtClean="0"/>
              <a:t>y= 3 + 8t</a:t>
            </a:r>
          </a:p>
          <a:p>
            <a:pPr marL="0" indent="0">
              <a:buNone/>
            </a:pPr>
            <a:r>
              <a:rPr lang="cs-CZ" u="sng" dirty="0"/>
              <a:t>z</a:t>
            </a:r>
            <a:r>
              <a:rPr lang="cs-CZ" u="sng" dirty="0" smtClean="0"/>
              <a:t> = 6 – 4t</a:t>
            </a:r>
          </a:p>
          <a:p>
            <a:pPr marL="0" indent="0">
              <a:buNone/>
            </a:pPr>
            <a:r>
              <a:rPr lang="cs-CZ" dirty="0" smtClean="0"/>
              <a:t>Také můžeme použít bod B</a:t>
            </a:r>
          </a:p>
          <a:p>
            <a:pPr marL="0" indent="0">
              <a:buNone/>
            </a:pPr>
            <a:r>
              <a:rPr lang="cs-CZ" dirty="0" smtClean="0"/>
              <a:t>x= 7 +3t</a:t>
            </a:r>
          </a:p>
          <a:p>
            <a:pPr marL="0" indent="0">
              <a:buNone/>
            </a:pPr>
            <a:r>
              <a:rPr lang="cs-CZ" dirty="0" smtClean="0"/>
              <a:t>y= 11 + 8t</a:t>
            </a:r>
          </a:p>
          <a:p>
            <a:pPr marL="0" indent="0">
              <a:buNone/>
            </a:pPr>
            <a:r>
              <a:rPr lang="cs-CZ" u="sng" dirty="0"/>
              <a:t>z</a:t>
            </a:r>
            <a:r>
              <a:rPr lang="cs-CZ" u="sng" dirty="0" smtClean="0"/>
              <a:t> = 2 – 4t</a:t>
            </a:r>
          </a:p>
          <a:p>
            <a:pPr marL="0" indent="0">
              <a:buNone/>
            </a:pPr>
            <a:r>
              <a:rPr lang="cs-CZ" dirty="0" smtClean="0"/>
              <a:t>Můžeme také používat násobky směrového vektoru. </a:t>
            </a:r>
          </a:p>
          <a:p>
            <a:pPr marL="0" indent="0">
              <a:buNone/>
            </a:pPr>
            <a:r>
              <a:rPr lang="cs-CZ" dirty="0" smtClean="0"/>
              <a:t>x = 7 + 6t</a:t>
            </a:r>
          </a:p>
          <a:p>
            <a:pPr marL="0" indent="0">
              <a:buNone/>
            </a:pPr>
            <a:r>
              <a:rPr lang="cs-CZ" dirty="0" smtClean="0"/>
              <a:t>y = 11 +16t</a:t>
            </a:r>
          </a:p>
          <a:p>
            <a:pPr marL="0" indent="0">
              <a:buNone/>
            </a:pPr>
            <a:r>
              <a:rPr lang="cs-CZ" u="sng" dirty="0"/>
              <a:t>z</a:t>
            </a:r>
            <a:r>
              <a:rPr lang="cs-CZ" u="sng" dirty="0" smtClean="0"/>
              <a:t> = 2 – 8t</a:t>
            </a:r>
          </a:p>
          <a:p>
            <a:endParaRPr lang="cs-CZ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0" y="260648"/>
            <a:ext cx="4320480" cy="6408712"/>
          </a:xfrm>
          <a:ln>
            <a:solidFill>
              <a:srgbClr val="7030A0"/>
            </a:solidFill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cs-CZ" b="1" dirty="0" smtClean="0"/>
              <a:t>2) Zapište parametrickou rovnici přímky, která prochází body</a:t>
            </a:r>
          </a:p>
          <a:p>
            <a:pPr marL="0" indent="0">
              <a:buNone/>
            </a:pPr>
            <a:r>
              <a:rPr lang="cs-CZ" b="1" dirty="0" smtClean="0"/>
              <a:t> K=[-5; 2; -1], L=[-4; -7; 6]</a:t>
            </a:r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r>
              <a:rPr lang="cs-CZ" dirty="0" smtClean="0"/>
              <a:t>Směrový vektor u = KL=L-K=</a:t>
            </a:r>
          </a:p>
          <a:p>
            <a:pPr marL="0" indent="0">
              <a:buNone/>
            </a:pPr>
            <a:r>
              <a:rPr lang="cs-CZ" dirty="0" smtClean="0"/>
              <a:t>= (-4-(-5); -7-2; 6-(-1)) =(1; -9; 7)</a:t>
            </a:r>
          </a:p>
          <a:p>
            <a:pPr marL="0" indent="0">
              <a:buNone/>
            </a:pPr>
            <a:r>
              <a:rPr lang="cs-CZ" dirty="0" smtClean="0"/>
              <a:t>x = -5 +1.t</a:t>
            </a:r>
          </a:p>
          <a:p>
            <a:pPr marL="0" indent="0">
              <a:buNone/>
            </a:pPr>
            <a:r>
              <a:rPr lang="cs-CZ" dirty="0" smtClean="0"/>
              <a:t>y = 2 - 9.t</a:t>
            </a:r>
          </a:p>
          <a:p>
            <a:pPr marL="0" indent="0">
              <a:buNone/>
            </a:pPr>
            <a:r>
              <a:rPr lang="cs-CZ" u="sng" dirty="0"/>
              <a:t>z</a:t>
            </a:r>
            <a:r>
              <a:rPr lang="cs-CZ" u="sng" dirty="0" smtClean="0"/>
              <a:t> = -1 + 7.t</a:t>
            </a:r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r>
              <a:rPr lang="cs-CZ" b="1" dirty="0" smtClean="0"/>
              <a:t>3) Zapište parametrickou rovnici přímky, která prochází bodem </a:t>
            </a:r>
          </a:p>
          <a:p>
            <a:pPr marL="0" indent="0">
              <a:buNone/>
            </a:pPr>
            <a:r>
              <a:rPr lang="cs-CZ" b="1" dirty="0" smtClean="0"/>
              <a:t>C=[5; -6; 3] a je kolmá na vektor</a:t>
            </a:r>
          </a:p>
          <a:p>
            <a:pPr marL="0" indent="0">
              <a:buNone/>
            </a:pPr>
            <a:r>
              <a:rPr lang="cs-CZ" b="1" dirty="0" smtClean="0"/>
              <a:t> w = (7; 9; 4)</a:t>
            </a:r>
          </a:p>
          <a:p>
            <a:pPr marL="0" indent="0">
              <a:buNone/>
            </a:pPr>
            <a:endParaRPr lang="cs-CZ" u="sng" dirty="0" smtClean="0"/>
          </a:p>
          <a:p>
            <a:pPr marL="0" indent="0">
              <a:buNone/>
            </a:pPr>
            <a:r>
              <a:rPr lang="cs-CZ" dirty="0" smtClean="0"/>
              <a:t>Vytvoříme směrový vektor</a:t>
            </a:r>
          </a:p>
          <a:p>
            <a:pPr marL="0" indent="0">
              <a:buNone/>
            </a:pPr>
            <a:r>
              <a:rPr lang="cs-CZ" dirty="0" smtClean="0"/>
              <a:t> u = (-9; 7; 0) a použijeme jej</a:t>
            </a:r>
          </a:p>
          <a:p>
            <a:pPr marL="0" indent="0">
              <a:buNone/>
            </a:pPr>
            <a:r>
              <a:rPr lang="cs-CZ" dirty="0" smtClean="0"/>
              <a:t>Platí cos </a:t>
            </a:r>
            <a:r>
              <a:rPr lang="el-GR" dirty="0" smtClean="0"/>
              <a:t>ϕ</a:t>
            </a:r>
            <a:r>
              <a:rPr lang="cs-CZ" dirty="0" smtClean="0"/>
              <a:t> = 0</a:t>
            </a:r>
            <a:endParaRPr lang="cs-CZ" dirty="0"/>
          </a:p>
          <a:p>
            <a:pPr marL="0" indent="0">
              <a:buNone/>
            </a:pPr>
            <a:r>
              <a:rPr lang="cs-CZ" dirty="0"/>
              <a:t> </a:t>
            </a:r>
            <a:r>
              <a:rPr lang="cs-CZ" dirty="0" smtClean="0"/>
              <a:t>7.(-9) + 9.7 + 4.0 = 0</a:t>
            </a:r>
          </a:p>
          <a:p>
            <a:pPr marL="0" indent="0">
              <a:buNone/>
            </a:pPr>
            <a:r>
              <a:rPr lang="cs-CZ" dirty="0" smtClean="0"/>
              <a:t>x = 5 -9.t</a:t>
            </a:r>
          </a:p>
          <a:p>
            <a:pPr marL="0" indent="0">
              <a:buNone/>
            </a:pPr>
            <a:r>
              <a:rPr lang="cs-CZ" dirty="0" smtClean="0"/>
              <a:t>y = -6 + 7.t</a:t>
            </a:r>
          </a:p>
          <a:p>
            <a:pPr marL="0" indent="0">
              <a:buNone/>
            </a:pPr>
            <a:r>
              <a:rPr lang="cs-CZ" u="sng" dirty="0"/>
              <a:t>z</a:t>
            </a:r>
            <a:r>
              <a:rPr lang="cs-CZ" u="sng" dirty="0" smtClean="0"/>
              <a:t> =  3 + 0.t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8964671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00"/>
                            </p:stCondLst>
                            <p:childTnLst>
                              <p:par>
                                <p:cTn id="7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000"/>
                            </p:stCondLst>
                            <p:childTnLst>
                              <p:par>
                                <p:cTn id="7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4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4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4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4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1" dur="500" fill="hold"/>
                                        <p:tgtEl>
                                          <p:spTgt spid="4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2" dur="500" fill="hold"/>
                                        <p:tgtEl>
                                          <p:spTgt spid="4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4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4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143000"/>
          </a:xfr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/>
          <a:lstStyle/>
          <a:p>
            <a:r>
              <a:rPr lang="cs-CZ" dirty="0" smtClean="0"/>
              <a:t>Bod ležící na dané přímce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251520" y="1772816"/>
            <a:ext cx="4038600" cy="4525963"/>
          </a:xfrm>
          <a:ln>
            <a:solidFill>
              <a:srgbClr val="7030A0"/>
            </a:solidFill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cs-CZ" dirty="0" smtClean="0"/>
              <a:t>Zjistěte, zda body </a:t>
            </a:r>
          </a:p>
          <a:p>
            <a:pPr marL="0" indent="0">
              <a:buNone/>
            </a:pPr>
            <a:r>
              <a:rPr lang="cs-CZ" dirty="0" smtClean="0"/>
              <a:t>K =[3; 8; -11], L = [7; - 8; -1] leží na přímce:</a:t>
            </a:r>
          </a:p>
          <a:p>
            <a:pPr marL="0" indent="0">
              <a:buNone/>
            </a:pPr>
            <a:r>
              <a:rPr lang="cs-CZ" dirty="0" smtClean="0"/>
              <a:t>x =11-2t</a:t>
            </a:r>
          </a:p>
          <a:p>
            <a:pPr marL="0" indent="0">
              <a:buNone/>
            </a:pPr>
            <a:r>
              <a:rPr lang="cs-CZ" dirty="0" smtClean="0"/>
              <a:t>y = -4 + 3t</a:t>
            </a:r>
          </a:p>
          <a:p>
            <a:pPr marL="0" indent="0">
              <a:buNone/>
            </a:pPr>
            <a:r>
              <a:rPr lang="cs-CZ" dirty="0" smtClean="0"/>
              <a:t>z = 9 – 5t</a:t>
            </a:r>
          </a:p>
          <a:p>
            <a:pPr marL="0" indent="0">
              <a:buNone/>
            </a:pPr>
            <a:r>
              <a:rPr lang="cs-CZ" dirty="0" smtClean="0"/>
              <a:t>Dosadíme souřadnice bodu za x, y. Vypočteme parametr t. Pokud vyjde stejné číslo, leží bod na dané přímce. Pokud je parametr t různý, bod leží mimo přímku</a:t>
            </a:r>
          </a:p>
          <a:p>
            <a:endParaRPr lang="cs-CZ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Zástupný symbol pro obsah 3"/>
              <p:cNvSpPr>
                <a:spLocks noGrp="1"/>
              </p:cNvSpPr>
              <p:nvPr>
                <p:ph sz="half" idx="2"/>
              </p:nvPr>
            </p:nvSpPr>
            <p:spPr>
              <a:xfrm>
                <a:off x="4648200" y="1600200"/>
                <a:ext cx="4100264" cy="4997152"/>
              </a:xfrm>
              <a:ln>
                <a:solidFill>
                  <a:srgbClr val="7030A0"/>
                </a:solidFill>
              </a:ln>
              <a:effectLst>
                <a:glow rad="228600">
                  <a:schemeClr val="accent4">
                    <a:satMod val="175000"/>
                    <a:alpha val="40000"/>
                  </a:schemeClr>
                </a:glow>
              </a:effectLst>
            </p:spPr>
            <p:txBody>
              <a:bodyPr>
                <a:normAutofit fontScale="92500" lnSpcReduction="20000"/>
              </a:bodyPr>
              <a:lstStyle/>
              <a:p>
                <a:pPr marL="0" indent="0">
                  <a:buNone/>
                </a:pPr>
                <a:r>
                  <a:rPr lang="cs-CZ" dirty="0" smtClean="0"/>
                  <a:t>Bod K</a:t>
                </a:r>
              </a:p>
              <a:p>
                <a:pPr marL="0" indent="0">
                  <a:buNone/>
                </a:pPr>
                <a:r>
                  <a:rPr lang="cs-CZ" dirty="0" smtClean="0"/>
                  <a:t>  3 = 11 – 2t → t </a:t>
                </a:r>
                <a:r>
                  <a:rPr lang="cs-CZ" dirty="0"/>
                  <a:t>= 4</a:t>
                </a:r>
              </a:p>
              <a:p>
                <a:pPr marL="0" indent="0">
                  <a:buNone/>
                </a:pPr>
                <a:r>
                  <a:rPr lang="cs-CZ" dirty="0" smtClean="0"/>
                  <a:t>  </a:t>
                </a:r>
                <a:r>
                  <a:rPr lang="cs-CZ" dirty="0"/>
                  <a:t>8= -4 +3t → t = </a:t>
                </a:r>
                <a:r>
                  <a:rPr lang="cs-CZ" dirty="0" smtClean="0"/>
                  <a:t>4</a:t>
                </a:r>
              </a:p>
              <a:p>
                <a:pPr marL="0" indent="0">
                  <a:buNone/>
                </a:pPr>
                <a:r>
                  <a:rPr lang="cs-CZ" dirty="0"/>
                  <a:t> </a:t>
                </a:r>
                <a:r>
                  <a:rPr lang="cs-CZ" dirty="0" smtClean="0"/>
                  <a:t>-11 = 9 – 5t </a:t>
                </a:r>
                <a:r>
                  <a:rPr lang="cs-CZ" dirty="0" smtClean="0">
                    <a:latin typeface="Calibri"/>
                  </a:rPr>
                  <a:t>→ t = 4</a:t>
                </a:r>
                <a:endParaRPr lang="cs-CZ" dirty="0"/>
              </a:p>
              <a:p>
                <a:pPr marL="0" indent="0">
                  <a:buNone/>
                </a:pPr>
                <a:r>
                  <a:rPr lang="cs-CZ" dirty="0"/>
                  <a:t>→bod K leží na zadané přímce</a:t>
                </a:r>
              </a:p>
              <a:p>
                <a:pPr marL="0" indent="0">
                  <a:buNone/>
                </a:pPr>
                <a:r>
                  <a:rPr lang="cs-CZ" dirty="0"/>
                  <a:t> Bod L</a:t>
                </a:r>
              </a:p>
              <a:p>
                <a:pPr marL="0" indent="0">
                  <a:buNone/>
                </a:pPr>
                <a:r>
                  <a:rPr lang="cs-CZ" dirty="0" smtClean="0"/>
                  <a:t>  7 = 11 – 2t → t </a:t>
                </a:r>
                <a:r>
                  <a:rPr lang="cs-CZ" dirty="0"/>
                  <a:t>= </a:t>
                </a:r>
                <a:r>
                  <a:rPr lang="cs-CZ" dirty="0" smtClean="0"/>
                  <a:t>2</a:t>
                </a:r>
                <a:endParaRPr lang="cs-CZ" dirty="0"/>
              </a:p>
              <a:p>
                <a:pPr marL="0" indent="0">
                  <a:buNone/>
                </a:pPr>
                <a:r>
                  <a:rPr lang="cs-CZ" dirty="0"/>
                  <a:t> </a:t>
                </a:r>
                <a:r>
                  <a:rPr lang="cs-CZ" dirty="0" smtClean="0"/>
                  <a:t>-8</a:t>
                </a:r>
                <a:r>
                  <a:rPr lang="cs-CZ" dirty="0"/>
                  <a:t>= -4 +3t → t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smtClean="0">
                            <a:latin typeface="Cambria Math"/>
                          </a:rPr>
                          <m:t>−4</m:t>
                        </m:r>
                      </m:num>
                      <m:den>
                        <m:r>
                          <a:rPr lang="cs-CZ" b="0" i="1" smtClean="0">
                            <a:latin typeface="Cambria Math"/>
                          </a:rPr>
                          <m:t>3</m:t>
                        </m:r>
                      </m:den>
                    </m:f>
                  </m:oMath>
                </a14:m>
                <a:endParaRPr lang="cs-CZ" dirty="0" smtClean="0"/>
              </a:p>
              <a:p>
                <a:pPr marL="0" indent="0">
                  <a:buNone/>
                </a:pPr>
                <a:r>
                  <a:rPr lang="cs-CZ" dirty="0"/>
                  <a:t> </a:t>
                </a:r>
                <a:r>
                  <a:rPr lang="cs-CZ" dirty="0" smtClean="0"/>
                  <a:t>-1 = 9 – 5t → t = 2</a:t>
                </a:r>
                <a:endParaRPr lang="cs-CZ" dirty="0"/>
              </a:p>
              <a:p>
                <a:pPr marL="0" indent="0">
                  <a:buNone/>
                </a:pPr>
                <a:r>
                  <a:rPr lang="cs-CZ" dirty="0"/>
                  <a:t>→bod K </a:t>
                </a:r>
                <a:r>
                  <a:rPr lang="cs-CZ" dirty="0" smtClean="0"/>
                  <a:t>neleží </a:t>
                </a:r>
                <a:r>
                  <a:rPr lang="cs-CZ" dirty="0"/>
                  <a:t>na zadané přímce</a:t>
                </a:r>
              </a:p>
              <a:p>
                <a:endParaRPr lang="cs-CZ" dirty="0"/>
              </a:p>
            </p:txBody>
          </p:sp>
        </mc:Choice>
        <mc:Fallback xmlns="">
          <p:sp>
            <p:nvSpPr>
              <p:cNvPr id="4" name="Zástupný symbol pro obsah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2"/>
              </p:nvPr>
            </p:nvSpPr>
            <p:spPr>
              <a:xfrm>
                <a:off x="4648200" y="1600200"/>
                <a:ext cx="4100264" cy="4997152"/>
              </a:xfrm>
              <a:blipFill rotWithShape="1">
                <a:blip r:embed="rId2"/>
                <a:stretch>
                  <a:fillRect/>
                </a:stretch>
              </a:blipFill>
              <a:ln>
                <a:solidFill>
                  <a:srgbClr val="7030A0"/>
                </a:solidFill>
              </a:ln>
              <a:effectLst>
                <a:glow rad="228600">
                  <a:schemeClr val="accent4">
                    <a:satMod val="175000"/>
                    <a:alpha val="40000"/>
                  </a:schemeClr>
                </a:glow>
              </a:effectLst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186575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000"/>
                            </p:stCondLst>
                            <p:childTnLst>
                              <p:par>
                                <p:cTn id="2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6000"/>
                            </p:stCondLst>
                            <p:childTnLst>
                              <p:par>
                                <p:cTn id="3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7000"/>
                            </p:stCondLst>
                            <p:childTnLst>
                              <p:par>
                                <p:cTn id="3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8000"/>
                            </p:stCondLst>
                            <p:childTnLst>
                              <p:par>
                                <p:cTn id="4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9000"/>
                            </p:stCondLst>
                            <p:childTnLst>
                              <p:par>
                                <p:cTn id="5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0000"/>
                            </p:stCondLst>
                            <p:childTnLst>
                              <p:par>
                                <p:cTn id="5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1000"/>
                            </p:stCondLst>
                            <p:childTnLst>
                              <p:par>
                                <p:cTn id="6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2000"/>
                            </p:stCondLst>
                            <p:childTnLst>
                              <p:par>
                                <p:cTn id="6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3000"/>
                            </p:stCondLst>
                            <p:childTnLst>
                              <p:par>
                                <p:cTn id="7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4000"/>
                            </p:stCondLst>
                            <p:childTnLst>
                              <p:par>
                                <p:cTn id="8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5000"/>
                            </p:stCondLst>
                            <p:childTnLst>
                              <p:par>
                                <p:cTn id="8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6000"/>
                            </p:stCondLst>
                            <p:childTnLst>
                              <p:par>
                                <p:cTn id="9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7000"/>
                            </p:stCondLst>
                            <p:childTnLst>
                              <p:par>
                                <p:cTn id="9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8000"/>
                            </p:stCondLst>
                            <p:childTnLst>
                              <p:par>
                                <p:cTn id="10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9000"/>
                            </p:stCondLst>
                            <p:childTnLst>
                              <p:par>
                                <p:cTn id="1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  <p:bldP spid="4" grpId="0" build="p" animBg="1"/>
    </p:bldLst>
  </p:timing>
</p:sld>
</file>

<file path=ppt/theme/theme1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</TotalTime>
  <Words>805</Words>
  <Application>Microsoft Office PowerPoint</Application>
  <PresentationFormat>Předvádění na obrazovce (4:3)</PresentationFormat>
  <Paragraphs>112</Paragraphs>
  <Slides>6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6</vt:i4>
      </vt:variant>
    </vt:vector>
  </HeadingPairs>
  <TitlesOfParts>
    <vt:vector size="7" baseType="lpstr">
      <vt:lpstr>Motiv systému Office</vt:lpstr>
      <vt:lpstr>Prezentace aplikace PowerPoint</vt:lpstr>
      <vt:lpstr>Přímka v prostoru</vt:lpstr>
      <vt:lpstr>Parametrické vyjádření přímky v prostoru</vt:lpstr>
      <vt:lpstr>Řešené příklady</vt:lpstr>
      <vt:lpstr>Prezentace aplikace PowerPoint</vt:lpstr>
      <vt:lpstr>Bod ležící na dané přímce</vt:lpstr>
    </vt:vector>
  </TitlesOfParts>
  <Company>SŠT Most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Jiřina Rychtářová</dc:creator>
  <cp:lastModifiedBy>Admin</cp:lastModifiedBy>
  <cp:revision>7</cp:revision>
  <dcterms:created xsi:type="dcterms:W3CDTF">2014-04-21T19:49:59Z</dcterms:created>
  <dcterms:modified xsi:type="dcterms:W3CDTF">2014-10-06T00:10:41Z</dcterms:modified>
</cp:coreProperties>
</file>