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69" r:id="rId17"/>
    <p:sldId id="273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1C2"/>
    <a:srgbClr val="FF9966"/>
    <a:srgbClr val="FAEAD2"/>
    <a:srgbClr val="FAF0D2"/>
    <a:srgbClr val="FBF5D1"/>
    <a:srgbClr val="FFCCCC"/>
    <a:srgbClr val="FF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54" d="100"/>
          <a:sy n="54" d="100"/>
        </p:scale>
        <p:origin x="-36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://www.univerzita-online.cz/mng/" TargetMode="External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://www.univerzita-online.cz/mng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1B162F-4F6E-4232-AB08-B5B834415217}" type="doc">
      <dgm:prSet loTypeId="urn:microsoft.com/office/officeart/2005/8/layout/hierarchy5" loCatId="hierarchy" qsTypeId="urn:microsoft.com/office/officeart/2005/8/quickstyle/3d9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2D46E754-5751-453A-905F-5A36FA2624D6}">
      <dgm:prSet/>
      <dgm:spPr/>
      <dgm:t>
        <a:bodyPr/>
        <a:lstStyle/>
        <a:p>
          <a:pPr rtl="0"/>
          <a:r>
            <a:rPr lang="cs-CZ" smtClean="0"/>
            <a:t>Vnitřní (interní) kontrola</a:t>
          </a:r>
          <a:endParaRPr lang="cs-CZ"/>
        </a:p>
      </dgm:t>
    </dgm:pt>
    <dgm:pt modelId="{AE8C6EB6-4B3D-4CFF-9040-7EB5131F7A43}" type="parTrans" cxnId="{714FB283-8570-4FB4-B912-3242717E36E7}">
      <dgm:prSet/>
      <dgm:spPr/>
      <dgm:t>
        <a:bodyPr/>
        <a:lstStyle/>
        <a:p>
          <a:endParaRPr lang="cs-CZ"/>
        </a:p>
      </dgm:t>
    </dgm:pt>
    <dgm:pt modelId="{7FCAAEC5-F535-4180-9B7E-7F63824BEBA2}" type="sibTrans" cxnId="{714FB283-8570-4FB4-B912-3242717E36E7}">
      <dgm:prSet/>
      <dgm:spPr/>
      <dgm:t>
        <a:bodyPr/>
        <a:lstStyle/>
        <a:p>
          <a:endParaRPr lang="cs-CZ"/>
        </a:p>
      </dgm:t>
    </dgm:pt>
    <dgm:pt modelId="{01C37802-C933-462F-A068-F0C6D622EF8D}">
      <dgm:prSet/>
      <dgm:spPr/>
      <dgm:t>
        <a:bodyPr/>
        <a:lstStyle/>
        <a:p>
          <a:pPr rtl="0"/>
          <a:r>
            <a:rPr lang="cs-CZ" smtClean="0"/>
            <a:t>Vnější (externí) kontrola</a:t>
          </a:r>
          <a:endParaRPr lang="cs-CZ"/>
        </a:p>
      </dgm:t>
    </dgm:pt>
    <dgm:pt modelId="{C0DA574A-8107-4D6D-9AEF-77C543030707}" type="parTrans" cxnId="{850BC479-19CF-49C2-9671-651377D2C991}">
      <dgm:prSet/>
      <dgm:spPr/>
      <dgm:t>
        <a:bodyPr/>
        <a:lstStyle/>
        <a:p>
          <a:endParaRPr lang="cs-CZ"/>
        </a:p>
      </dgm:t>
    </dgm:pt>
    <dgm:pt modelId="{7142ACF4-AFA1-4249-BDA3-6603C92355A3}" type="sibTrans" cxnId="{850BC479-19CF-49C2-9671-651377D2C991}">
      <dgm:prSet/>
      <dgm:spPr/>
      <dgm:t>
        <a:bodyPr/>
        <a:lstStyle/>
        <a:p>
          <a:endParaRPr lang="cs-CZ"/>
        </a:p>
      </dgm:t>
    </dgm:pt>
    <dgm:pt modelId="{B0DC186E-40EE-4CB6-AB78-8CA577A60095}" type="pres">
      <dgm:prSet presAssocID="{D91B162F-4F6E-4232-AB08-B5B83441521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FA57597-98AA-4092-BB22-4358D794FCB2}" type="pres">
      <dgm:prSet presAssocID="{D91B162F-4F6E-4232-AB08-B5B834415217}" presName="hierFlow" presStyleCnt="0"/>
      <dgm:spPr/>
    </dgm:pt>
    <dgm:pt modelId="{D6BEC5F8-85B2-4094-BC34-F3C922224E2F}" type="pres">
      <dgm:prSet presAssocID="{D91B162F-4F6E-4232-AB08-B5B834415217}" presName="firstBuf" presStyleCnt="0"/>
      <dgm:spPr/>
    </dgm:pt>
    <dgm:pt modelId="{F316CF99-9D5B-40F7-B3CC-683A9D33890D}" type="pres">
      <dgm:prSet presAssocID="{D91B162F-4F6E-4232-AB08-B5B83441521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DDFF456-7239-4C8A-BF27-65DDF2F4B047}" type="pres">
      <dgm:prSet presAssocID="{2D46E754-5751-453A-905F-5A36FA2624D6}" presName="Name17" presStyleCnt="0"/>
      <dgm:spPr/>
    </dgm:pt>
    <dgm:pt modelId="{E30E5B75-D32F-45D7-AEB5-CDAB643589D5}" type="pres">
      <dgm:prSet presAssocID="{2D46E754-5751-453A-905F-5A36FA2624D6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75DD598-084A-48F2-9C64-527D7EBBF674}" type="pres">
      <dgm:prSet presAssocID="{2D46E754-5751-453A-905F-5A36FA2624D6}" presName="hierChild2" presStyleCnt="0"/>
      <dgm:spPr/>
    </dgm:pt>
    <dgm:pt modelId="{45A88202-75D6-4038-B5D5-B1BF1459E4D6}" type="pres">
      <dgm:prSet presAssocID="{D91B162F-4F6E-4232-AB08-B5B834415217}" presName="bgShapesFlow" presStyleCnt="0"/>
      <dgm:spPr/>
    </dgm:pt>
    <dgm:pt modelId="{A14FE8E3-DEC0-4F45-81D1-53A91275F4DD}" type="pres">
      <dgm:prSet presAssocID="{01C37802-C933-462F-A068-F0C6D622EF8D}" presName="rectComp" presStyleCnt="0"/>
      <dgm:spPr/>
    </dgm:pt>
    <dgm:pt modelId="{38594394-15C3-4EC0-9F09-C255CAA1B4A2}" type="pres">
      <dgm:prSet presAssocID="{01C37802-C933-462F-A068-F0C6D622EF8D}" presName="bgRect" presStyleLbl="bgShp" presStyleIdx="0" presStyleCnt="1"/>
      <dgm:spPr/>
      <dgm:t>
        <a:bodyPr/>
        <a:lstStyle/>
        <a:p>
          <a:endParaRPr lang="cs-CZ"/>
        </a:p>
      </dgm:t>
    </dgm:pt>
    <dgm:pt modelId="{838DF5CD-5DBA-4D63-9E90-82C2849E7D45}" type="pres">
      <dgm:prSet presAssocID="{01C37802-C933-462F-A068-F0C6D622EF8D}" presName="bgRectTx" presStyleLbl="bgShp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5E6A797-CFBF-4555-A440-48FCE359E4D0}" type="presOf" srcId="{2D46E754-5751-453A-905F-5A36FA2624D6}" destId="{E30E5B75-D32F-45D7-AEB5-CDAB643589D5}" srcOrd="0" destOrd="0" presId="urn:microsoft.com/office/officeart/2005/8/layout/hierarchy5"/>
    <dgm:cxn modelId="{850BC479-19CF-49C2-9671-651377D2C991}" srcId="{D91B162F-4F6E-4232-AB08-B5B834415217}" destId="{01C37802-C933-462F-A068-F0C6D622EF8D}" srcOrd="1" destOrd="0" parTransId="{C0DA574A-8107-4D6D-9AEF-77C543030707}" sibTransId="{7142ACF4-AFA1-4249-BDA3-6603C92355A3}"/>
    <dgm:cxn modelId="{A38D207A-3E3F-4973-AC77-0FD03C0770DA}" type="presOf" srcId="{01C37802-C933-462F-A068-F0C6D622EF8D}" destId="{838DF5CD-5DBA-4D63-9E90-82C2849E7D45}" srcOrd="1" destOrd="0" presId="urn:microsoft.com/office/officeart/2005/8/layout/hierarchy5"/>
    <dgm:cxn modelId="{A3582AFC-00DA-41C7-8E0F-F01F963EE293}" type="presOf" srcId="{01C37802-C933-462F-A068-F0C6D622EF8D}" destId="{38594394-15C3-4EC0-9F09-C255CAA1B4A2}" srcOrd="0" destOrd="0" presId="urn:microsoft.com/office/officeart/2005/8/layout/hierarchy5"/>
    <dgm:cxn modelId="{4F32CD66-E8CB-4FB5-B4CB-CB829973851D}" type="presOf" srcId="{D91B162F-4F6E-4232-AB08-B5B834415217}" destId="{B0DC186E-40EE-4CB6-AB78-8CA577A60095}" srcOrd="0" destOrd="0" presId="urn:microsoft.com/office/officeart/2005/8/layout/hierarchy5"/>
    <dgm:cxn modelId="{714FB283-8570-4FB4-B912-3242717E36E7}" srcId="{D91B162F-4F6E-4232-AB08-B5B834415217}" destId="{2D46E754-5751-453A-905F-5A36FA2624D6}" srcOrd="0" destOrd="0" parTransId="{AE8C6EB6-4B3D-4CFF-9040-7EB5131F7A43}" sibTransId="{7FCAAEC5-F535-4180-9B7E-7F63824BEBA2}"/>
    <dgm:cxn modelId="{EBE77B21-1314-4C6F-91F2-8CCE7534A870}" type="presParOf" srcId="{B0DC186E-40EE-4CB6-AB78-8CA577A60095}" destId="{1FA57597-98AA-4092-BB22-4358D794FCB2}" srcOrd="0" destOrd="0" presId="urn:microsoft.com/office/officeart/2005/8/layout/hierarchy5"/>
    <dgm:cxn modelId="{19A5217E-7679-43A7-B247-D453C607F925}" type="presParOf" srcId="{1FA57597-98AA-4092-BB22-4358D794FCB2}" destId="{D6BEC5F8-85B2-4094-BC34-F3C922224E2F}" srcOrd="0" destOrd="0" presId="urn:microsoft.com/office/officeart/2005/8/layout/hierarchy5"/>
    <dgm:cxn modelId="{70A93F4F-F5B2-4DB4-8071-DA78FCC1DCFA}" type="presParOf" srcId="{1FA57597-98AA-4092-BB22-4358D794FCB2}" destId="{F316CF99-9D5B-40F7-B3CC-683A9D33890D}" srcOrd="1" destOrd="0" presId="urn:microsoft.com/office/officeart/2005/8/layout/hierarchy5"/>
    <dgm:cxn modelId="{09C8DD11-C256-45DA-B117-013AE341A8B9}" type="presParOf" srcId="{F316CF99-9D5B-40F7-B3CC-683A9D33890D}" destId="{7DDFF456-7239-4C8A-BF27-65DDF2F4B047}" srcOrd="0" destOrd="0" presId="urn:microsoft.com/office/officeart/2005/8/layout/hierarchy5"/>
    <dgm:cxn modelId="{4C462541-3DE2-4851-A408-592D72C41A3A}" type="presParOf" srcId="{7DDFF456-7239-4C8A-BF27-65DDF2F4B047}" destId="{E30E5B75-D32F-45D7-AEB5-CDAB643589D5}" srcOrd="0" destOrd="0" presId="urn:microsoft.com/office/officeart/2005/8/layout/hierarchy5"/>
    <dgm:cxn modelId="{09BB03A5-02B9-4670-832C-A177EB858466}" type="presParOf" srcId="{7DDFF456-7239-4C8A-BF27-65DDF2F4B047}" destId="{575DD598-084A-48F2-9C64-527D7EBBF674}" srcOrd="1" destOrd="0" presId="urn:microsoft.com/office/officeart/2005/8/layout/hierarchy5"/>
    <dgm:cxn modelId="{0003E4C5-A74A-4A69-8C85-06C6F3517254}" type="presParOf" srcId="{B0DC186E-40EE-4CB6-AB78-8CA577A60095}" destId="{45A88202-75D6-4038-B5D5-B1BF1459E4D6}" srcOrd="1" destOrd="0" presId="urn:microsoft.com/office/officeart/2005/8/layout/hierarchy5"/>
    <dgm:cxn modelId="{8F787BF2-38F3-48AF-9FB6-E9F48F5FFE84}" type="presParOf" srcId="{45A88202-75D6-4038-B5D5-B1BF1459E4D6}" destId="{A14FE8E3-DEC0-4F45-81D1-53A91275F4DD}" srcOrd="0" destOrd="0" presId="urn:microsoft.com/office/officeart/2005/8/layout/hierarchy5"/>
    <dgm:cxn modelId="{B58B195A-1353-410B-A2BF-C5BA09CABDBC}" type="presParOf" srcId="{A14FE8E3-DEC0-4F45-81D1-53A91275F4DD}" destId="{38594394-15C3-4EC0-9F09-C255CAA1B4A2}" srcOrd="0" destOrd="0" presId="urn:microsoft.com/office/officeart/2005/8/layout/hierarchy5"/>
    <dgm:cxn modelId="{8C41F92A-3F36-4752-BB75-6A816CE8354A}" type="presParOf" srcId="{A14FE8E3-DEC0-4F45-81D1-53A91275F4DD}" destId="{838DF5CD-5DBA-4D63-9E90-82C2849E7D4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F04458-56D4-47F7-8AD9-A7FBA4FE5EA2}" type="doc">
      <dgm:prSet loTypeId="urn:microsoft.com/office/officeart/2005/8/layout/vList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94AC3B36-9C14-4FAB-8B92-64B4511CA343}">
      <dgm:prSet/>
      <dgm:spPr/>
      <dgm:t>
        <a:bodyPr/>
        <a:lstStyle/>
        <a:p>
          <a:pPr rtl="0"/>
          <a:r>
            <a:rPr lang="cs-CZ" smtClean="0"/>
            <a:t>Iniciována vnitřními strukturami organizace</a:t>
          </a:r>
          <a:endParaRPr lang="cs-CZ"/>
        </a:p>
      </dgm:t>
    </dgm:pt>
    <dgm:pt modelId="{09A3F856-8F64-40B0-B017-127F688E6852}" type="parTrans" cxnId="{04C65706-5798-4D82-973D-571CE2ACBE88}">
      <dgm:prSet/>
      <dgm:spPr/>
      <dgm:t>
        <a:bodyPr/>
        <a:lstStyle/>
        <a:p>
          <a:endParaRPr lang="cs-CZ"/>
        </a:p>
      </dgm:t>
    </dgm:pt>
    <dgm:pt modelId="{3F6B9414-F1D4-46C8-A806-88804B08365E}" type="sibTrans" cxnId="{04C65706-5798-4D82-973D-571CE2ACBE88}">
      <dgm:prSet/>
      <dgm:spPr/>
      <dgm:t>
        <a:bodyPr/>
        <a:lstStyle/>
        <a:p>
          <a:endParaRPr lang="cs-CZ"/>
        </a:p>
      </dgm:t>
    </dgm:pt>
    <dgm:pt modelId="{5A8B952F-B3F4-4144-A813-EF0A50CBD211}">
      <dgm:prSet/>
      <dgm:spPr/>
      <dgm:t>
        <a:bodyPr/>
        <a:lstStyle/>
        <a:p>
          <a:pPr rtl="0"/>
          <a:r>
            <a:rPr lang="cs-CZ" dirty="0" smtClean="0"/>
            <a:t>Realizována řídícími zaměstnanci nebo pracovníky, </a:t>
          </a:r>
          <a:r>
            <a:rPr lang="cs-CZ" dirty="0" smtClean="0"/>
            <a:t>kteří </a:t>
          </a:r>
          <a:r>
            <a:rPr lang="cs-CZ" dirty="0" smtClean="0"/>
            <a:t>jsou ke kontrole řídícími zaměstnanci zmocněni</a:t>
          </a:r>
          <a:endParaRPr lang="cs-CZ" dirty="0"/>
        </a:p>
      </dgm:t>
    </dgm:pt>
    <dgm:pt modelId="{1234E636-8193-4D75-914B-E1527B5AB7DF}" type="parTrans" cxnId="{C7814094-8961-4AAC-84C0-85D86D0A76D4}">
      <dgm:prSet/>
      <dgm:spPr/>
      <dgm:t>
        <a:bodyPr/>
        <a:lstStyle/>
        <a:p>
          <a:endParaRPr lang="cs-CZ"/>
        </a:p>
      </dgm:t>
    </dgm:pt>
    <dgm:pt modelId="{A1726358-A10D-4F73-B7B6-707E9513AAA6}" type="sibTrans" cxnId="{C7814094-8961-4AAC-84C0-85D86D0A76D4}">
      <dgm:prSet/>
      <dgm:spPr/>
      <dgm:t>
        <a:bodyPr/>
        <a:lstStyle/>
        <a:p>
          <a:endParaRPr lang="cs-CZ"/>
        </a:p>
      </dgm:t>
    </dgm:pt>
    <dgm:pt modelId="{D92D40BC-864B-4F59-9EFA-E8F564499CB5}" type="pres">
      <dgm:prSet presAssocID="{37F04458-56D4-47F7-8AD9-A7FBA4FE5E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EEF092F-610B-4712-A0C6-E589D7827411}" type="pres">
      <dgm:prSet presAssocID="{94AC3B36-9C14-4FAB-8B92-64B4511CA34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30A557-2790-41D3-94AC-11CBB852D18A}" type="pres">
      <dgm:prSet presAssocID="{3F6B9414-F1D4-46C8-A806-88804B08365E}" presName="spacer" presStyleCnt="0"/>
      <dgm:spPr/>
    </dgm:pt>
    <dgm:pt modelId="{C93EF8E3-7392-46AA-A072-0AF9110DF9B9}" type="pres">
      <dgm:prSet presAssocID="{5A8B952F-B3F4-4144-A813-EF0A50CBD21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7814094-8961-4AAC-84C0-85D86D0A76D4}" srcId="{37F04458-56D4-47F7-8AD9-A7FBA4FE5EA2}" destId="{5A8B952F-B3F4-4144-A813-EF0A50CBD211}" srcOrd="1" destOrd="0" parTransId="{1234E636-8193-4D75-914B-E1527B5AB7DF}" sibTransId="{A1726358-A10D-4F73-B7B6-707E9513AAA6}"/>
    <dgm:cxn modelId="{9E657981-C351-4262-A198-954CC9BBEBCD}" type="presOf" srcId="{5A8B952F-B3F4-4144-A813-EF0A50CBD211}" destId="{C93EF8E3-7392-46AA-A072-0AF9110DF9B9}" srcOrd="0" destOrd="0" presId="urn:microsoft.com/office/officeart/2005/8/layout/vList2"/>
    <dgm:cxn modelId="{FCF4C54D-93CA-407C-AC64-8AE5FBE05943}" type="presOf" srcId="{94AC3B36-9C14-4FAB-8B92-64B4511CA343}" destId="{4EEF092F-610B-4712-A0C6-E589D7827411}" srcOrd="0" destOrd="0" presId="urn:microsoft.com/office/officeart/2005/8/layout/vList2"/>
    <dgm:cxn modelId="{04C65706-5798-4D82-973D-571CE2ACBE88}" srcId="{37F04458-56D4-47F7-8AD9-A7FBA4FE5EA2}" destId="{94AC3B36-9C14-4FAB-8B92-64B4511CA343}" srcOrd="0" destOrd="0" parTransId="{09A3F856-8F64-40B0-B017-127F688E6852}" sibTransId="{3F6B9414-F1D4-46C8-A806-88804B08365E}"/>
    <dgm:cxn modelId="{80950BF9-3CAB-450A-946A-99A506B11869}" type="presOf" srcId="{37F04458-56D4-47F7-8AD9-A7FBA4FE5EA2}" destId="{D92D40BC-864B-4F59-9EFA-E8F564499CB5}" srcOrd="0" destOrd="0" presId="urn:microsoft.com/office/officeart/2005/8/layout/vList2"/>
    <dgm:cxn modelId="{33B627F4-6B1B-42AF-B0C1-98198B3B10D9}" type="presParOf" srcId="{D92D40BC-864B-4F59-9EFA-E8F564499CB5}" destId="{4EEF092F-610B-4712-A0C6-E589D7827411}" srcOrd="0" destOrd="0" presId="urn:microsoft.com/office/officeart/2005/8/layout/vList2"/>
    <dgm:cxn modelId="{F0C89BAE-CEC6-4AFB-BF45-2CDDC4469F03}" type="presParOf" srcId="{D92D40BC-864B-4F59-9EFA-E8F564499CB5}" destId="{0A30A557-2790-41D3-94AC-11CBB852D18A}" srcOrd="1" destOrd="0" presId="urn:microsoft.com/office/officeart/2005/8/layout/vList2"/>
    <dgm:cxn modelId="{11125C38-727E-4F88-BD04-9ECC49A889A5}" type="presParOf" srcId="{D92D40BC-864B-4F59-9EFA-E8F564499CB5}" destId="{C93EF8E3-7392-46AA-A072-0AF9110DF9B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F6337D-D35E-44A7-AEF3-8B490A104CE1}" type="doc">
      <dgm:prSet loTypeId="urn:microsoft.com/office/officeart/2005/8/layout/vList5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7D7E595A-28F8-40BC-B212-1A419782700E}">
      <dgm:prSet/>
      <dgm:spPr/>
      <dgm:t>
        <a:bodyPr/>
        <a:lstStyle/>
        <a:p>
          <a:pPr rtl="0"/>
          <a:r>
            <a:rPr lang="cs-CZ" b="1" smtClean="0"/>
            <a:t>Standardy</a:t>
          </a:r>
          <a:endParaRPr lang="cs-CZ"/>
        </a:p>
      </dgm:t>
    </dgm:pt>
    <dgm:pt modelId="{803163B6-1B09-42A5-888B-EF8ED092EF44}" type="parTrans" cxnId="{202F55C5-B702-460A-A64A-D8F6BBDE07E8}">
      <dgm:prSet/>
      <dgm:spPr/>
      <dgm:t>
        <a:bodyPr/>
        <a:lstStyle/>
        <a:p>
          <a:endParaRPr lang="cs-CZ"/>
        </a:p>
      </dgm:t>
    </dgm:pt>
    <dgm:pt modelId="{488583E0-85BE-49A4-BEE4-51DAC5224F9C}" type="sibTrans" cxnId="{202F55C5-B702-460A-A64A-D8F6BBDE07E8}">
      <dgm:prSet/>
      <dgm:spPr/>
      <dgm:t>
        <a:bodyPr/>
        <a:lstStyle/>
        <a:p>
          <a:endParaRPr lang="cs-CZ"/>
        </a:p>
      </dgm:t>
    </dgm:pt>
    <dgm:pt modelId="{C65A7912-B085-439C-ADBE-43A9F807381A}">
      <dgm:prSet/>
      <dgm:spPr/>
      <dgm:t>
        <a:bodyPr/>
        <a:lstStyle/>
        <a:p>
          <a:pPr rtl="0"/>
          <a:r>
            <a:rPr lang="cs-CZ" smtClean="0"/>
            <a:t>Při realizaci činností a případné kontrole je třeba je respektovat</a:t>
          </a:r>
          <a:endParaRPr lang="cs-CZ"/>
        </a:p>
      </dgm:t>
    </dgm:pt>
    <dgm:pt modelId="{B4232365-289A-4F15-B784-4D831E31F464}" type="parTrans" cxnId="{7D695E45-213B-46AC-87ED-2F8A9A0C0BA1}">
      <dgm:prSet/>
      <dgm:spPr/>
      <dgm:t>
        <a:bodyPr/>
        <a:lstStyle/>
        <a:p>
          <a:endParaRPr lang="cs-CZ"/>
        </a:p>
      </dgm:t>
    </dgm:pt>
    <dgm:pt modelId="{BE4AD5FA-FF91-4649-827B-B80E7D14C634}" type="sibTrans" cxnId="{7D695E45-213B-46AC-87ED-2F8A9A0C0BA1}">
      <dgm:prSet/>
      <dgm:spPr/>
      <dgm:t>
        <a:bodyPr/>
        <a:lstStyle/>
        <a:p>
          <a:endParaRPr lang="cs-CZ"/>
        </a:p>
      </dgm:t>
    </dgm:pt>
    <dgm:pt modelId="{676ECDEE-230E-467C-9EC8-367FB5072200}">
      <dgm:prSet/>
      <dgm:spPr/>
      <dgm:t>
        <a:bodyPr/>
        <a:lstStyle/>
        <a:p>
          <a:pPr rtl="0"/>
          <a:r>
            <a:rPr lang="cs-CZ" smtClean="0"/>
            <a:t>Obecné normy chování (např. požární předpisy)</a:t>
          </a:r>
          <a:endParaRPr lang="cs-CZ"/>
        </a:p>
      </dgm:t>
    </dgm:pt>
    <dgm:pt modelId="{669ABA92-78B4-4693-AD39-7385CB7FB244}" type="parTrans" cxnId="{4BD6D7AB-652B-4BED-8FB6-24A51B0CC521}">
      <dgm:prSet/>
      <dgm:spPr/>
      <dgm:t>
        <a:bodyPr/>
        <a:lstStyle/>
        <a:p>
          <a:endParaRPr lang="cs-CZ"/>
        </a:p>
      </dgm:t>
    </dgm:pt>
    <dgm:pt modelId="{FB04044F-59A8-4863-B9A2-F20188C8ED59}" type="sibTrans" cxnId="{4BD6D7AB-652B-4BED-8FB6-24A51B0CC521}">
      <dgm:prSet/>
      <dgm:spPr/>
      <dgm:t>
        <a:bodyPr/>
        <a:lstStyle/>
        <a:p>
          <a:endParaRPr lang="cs-CZ"/>
        </a:p>
      </dgm:t>
    </dgm:pt>
    <dgm:pt modelId="{AE6144E0-3FBF-471B-887E-438D53663C24}">
      <dgm:prSet/>
      <dgm:spPr/>
      <dgm:t>
        <a:bodyPr/>
        <a:lstStyle/>
        <a:p>
          <a:pPr rtl="0"/>
          <a:r>
            <a:rPr lang="cs-CZ" smtClean="0"/>
            <a:t>Specifické požadavky (např. ekonomické veličiny)</a:t>
          </a:r>
          <a:endParaRPr lang="cs-CZ"/>
        </a:p>
      </dgm:t>
    </dgm:pt>
    <dgm:pt modelId="{B4FFD6E7-8A92-4DF5-A953-66AD6B5CC964}" type="parTrans" cxnId="{4091A012-DD2B-4CC1-B42B-1BA323849E90}">
      <dgm:prSet/>
      <dgm:spPr/>
      <dgm:t>
        <a:bodyPr/>
        <a:lstStyle/>
        <a:p>
          <a:endParaRPr lang="cs-CZ"/>
        </a:p>
      </dgm:t>
    </dgm:pt>
    <dgm:pt modelId="{A4A4D008-610E-46FD-BF0E-E359BA5AB2C5}" type="sibTrans" cxnId="{4091A012-DD2B-4CC1-B42B-1BA323849E90}">
      <dgm:prSet/>
      <dgm:spPr/>
      <dgm:t>
        <a:bodyPr/>
        <a:lstStyle/>
        <a:p>
          <a:endParaRPr lang="cs-CZ"/>
        </a:p>
      </dgm:t>
    </dgm:pt>
    <dgm:pt modelId="{B135CA0A-B7C6-4B98-95B3-6614D6AE3850}">
      <dgm:prSet/>
      <dgm:spPr/>
      <dgm:t>
        <a:bodyPr/>
        <a:lstStyle/>
        <a:p>
          <a:pPr rtl="0"/>
          <a:r>
            <a:rPr lang="cs-CZ" b="1" smtClean="0"/>
            <a:t>Časové srovnání</a:t>
          </a:r>
          <a:endParaRPr lang="cs-CZ"/>
        </a:p>
      </dgm:t>
    </dgm:pt>
    <dgm:pt modelId="{29BD0E14-0B9C-4207-B6B8-15C1BB301311}" type="parTrans" cxnId="{0BAC7ABB-4902-4D97-8B32-1F206266F879}">
      <dgm:prSet/>
      <dgm:spPr/>
      <dgm:t>
        <a:bodyPr/>
        <a:lstStyle/>
        <a:p>
          <a:endParaRPr lang="cs-CZ"/>
        </a:p>
      </dgm:t>
    </dgm:pt>
    <dgm:pt modelId="{454E3EDD-B08C-4D0F-99A7-5A464697724D}" type="sibTrans" cxnId="{0BAC7ABB-4902-4D97-8B32-1F206266F879}">
      <dgm:prSet/>
      <dgm:spPr/>
      <dgm:t>
        <a:bodyPr/>
        <a:lstStyle/>
        <a:p>
          <a:endParaRPr lang="cs-CZ"/>
        </a:p>
      </dgm:t>
    </dgm:pt>
    <dgm:pt modelId="{8EDA93B5-7B91-400E-BC12-718B315DAFC8}">
      <dgm:prSet/>
      <dgm:spPr/>
      <dgm:t>
        <a:bodyPr/>
        <a:lstStyle/>
        <a:p>
          <a:pPr rtl="0"/>
          <a:r>
            <a:rPr lang="cs-CZ" dirty="0" smtClean="0"/>
            <a:t>Posouzení vývoje předmětu kontroly v rámci sledovaného období s ohledem na vývoj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v </a:t>
          </a:r>
          <a:r>
            <a:rPr lang="cs-CZ" dirty="0" smtClean="0"/>
            <a:t>minulém období</a:t>
          </a:r>
          <a:endParaRPr lang="cs-CZ" dirty="0"/>
        </a:p>
      </dgm:t>
    </dgm:pt>
    <dgm:pt modelId="{A4518E42-DFD9-4B95-9B7D-619EBA770C2E}" type="parTrans" cxnId="{08CD2AA2-E38B-4ECE-ACB7-694B63A8DF9D}">
      <dgm:prSet/>
      <dgm:spPr/>
      <dgm:t>
        <a:bodyPr/>
        <a:lstStyle/>
        <a:p>
          <a:endParaRPr lang="cs-CZ"/>
        </a:p>
      </dgm:t>
    </dgm:pt>
    <dgm:pt modelId="{49EB2B4B-A494-40D4-AD7A-551526E2C363}" type="sibTrans" cxnId="{08CD2AA2-E38B-4ECE-ACB7-694B63A8DF9D}">
      <dgm:prSet/>
      <dgm:spPr/>
      <dgm:t>
        <a:bodyPr/>
        <a:lstStyle/>
        <a:p>
          <a:endParaRPr lang="cs-CZ"/>
        </a:p>
      </dgm:t>
    </dgm:pt>
    <dgm:pt modelId="{AA32E41A-8260-4FC6-9E01-3423D0F48ACE}">
      <dgm:prSet/>
      <dgm:spPr/>
      <dgm:t>
        <a:bodyPr/>
        <a:lstStyle/>
        <a:p>
          <a:pPr rtl="0"/>
          <a:r>
            <a:rPr lang="cs-CZ" b="1" smtClean="0"/>
            <a:t>Konkurenční srovnání</a:t>
          </a:r>
          <a:endParaRPr lang="cs-CZ"/>
        </a:p>
      </dgm:t>
    </dgm:pt>
    <dgm:pt modelId="{BE6B4194-0D54-42E3-97DB-4574E3E8AF8E}" type="parTrans" cxnId="{B5C7DB76-E7AA-40D0-8DE1-178768364968}">
      <dgm:prSet/>
      <dgm:spPr/>
      <dgm:t>
        <a:bodyPr/>
        <a:lstStyle/>
        <a:p>
          <a:endParaRPr lang="cs-CZ"/>
        </a:p>
      </dgm:t>
    </dgm:pt>
    <dgm:pt modelId="{B37E3D91-7891-43EE-829A-F34022A75608}" type="sibTrans" cxnId="{B5C7DB76-E7AA-40D0-8DE1-178768364968}">
      <dgm:prSet/>
      <dgm:spPr/>
      <dgm:t>
        <a:bodyPr/>
        <a:lstStyle/>
        <a:p>
          <a:endParaRPr lang="cs-CZ"/>
        </a:p>
      </dgm:t>
    </dgm:pt>
    <dgm:pt modelId="{A7C86041-5E6F-4700-86F7-677A496A872D}">
      <dgm:prSet/>
      <dgm:spPr/>
      <dgm:t>
        <a:bodyPr/>
        <a:lstStyle/>
        <a:p>
          <a:pPr rtl="0"/>
          <a:r>
            <a:rPr lang="cs-CZ" dirty="0" smtClean="0"/>
            <a:t>Pro kontrolu užíváme hodnoty veličiny, </a:t>
          </a:r>
          <a:r>
            <a:rPr lang="cs-CZ" dirty="0" smtClean="0"/>
            <a:t> kterých </a:t>
          </a:r>
          <a:r>
            <a:rPr lang="cs-CZ" dirty="0" smtClean="0"/>
            <a:t>dosahuje konkurenční firma</a:t>
          </a:r>
          <a:endParaRPr lang="cs-CZ" dirty="0"/>
        </a:p>
      </dgm:t>
    </dgm:pt>
    <dgm:pt modelId="{0D489389-1520-470B-AE10-8F508097B1E0}" type="parTrans" cxnId="{8D08D020-D883-4FEF-843A-4800F2DF3D09}">
      <dgm:prSet/>
      <dgm:spPr/>
      <dgm:t>
        <a:bodyPr/>
        <a:lstStyle/>
        <a:p>
          <a:endParaRPr lang="cs-CZ"/>
        </a:p>
      </dgm:t>
    </dgm:pt>
    <dgm:pt modelId="{7FDA1605-B45C-48D7-9B92-C11EFBC28260}" type="sibTrans" cxnId="{8D08D020-D883-4FEF-843A-4800F2DF3D09}">
      <dgm:prSet/>
      <dgm:spPr/>
      <dgm:t>
        <a:bodyPr/>
        <a:lstStyle/>
        <a:p>
          <a:endParaRPr lang="cs-CZ"/>
        </a:p>
      </dgm:t>
    </dgm:pt>
    <dgm:pt modelId="{848CD5A8-0486-40EB-8FFB-83E0709D28E4}">
      <dgm:prSet/>
      <dgm:spPr/>
      <dgm:t>
        <a:bodyPr/>
        <a:lstStyle/>
        <a:p>
          <a:pPr rtl="0"/>
          <a:r>
            <a:rPr lang="cs-CZ" b="1" dirty="0" smtClean="0"/>
            <a:t>Správné řídící </a:t>
          </a:r>
          <a:r>
            <a:rPr lang="cs-CZ" b="1" dirty="0" smtClean="0"/>
            <a:t/>
          </a:r>
          <a:br>
            <a:rPr lang="cs-CZ" b="1" dirty="0" smtClean="0"/>
          </a:br>
          <a:r>
            <a:rPr lang="cs-CZ" b="1" dirty="0" smtClean="0"/>
            <a:t>a </a:t>
          </a:r>
          <a:r>
            <a:rPr lang="cs-CZ" b="1" dirty="0" smtClean="0"/>
            <a:t>provozní praktiky</a:t>
          </a:r>
          <a:endParaRPr lang="cs-CZ" dirty="0"/>
        </a:p>
      </dgm:t>
    </dgm:pt>
    <dgm:pt modelId="{E18CA4FA-CCF0-4AF4-AD80-9DB129070A03}" type="parTrans" cxnId="{33CA86E0-C06D-4253-BF83-7E37A36A8D4E}">
      <dgm:prSet/>
      <dgm:spPr/>
      <dgm:t>
        <a:bodyPr/>
        <a:lstStyle/>
        <a:p>
          <a:endParaRPr lang="cs-CZ"/>
        </a:p>
      </dgm:t>
    </dgm:pt>
    <dgm:pt modelId="{AA5A218F-80E4-47E5-8A1A-1606421F83CD}" type="sibTrans" cxnId="{33CA86E0-C06D-4253-BF83-7E37A36A8D4E}">
      <dgm:prSet/>
      <dgm:spPr/>
      <dgm:t>
        <a:bodyPr/>
        <a:lstStyle/>
        <a:p>
          <a:endParaRPr lang="cs-CZ"/>
        </a:p>
      </dgm:t>
    </dgm:pt>
    <dgm:pt modelId="{D412A6B5-B4D8-42E2-9522-03CA1AB49383}">
      <dgm:prSet/>
      <dgm:spPr/>
      <dgm:t>
        <a:bodyPr/>
        <a:lstStyle/>
        <a:p>
          <a:pPr rtl="0"/>
          <a:r>
            <a:rPr lang="cs-CZ" smtClean="0"/>
            <a:t>Nespecifikované a nestandardizované požadavky</a:t>
          </a:r>
          <a:endParaRPr lang="cs-CZ"/>
        </a:p>
      </dgm:t>
    </dgm:pt>
    <dgm:pt modelId="{0CA4EA1D-3DA0-4B55-B54E-D55B5847D76B}" type="parTrans" cxnId="{0E22CEC6-1537-46BF-9D7C-BE884ABD4649}">
      <dgm:prSet/>
      <dgm:spPr/>
      <dgm:t>
        <a:bodyPr/>
        <a:lstStyle/>
        <a:p>
          <a:endParaRPr lang="cs-CZ"/>
        </a:p>
      </dgm:t>
    </dgm:pt>
    <dgm:pt modelId="{4DB2314A-BF47-4659-998B-F3E5B5E92DF6}" type="sibTrans" cxnId="{0E22CEC6-1537-46BF-9D7C-BE884ABD4649}">
      <dgm:prSet/>
      <dgm:spPr/>
      <dgm:t>
        <a:bodyPr/>
        <a:lstStyle/>
        <a:p>
          <a:endParaRPr lang="cs-CZ"/>
        </a:p>
      </dgm:t>
    </dgm:pt>
    <dgm:pt modelId="{078C69E6-7D69-42E4-9E2E-7B280F675090}">
      <dgm:prSet/>
      <dgm:spPr/>
      <dgm:t>
        <a:bodyPr/>
        <a:lstStyle/>
        <a:p>
          <a:pPr rtl="0"/>
          <a:r>
            <a:rPr lang="cs-CZ" smtClean="0"/>
            <a:t>Jde pouze o obecné požadavky na chování a jednání pracovníků</a:t>
          </a:r>
          <a:endParaRPr lang="cs-CZ"/>
        </a:p>
      </dgm:t>
    </dgm:pt>
    <dgm:pt modelId="{F0B95EB3-22A8-4DB4-B973-1D5F45EC586E}" type="parTrans" cxnId="{EB5D6A38-079A-47A1-A9A1-58CC7D7A3AC1}">
      <dgm:prSet/>
      <dgm:spPr/>
      <dgm:t>
        <a:bodyPr/>
        <a:lstStyle/>
        <a:p>
          <a:endParaRPr lang="cs-CZ"/>
        </a:p>
      </dgm:t>
    </dgm:pt>
    <dgm:pt modelId="{BD5A30A2-4F27-42AD-91BD-365A642F7B7F}" type="sibTrans" cxnId="{EB5D6A38-079A-47A1-A9A1-58CC7D7A3AC1}">
      <dgm:prSet/>
      <dgm:spPr/>
      <dgm:t>
        <a:bodyPr/>
        <a:lstStyle/>
        <a:p>
          <a:endParaRPr lang="cs-CZ"/>
        </a:p>
      </dgm:t>
    </dgm:pt>
    <dgm:pt modelId="{C6AFD503-2FAB-4503-9EC9-8CA2AFC9EB82}">
      <dgm:prSet/>
      <dgm:spPr/>
      <dgm:t>
        <a:bodyPr/>
        <a:lstStyle/>
        <a:p>
          <a:pPr rtl="0"/>
          <a:r>
            <a:rPr lang="cs-CZ" smtClean="0"/>
            <a:t>Jsou obecně dané -&gt; kvalifikovaný pracovník je musí znát</a:t>
          </a:r>
          <a:endParaRPr lang="cs-CZ"/>
        </a:p>
      </dgm:t>
    </dgm:pt>
    <dgm:pt modelId="{81974386-DBB2-4BE6-A49D-FF5C5FD77CD5}" type="parTrans" cxnId="{222FAB24-A2A1-4A8E-AAF4-9B8E27DFA125}">
      <dgm:prSet/>
      <dgm:spPr/>
      <dgm:t>
        <a:bodyPr/>
        <a:lstStyle/>
        <a:p>
          <a:endParaRPr lang="cs-CZ"/>
        </a:p>
      </dgm:t>
    </dgm:pt>
    <dgm:pt modelId="{E1978EDB-014F-4047-A9A1-54040A31FE2D}" type="sibTrans" cxnId="{222FAB24-A2A1-4A8E-AAF4-9B8E27DFA125}">
      <dgm:prSet/>
      <dgm:spPr/>
      <dgm:t>
        <a:bodyPr/>
        <a:lstStyle/>
        <a:p>
          <a:endParaRPr lang="cs-CZ"/>
        </a:p>
      </dgm:t>
    </dgm:pt>
    <dgm:pt modelId="{03BD1E32-4511-42E6-8127-4032846BB8EE}" type="pres">
      <dgm:prSet presAssocID="{08F6337D-D35E-44A7-AEF3-8B490A104C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E9C1D12-C204-42DB-B5E0-C52C5ECF6DC2}" type="pres">
      <dgm:prSet presAssocID="{7D7E595A-28F8-40BC-B212-1A419782700E}" presName="linNode" presStyleCnt="0"/>
      <dgm:spPr/>
    </dgm:pt>
    <dgm:pt modelId="{96C1F46B-F438-456F-8950-C8EDAAE9E114}" type="pres">
      <dgm:prSet presAssocID="{7D7E595A-28F8-40BC-B212-1A419782700E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FB8FF7-222A-4180-BF58-1C942274D1DB}" type="pres">
      <dgm:prSet presAssocID="{7D7E595A-28F8-40BC-B212-1A419782700E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DACFD03-0EE4-4F48-9C41-9D33B0EB85EB}" type="pres">
      <dgm:prSet presAssocID="{488583E0-85BE-49A4-BEE4-51DAC5224F9C}" presName="sp" presStyleCnt="0"/>
      <dgm:spPr/>
    </dgm:pt>
    <dgm:pt modelId="{4D453623-1D90-426F-95C9-7F63C003D453}" type="pres">
      <dgm:prSet presAssocID="{B135CA0A-B7C6-4B98-95B3-6614D6AE3850}" presName="linNode" presStyleCnt="0"/>
      <dgm:spPr/>
    </dgm:pt>
    <dgm:pt modelId="{7B4188D7-099D-44C0-8282-81CBC83D2833}" type="pres">
      <dgm:prSet presAssocID="{B135CA0A-B7C6-4B98-95B3-6614D6AE385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108B34-7B78-4147-8C76-4A8B1EFB9461}" type="pres">
      <dgm:prSet presAssocID="{B135CA0A-B7C6-4B98-95B3-6614D6AE385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CA33E3-4ED5-4F0F-9081-AB8BD62D67B9}" type="pres">
      <dgm:prSet presAssocID="{454E3EDD-B08C-4D0F-99A7-5A464697724D}" presName="sp" presStyleCnt="0"/>
      <dgm:spPr/>
    </dgm:pt>
    <dgm:pt modelId="{DC628A27-0A8F-4E66-91F2-9E0E16351AE8}" type="pres">
      <dgm:prSet presAssocID="{AA32E41A-8260-4FC6-9E01-3423D0F48ACE}" presName="linNode" presStyleCnt="0"/>
      <dgm:spPr/>
    </dgm:pt>
    <dgm:pt modelId="{9A1603A7-E2CB-45CD-B3B7-AC135865605C}" type="pres">
      <dgm:prSet presAssocID="{AA32E41A-8260-4FC6-9E01-3423D0F48ACE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9D11B84-D02B-42C6-9C38-0D8D01F1088A}" type="pres">
      <dgm:prSet presAssocID="{AA32E41A-8260-4FC6-9E01-3423D0F48ACE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DCADD70-945F-41D9-B6D4-F1ADA2A84531}" type="pres">
      <dgm:prSet presAssocID="{B37E3D91-7891-43EE-829A-F34022A75608}" presName="sp" presStyleCnt="0"/>
      <dgm:spPr/>
    </dgm:pt>
    <dgm:pt modelId="{FB54B4E0-D37D-48F7-AADD-476BFB8E176B}" type="pres">
      <dgm:prSet presAssocID="{848CD5A8-0486-40EB-8FFB-83E0709D28E4}" presName="linNode" presStyleCnt="0"/>
      <dgm:spPr/>
    </dgm:pt>
    <dgm:pt modelId="{3C9D6758-9E90-44A4-BBB2-B6F15DB76681}" type="pres">
      <dgm:prSet presAssocID="{848CD5A8-0486-40EB-8FFB-83E0709D28E4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319BCF1-68C0-458D-9AAD-B914B51B8116}" type="pres">
      <dgm:prSet presAssocID="{848CD5A8-0486-40EB-8FFB-83E0709D28E4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BCB8FB6-74A0-47EC-BF87-258C58933183}" type="presOf" srcId="{D412A6B5-B4D8-42E2-9522-03CA1AB49383}" destId="{F319BCF1-68C0-458D-9AAD-B914B51B8116}" srcOrd="0" destOrd="0" presId="urn:microsoft.com/office/officeart/2005/8/layout/vList5"/>
    <dgm:cxn modelId="{522CAB7A-4E89-4797-A112-8D017D0C8127}" type="presOf" srcId="{078C69E6-7D69-42E4-9E2E-7B280F675090}" destId="{F319BCF1-68C0-458D-9AAD-B914B51B8116}" srcOrd="0" destOrd="1" presId="urn:microsoft.com/office/officeart/2005/8/layout/vList5"/>
    <dgm:cxn modelId="{44664497-4807-4823-BB0D-1C1CC04633E3}" type="presOf" srcId="{C65A7912-B085-439C-ADBE-43A9F807381A}" destId="{1AFB8FF7-222A-4180-BF58-1C942274D1DB}" srcOrd="0" destOrd="0" presId="urn:microsoft.com/office/officeart/2005/8/layout/vList5"/>
    <dgm:cxn modelId="{324D6BEF-52F7-4319-B48A-7C18B40458E4}" type="presOf" srcId="{AE6144E0-3FBF-471B-887E-438D53663C24}" destId="{1AFB8FF7-222A-4180-BF58-1C942274D1DB}" srcOrd="0" destOrd="2" presId="urn:microsoft.com/office/officeart/2005/8/layout/vList5"/>
    <dgm:cxn modelId="{45F19C59-F2C0-4F55-A628-C2A267B4CD36}" type="presOf" srcId="{08F6337D-D35E-44A7-AEF3-8B490A104CE1}" destId="{03BD1E32-4511-42E6-8127-4032846BB8EE}" srcOrd="0" destOrd="0" presId="urn:microsoft.com/office/officeart/2005/8/layout/vList5"/>
    <dgm:cxn modelId="{BDCA8302-B5A1-4613-B98B-5E04EC363A61}" type="presOf" srcId="{848CD5A8-0486-40EB-8FFB-83E0709D28E4}" destId="{3C9D6758-9E90-44A4-BBB2-B6F15DB76681}" srcOrd="0" destOrd="0" presId="urn:microsoft.com/office/officeart/2005/8/layout/vList5"/>
    <dgm:cxn modelId="{202F55C5-B702-460A-A64A-D8F6BBDE07E8}" srcId="{08F6337D-D35E-44A7-AEF3-8B490A104CE1}" destId="{7D7E595A-28F8-40BC-B212-1A419782700E}" srcOrd="0" destOrd="0" parTransId="{803163B6-1B09-42A5-888B-EF8ED092EF44}" sibTransId="{488583E0-85BE-49A4-BEE4-51DAC5224F9C}"/>
    <dgm:cxn modelId="{0E22CEC6-1537-46BF-9D7C-BE884ABD4649}" srcId="{848CD5A8-0486-40EB-8FFB-83E0709D28E4}" destId="{D412A6B5-B4D8-42E2-9522-03CA1AB49383}" srcOrd="0" destOrd="0" parTransId="{0CA4EA1D-3DA0-4B55-B54E-D55B5847D76B}" sibTransId="{4DB2314A-BF47-4659-998B-F3E5B5E92DF6}"/>
    <dgm:cxn modelId="{7D695E45-213B-46AC-87ED-2F8A9A0C0BA1}" srcId="{7D7E595A-28F8-40BC-B212-1A419782700E}" destId="{C65A7912-B085-439C-ADBE-43A9F807381A}" srcOrd="0" destOrd="0" parTransId="{B4232365-289A-4F15-B784-4D831E31F464}" sibTransId="{BE4AD5FA-FF91-4649-827B-B80E7D14C634}"/>
    <dgm:cxn modelId="{33CA86E0-C06D-4253-BF83-7E37A36A8D4E}" srcId="{08F6337D-D35E-44A7-AEF3-8B490A104CE1}" destId="{848CD5A8-0486-40EB-8FFB-83E0709D28E4}" srcOrd="3" destOrd="0" parTransId="{E18CA4FA-CCF0-4AF4-AD80-9DB129070A03}" sibTransId="{AA5A218F-80E4-47E5-8A1A-1606421F83CD}"/>
    <dgm:cxn modelId="{048943CC-6B1E-4AB6-8D56-F6D302424DCB}" type="presOf" srcId="{C6AFD503-2FAB-4503-9EC9-8CA2AFC9EB82}" destId="{F319BCF1-68C0-458D-9AAD-B914B51B8116}" srcOrd="0" destOrd="2" presId="urn:microsoft.com/office/officeart/2005/8/layout/vList5"/>
    <dgm:cxn modelId="{BBEB1A4E-A14A-4289-8C6E-7BEA9EB67C7A}" type="presOf" srcId="{A7C86041-5E6F-4700-86F7-677A496A872D}" destId="{89D11B84-D02B-42C6-9C38-0D8D01F1088A}" srcOrd="0" destOrd="0" presId="urn:microsoft.com/office/officeart/2005/8/layout/vList5"/>
    <dgm:cxn modelId="{B5C7DB76-E7AA-40D0-8DE1-178768364968}" srcId="{08F6337D-D35E-44A7-AEF3-8B490A104CE1}" destId="{AA32E41A-8260-4FC6-9E01-3423D0F48ACE}" srcOrd="2" destOrd="0" parTransId="{BE6B4194-0D54-42E3-97DB-4574E3E8AF8E}" sibTransId="{B37E3D91-7891-43EE-829A-F34022A75608}"/>
    <dgm:cxn modelId="{4091A012-DD2B-4CC1-B42B-1BA323849E90}" srcId="{7D7E595A-28F8-40BC-B212-1A419782700E}" destId="{AE6144E0-3FBF-471B-887E-438D53663C24}" srcOrd="2" destOrd="0" parTransId="{B4FFD6E7-8A92-4DF5-A953-66AD6B5CC964}" sibTransId="{A4A4D008-610E-46FD-BF0E-E359BA5AB2C5}"/>
    <dgm:cxn modelId="{D9227972-A926-428B-9BB7-A6BA8177ECA3}" type="presOf" srcId="{8EDA93B5-7B91-400E-BC12-718B315DAFC8}" destId="{37108B34-7B78-4147-8C76-4A8B1EFB9461}" srcOrd="0" destOrd="0" presId="urn:microsoft.com/office/officeart/2005/8/layout/vList5"/>
    <dgm:cxn modelId="{8C16E2AD-9E87-47B9-826A-E1AE9BD7E7E1}" type="presOf" srcId="{B135CA0A-B7C6-4B98-95B3-6614D6AE3850}" destId="{7B4188D7-099D-44C0-8282-81CBC83D2833}" srcOrd="0" destOrd="0" presId="urn:microsoft.com/office/officeart/2005/8/layout/vList5"/>
    <dgm:cxn modelId="{0BAC7ABB-4902-4D97-8B32-1F206266F879}" srcId="{08F6337D-D35E-44A7-AEF3-8B490A104CE1}" destId="{B135CA0A-B7C6-4B98-95B3-6614D6AE3850}" srcOrd="1" destOrd="0" parTransId="{29BD0E14-0B9C-4207-B6B8-15C1BB301311}" sibTransId="{454E3EDD-B08C-4D0F-99A7-5A464697724D}"/>
    <dgm:cxn modelId="{7672ACAC-541F-4FA7-931D-4B216C9E70CE}" type="presOf" srcId="{676ECDEE-230E-467C-9EC8-367FB5072200}" destId="{1AFB8FF7-222A-4180-BF58-1C942274D1DB}" srcOrd="0" destOrd="1" presId="urn:microsoft.com/office/officeart/2005/8/layout/vList5"/>
    <dgm:cxn modelId="{7FE036CE-BC1B-4890-965C-ACE66C07FA3E}" type="presOf" srcId="{7D7E595A-28F8-40BC-B212-1A419782700E}" destId="{96C1F46B-F438-456F-8950-C8EDAAE9E114}" srcOrd="0" destOrd="0" presId="urn:microsoft.com/office/officeart/2005/8/layout/vList5"/>
    <dgm:cxn modelId="{222FAB24-A2A1-4A8E-AAF4-9B8E27DFA125}" srcId="{848CD5A8-0486-40EB-8FFB-83E0709D28E4}" destId="{C6AFD503-2FAB-4503-9EC9-8CA2AFC9EB82}" srcOrd="2" destOrd="0" parTransId="{81974386-DBB2-4BE6-A49D-FF5C5FD77CD5}" sibTransId="{E1978EDB-014F-4047-A9A1-54040A31FE2D}"/>
    <dgm:cxn modelId="{EB5D6A38-079A-47A1-A9A1-58CC7D7A3AC1}" srcId="{848CD5A8-0486-40EB-8FFB-83E0709D28E4}" destId="{078C69E6-7D69-42E4-9E2E-7B280F675090}" srcOrd="1" destOrd="0" parTransId="{F0B95EB3-22A8-4DB4-B973-1D5F45EC586E}" sibTransId="{BD5A30A2-4F27-42AD-91BD-365A642F7B7F}"/>
    <dgm:cxn modelId="{B8C6E37B-C1C5-4658-A2D4-52613554197F}" type="presOf" srcId="{AA32E41A-8260-4FC6-9E01-3423D0F48ACE}" destId="{9A1603A7-E2CB-45CD-B3B7-AC135865605C}" srcOrd="0" destOrd="0" presId="urn:microsoft.com/office/officeart/2005/8/layout/vList5"/>
    <dgm:cxn modelId="{08CD2AA2-E38B-4ECE-ACB7-694B63A8DF9D}" srcId="{B135CA0A-B7C6-4B98-95B3-6614D6AE3850}" destId="{8EDA93B5-7B91-400E-BC12-718B315DAFC8}" srcOrd="0" destOrd="0" parTransId="{A4518E42-DFD9-4B95-9B7D-619EBA770C2E}" sibTransId="{49EB2B4B-A494-40D4-AD7A-551526E2C363}"/>
    <dgm:cxn modelId="{4BD6D7AB-652B-4BED-8FB6-24A51B0CC521}" srcId="{7D7E595A-28F8-40BC-B212-1A419782700E}" destId="{676ECDEE-230E-467C-9EC8-367FB5072200}" srcOrd="1" destOrd="0" parTransId="{669ABA92-78B4-4693-AD39-7385CB7FB244}" sibTransId="{FB04044F-59A8-4863-B9A2-F20188C8ED59}"/>
    <dgm:cxn modelId="{8D08D020-D883-4FEF-843A-4800F2DF3D09}" srcId="{AA32E41A-8260-4FC6-9E01-3423D0F48ACE}" destId="{A7C86041-5E6F-4700-86F7-677A496A872D}" srcOrd="0" destOrd="0" parTransId="{0D489389-1520-470B-AE10-8F508097B1E0}" sibTransId="{7FDA1605-B45C-48D7-9B92-C11EFBC28260}"/>
    <dgm:cxn modelId="{D2E5976A-B97F-4893-B08D-4F21C00F0DDC}" type="presParOf" srcId="{03BD1E32-4511-42E6-8127-4032846BB8EE}" destId="{EE9C1D12-C204-42DB-B5E0-C52C5ECF6DC2}" srcOrd="0" destOrd="0" presId="urn:microsoft.com/office/officeart/2005/8/layout/vList5"/>
    <dgm:cxn modelId="{CAE40654-E065-45F1-BA1A-3E24305A7C63}" type="presParOf" srcId="{EE9C1D12-C204-42DB-B5E0-C52C5ECF6DC2}" destId="{96C1F46B-F438-456F-8950-C8EDAAE9E114}" srcOrd="0" destOrd="0" presId="urn:microsoft.com/office/officeart/2005/8/layout/vList5"/>
    <dgm:cxn modelId="{C9BAEFD8-115C-4D9A-8843-CE9878DCD1F4}" type="presParOf" srcId="{EE9C1D12-C204-42DB-B5E0-C52C5ECF6DC2}" destId="{1AFB8FF7-222A-4180-BF58-1C942274D1DB}" srcOrd="1" destOrd="0" presId="urn:microsoft.com/office/officeart/2005/8/layout/vList5"/>
    <dgm:cxn modelId="{1E4AA86A-2C5D-4D96-8D2B-65F7D3954719}" type="presParOf" srcId="{03BD1E32-4511-42E6-8127-4032846BB8EE}" destId="{5DACFD03-0EE4-4F48-9C41-9D33B0EB85EB}" srcOrd="1" destOrd="0" presId="urn:microsoft.com/office/officeart/2005/8/layout/vList5"/>
    <dgm:cxn modelId="{30CCEE26-DC1F-4B9B-8DFE-A070A81A9EE1}" type="presParOf" srcId="{03BD1E32-4511-42E6-8127-4032846BB8EE}" destId="{4D453623-1D90-426F-95C9-7F63C003D453}" srcOrd="2" destOrd="0" presId="urn:microsoft.com/office/officeart/2005/8/layout/vList5"/>
    <dgm:cxn modelId="{3E12640B-48CB-4C2A-AC41-440398B7A2BB}" type="presParOf" srcId="{4D453623-1D90-426F-95C9-7F63C003D453}" destId="{7B4188D7-099D-44C0-8282-81CBC83D2833}" srcOrd="0" destOrd="0" presId="urn:microsoft.com/office/officeart/2005/8/layout/vList5"/>
    <dgm:cxn modelId="{F10E10BF-4F0C-47DE-9961-0CEEA5D63A75}" type="presParOf" srcId="{4D453623-1D90-426F-95C9-7F63C003D453}" destId="{37108B34-7B78-4147-8C76-4A8B1EFB9461}" srcOrd="1" destOrd="0" presId="urn:microsoft.com/office/officeart/2005/8/layout/vList5"/>
    <dgm:cxn modelId="{BB983711-79CE-4A11-8D6F-A8B73F1D4AA8}" type="presParOf" srcId="{03BD1E32-4511-42E6-8127-4032846BB8EE}" destId="{60CA33E3-4ED5-4F0F-9081-AB8BD62D67B9}" srcOrd="3" destOrd="0" presId="urn:microsoft.com/office/officeart/2005/8/layout/vList5"/>
    <dgm:cxn modelId="{119378CC-3C69-4BFD-829E-E0EDC796500D}" type="presParOf" srcId="{03BD1E32-4511-42E6-8127-4032846BB8EE}" destId="{DC628A27-0A8F-4E66-91F2-9E0E16351AE8}" srcOrd="4" destOrd="0" presId="urn:microsoft.com/office/officeart/2005/8/layout/vList5"/>
    <dgm:cxn modelId="{94D62A09-1199-46C6-A09E-E72EB5F9249F}" type="presParOf" srcId="{DC628A27-0A8F-4E66-91F2-9E0E16351AE8}" destId="{9A1603A7-E2CB-45CD-B3B7-AC135865605C}" srcOrd="0" destOrd="0" presId="urn:microsoft.com/office/officeart/2005/8/layout/vList5"/>
    <dgm:cxn modelId="{2D0E2E4E-E67C-47B9-9BD3-ACFE9C9E2F99}" type="presParOf" srcId="{DC628A27-0A8F-4E66-91F2-9E0E16351AE8}" destId="{89D11B84-D02B-42C6-9C38-0D8D01F1088A}" srcOrd="1" destOrd="0" presId="urn:microsoft.com/office/officeart/2005/8/layout/vList5"/>
    <dgm:cxn modelId="{5D4B6010-4420-4F76-AC85-7FB3314C7F77}" type="presParOf" srcId="{03BD1E32-4511-42E6-8127-4032846BB8EE}" destId="{3DCADD70-945F-41D9-B6D4-F1ADA2A84531}" srcOrd="5" destOrd="0" presId="urn:microsoft.com/office/officeart/2005/8/layout/vList5"/>
    <dgm:cxn modelId="{E19B257D-BA8B-4232-8376-AAA0F2153BC9}" type="presParOf" srcId="{03BD1E32-4511-42E6-8127-4032846BB8EE}" destId="{FB54B4E0-D37D-48F7-AADD-476BFB8E176B}" srcOrd="6" destOrd="0" presId="urn:microsoft.com/office/officeart/2005/8/layout/vList5"/>
    <dgm:cxn modelId="{485E949E-72F8-421F-9428-51BE57AEF8B3}" type="presParOf" srcId="{FB54B4E0-D37D-48F7-AADD-476BFB8E176B}" destId="{3C9D6758-9E90-44A4-BBB2-B6F15DB76681}" srcOrd="0" destOrd="0" presId="urn:microsoft.com/office/officeart/2005/8/layout/vList5"/>
    <dgm:cxn modelId="{4FC32469-EF36-4D7C-9F49-F98F62E5226E}" type="presParOf" srcId="{FB54B4E0-D37D-48F7-AADD-476BFB8E176B}" destId="{F319BCF1-68C0-458D-9AAD-B914B51B81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C83C28-1807-4ED8-9191-CE424FDAA072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/>
      <dgm:spPr/>
      <dgm:t>
        <a:bodyPr/>
        <a:lstStyle/>
        <a:p>
          <a:endParaRPr lang="cs-CZ"/>
        </a:p>
      </dgm:t>
    </dgm:pt>
    <dgm:pt modelId="{3741B65E-E28F-4356-9605-90C845E5DB85}">
      <dgm:prSet custT="1"/>
      <dgm:spPr/>
      <dgm:t>
        <a:bodyPr/>
        <a:lstStyle/>
        <a:p>
          <a:pPr rtl="0"/>
          <a:r>
            <a:rPr lang="cs-CZ" sz="2800" dirty="0" smtClean="0"/>
            <a:t>přípravná</a:t>
          </a:r>
          <a:endParaRPr lang="cs-CZ" sz="2800" dirty="0"/>
        </a:p>
      </dgm:t>
    </dgm:pt>
    <dgm:pt modelId="{3312585A-56C9-41AA-A2F1-355D10CCFB6D}" type="parTrans" cxnId="{91BFAFA0-B14C-431B-AD8D-49C005F4AC0D}">
      <dgm:prSet/>
      <dgm:spPr/>
      <dgm:t>
        <a:bodyPr/>
        <a:lstStyle/>
        <a:p>
          <a:endParaRPr lang="cs-CZ"/>
        </a:p>
      </dgm:t>
    </dgm:pt>
    <dgm:pt modelId="{AB752736-9AA1-4D9B-A64D-D86247022179}" type="sibTrans" cxnId="{91BFAFA0-B14C-431B-AD8D-49C005F4AC0D}">
      <dgm:prSet/>
      <dgm:spPr/>
      <dgm:t>
        <a:bodyPr/>
        <a:lstStyle/>
        <a:p>
          <a:endParaRPr lang="cs-CZ"/>
        </a:p>
      </dgm:t>
    </dgm:pt>
    <dgm:pt modelId="{154075B3-333B-407B-BE43-F9E5B3879C0C}">
      <dgm:prSet custT="1"/>
      <dgm:spPr/>
      <dgm:t>
        <a:bodyPr/>
        <a:lstStyle/>
        <a:p>
          <a:pPr rtl="0"/>
          <a:r>
            <a:rPr lang="cs-CZ" sz="2400" dirty="0" smtClean="0"/>
            <a:t>realizační</a:t>
          </a:r>
          <a:endParaRPr lang="cs-CZ" sz="2400" dirty="0"/>
        </a:p>
      </dgm:t>
    </dgm:pt>
    <dgm:pt modelId="{2734F8B7-2391-4585-AFCD-CCC5123223F0}" type="parTrans" cxnId="{A060E2FA-2384-495C-8D90-6B9238AAD5B8}">
      <dgm:prSet/>
      <dgm:spPr/>
      <dgm:t>
        <a:bodyPr/>
        <a:lstStyle/>
        <a:p>
          <a:endParaRPr lang="cs-CZ"/>
        </a:p>
      </dgm:t>
    </dgm:pt>
    <dgm:pt modelId="{E00CF9D5-0B93-4244-8C39-EC1CC5D6773E}" type="sibTrans" cxnId="{A060E2FA-2384-495C-8D90-6B9238AAD5B8}">
      <dgm:prSet/>
      <dgm:spPr/>
      <dgm:t>
        <a:bodyPr/>
        <a:lstStyle/>
        <a:p>
          <a:endParaRPr lang="cs-CZ"/>
        </a:p>
      </dgm:t>
    </dgm:pt>
    <dgm:pt modelId="{0BAFBBFC-7CC4-4967-95B7-DE4C6D7E9ECC}">
      <dgm:prSet custT="1"/>
      <dgm:spPr/>
      <dgm:t>
        <a:bodyPr/>
        <a:lstStyle/>
        <a:p>
          <a:pPr rtl="0"/>
          <a:r>
            <a:rPr lang="cs-CZ" sz="2400" dirty="0" smtClean="0"/>
            <a:t>hodnotící</a:t>
          </a:r>
          <a:endParaRPr lang="cs-CZ" sz="2400" dirty="0"/>
        </a:p>
      </dgm:t>
    </dgm:pt>
    <dgm:pt modelId="{2F86974C-8D5C-4BDF-8B25-99439B30F3E1}" type="parTrans" cxnId="{EC220279-8169-4362-A599-ED9C17A2D32C}">
      <dgm:prSet/>
      <dgm:spPr/>
      <dgm:t>
        <a:bodyPr/>
        <a:lstStyle/>
        <a:p>
          <a:endParaRPr lang="cs-CZ"/>
        </a:p>
      </dgm:t>
    </dgm:pt>
    <dgm:pt modelId="{8503B41B-7E2D-4448-9994-4C62F665F766}" type="sibTrans" cxnId="{EC220279-8169-4362-A599-ED9C17A2D32C}">
      <dgm:prSet/>
      <dgm:spPr/>
      <dgm:t>
        <a:bodyPr/>
        <a:lstStyle/>
        <a:p>
          <a:endParaRPr lang="cs-CZ"/>
        </a:p>
      </dgm:t>
    </dgm:pt>
    <dgm:pt modelId="{B3367A44-2B49-4E69-91DA-27028EA7D46D}">
      <dgm:prSet/>
      <dgm:spPr/>
      <dgm:t>
        <a:bodyPr/>
        <a:lstStyle/>
        <a:p>
          <a:pPr rtl="0"/>
          <a:r>
            <a:rPr lang="cs-CZ" dirty="0" smtClean="0"/>
            <a:t>závěry z vnitřního kontrolního systému by měl vrcholový </a:t>
          </a:r>
          <a:r>
            <a:rPr lang="cs-CZ" dirty="0" smtClean="0">
              <a:hlinkClick xmlns:r="http://schemas.openxmlformats.org/officeDocument/2006/relationships" r:id="rId1"/>
            </a:rPr>
            <a:t>management</a:t>
          </a:r>
          <a:r>
            <a:rPr lang="cs-CZ" dirty="0" smtClean="0"/>
            <a:t> projednat -&gt; poté přijmeme případná preventivní opatření</a:t>
          </a:r>
          <a:endParaRPr lang="cs-CZ" dirty="0"/>
        </a:p>
      </dgm:t>
    </dgm:pt>
    <dgm:pt modelId="{42B7800E-A3F3-477A-93ED-F07D6856629C}" type="parTrans" cxnId="{6B524D71-D318-4C98-AAD9-61224B2E9E5E}">
      <dgm:prSet/>
      <dgm:spPr/>
      <dgm:t>
        <a:bodyPr/>
        <a:lstStyle/>
        <a:p>
          <a:endParaRPr lang="cs-CZ"/>
        </a:p>
      </dgm:t>
    </dgm:pt>
    <dgm:pt modelId="{528D1200-270D-4D05-901F-47EF88E9B484}" type="sibTrans" cxnId="{6B524D71-D318-4C98-AAD9-61224B2E9E5E}">
      <dgm:prSet/>
      <dgm:spPr/>
      <dgm:t>
        <a:bodyPr/>
        <a:lstStyle/>
        <a:p>
          <a:endParaRPr lang="cs-CZ"/>
        </a:p>
      </dgm:t>
    </dgm:pt>
    <dgm:pt modelId="{7A0314B8-1CCD-408F-BD16-DF7735D89D7D}" type="pres">
      <dgm:prSet presAssocID="{28C83C28-1807-4ED8-9191-CE424FDAA07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7D9082C-FBB2-4276-8D1F-4141EC1A6D50}" type="pres">
      <dgm:prSet presAssocID="{28C83C28-1807-4ED8-9191-CE424FDAA072}" presName="diamond" presStyleLbl="bgShp" presStyleIdx="0" presStyleCnt="1"/>
      <dgm:spPr/>
    </dgm:pt>
    <dgm:pt modelId="{FA96C54B-9716-4F48-9453-7A017F0A6AE0}" type="pres">
      <dgm:prSet presAssocID="{28C83C28-1807-4ED8-9191-CE424FDAA072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D13BF6-4CD5-4853-9B4D-9909CCFFC1FF}" type="pres">
      <dgm:prSet presAssocID="{28C83C28-1807-4ED8-9191-CE424FDAA072}" presName="quad2" presStyleLbl="node1" presStyleIdx="1" presStyleCnt="4" custLinFactNeighborX="-2175" custLinFactNeighborY="-29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1AFF26-0134-4B59-9188-2F5246F812C8}" type="pres">
      <dgm:prSet presAssocID="{28C83C28-1807-4ED8-9191-CE424FDAA07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FCFA0B-4431-4AC0-8F09-7FF9BFA2E35E}" type="pres">
      <dgm:prSet presAssocID="{28C83C28-1807-4ED8-9191-CE424FDAA072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1BFAFA0-B14C-431B-AD8D-49C005F4AC0D}" srcId="{28C83C28-1807-4ED8-9191-CE424FDAA072}" destId="{3741B65E-E28F-4356-9605-90C845E5DB85}" srcOrd="0" destOrd="0" parTransId="{3312585A-56C9-41AA-A2F1-355D10CCFB6D}" sibTransId="{AB752736-9AA1-4D9B-A64D-D86247022179}"/>
    <dgm:cxn modelId="{BD3F5EBE-AA80-4A84-ACA8-42047F203597}" type="presOf" srcId="{28C83C28-1807-4ED8-9191-CE424FDAA072}" destId="{7A0314B8-1CCD-408F-BD16-DF7735D89D7D}" srcOrd="0" destOrd="0" presId="urn:microsoft.com/office/officeart/2005/8/layout/matrix3"/>
    <dgm:cxn modelId="{6B524D71-D318-4C98-AAD9-61224B2E9E5E}" srcId="{28C83C28-1807-4ED8-9191-CE424FDAA072}" destId="{B3367A44-2B49-4E69-91DA-27028EA7D46D}" srcOrd="3" destOrd="0" parTransId="{42B7800E-A3F3-477A-93ED-F07D6856629C}" sibTransId="{528D1200-270D-4D05-901F-47EF88E9B484}"/>
    <dgm:cxn modelId="{DE5D42B7-827F-447D-B482-85B44AA72DB4}" type="presOf" srcId="{0BAFBBFC-7CC4-4967-95B7-DE4C6D7E9ECC}" destId="{701AFF26-0134-4B59-9188-2F5246F812C8}" srcOrd="0" destOrd="0" presId="urn:microsoft.com/office/officeart/2005/8/layout/matrix3"/>
    <dgm:cxn modelId="{3F37570B-5922-4250-8111-49FF0401834D}" type="presOf" srcId="{3741B65E-E28F-4356-9605-90C845E5DB85}" destId="{FA96C54B-9716-4F48-9453-7A017F0A6AE0}" srcOrd="0" destOrd="0" presId="urn:microsoft.com/office/officeart/2005/8/layout/matrix3"/>
    <dgm:cxn modelId="{ED8AF7DE-DF51-4612-8726-CB12CE10A182}" type="presOf" srcId="{154075B3-333B-407B-BE43-F9E5B3879C0C}" destId="{27D13BF6-4CD5-4853-9B4D-9909CCFFC1FF}" srcOrd="0" destOrd="0" presId="urn:microsoft.com/office/officeart/2005/8/layout/matrix3"/>
    <dgm:cxn modelId="{A060E2FA-2384-495C-8D90-6B9238AAD5B8}" srcId="{28C83C28-1807-4ED8-9191-CE424FDAA072}" destId="{154075B3-333B-407B-BE43-F9E5B3879C0C}" srcOrd="1" destOrd="0" parTransId="{2734F8B7-2391-4585-AFCD-CCC5123223F0}" sibTransId="{E00CF9D5-0B93-4244-8C39-EC1CC5D6773E}"/>
    <dgm:cxn modelId="{37277CFC-55A8-47EC-B351-6BC0C8F2EA8D}" type="presOf" srcId="{B3367A44-2B49-4E69-91DA-27028EA7D46D}" destId="{9EFCFA0B-4431-4AC0-8F09-7FF9BFA2E35E}" srcOrd="0" destOrd="0" presId="urn:microsoft.com/office/officeart/2005/8/layout/matrix3"/>
    <dgm:cxn modelId="{EC220279-8169-4362-A599-ED9C17A2D32C}" srcId="{28C83C28-1807-4ED8-9191-CE424FDAA072}" destId="{0BAFBBFC-7CC4-4967-95B7-DE4C6D7E9ECC}" srcOrd="2" destOrd="0" parTransId="{2F86974C-8D5C-4BDF-8B25-99439B30F3E1}" sibTransId="{8503B41B-7E2D-4448-9994-4C62F665F766}"/>
    <dgm:cxn modelId="{AE4135D6-B052-4AD0-8FF4-D8C8CBAB3912}" type="presParOf" srcId="{7A0314B8-1CCD-408F-BD16-DF7735D89D7D}" destId="{17D9082C-FBB2-4276-8D1F-4141EC1A6D50}" srcOrd="0" destOrd="0" presId="urn:microsoft.com/office/officeart/2005/8/layout/matrix3"/>
    <dgm:cxn modelId="{0A12AFF0-9F16-4C26-94E8-CD45F09E520E}" type="presParOf" srcId="{7A0314B8-1CCD-408F-BD16-DF7735D89D7D}" destId="{FA96C54B-9716-4F48-9453-7A017F0A6AE0}" srcOrd="1" destOrd="0" presId="urn:microsoft.com/office/officeart/2005/8/layout/matrix3"/>
    <dgm:cxn modelId="{DE8729D7-4ED4-47E4-9F5E-73C4121EEEF3}" type="presParOf" srcId="{7A0314B8-1CCD-408F-BD16-DF7735D89D7D}" destId="{27D13BF6-4CD5-4853-9B4D-9909CCFFC1FF}" srcOrd="2" destOrd="0" presId="urn:microsoft.com/office/officeart/2005/8/layout/matrix3"/>
    <dgm:cxn modelId="{83420137-B3D2-4472-8B56-DCDB43F30A6A}" type="presParOf" srcId="{7A0314B8-1CCD-408F-BD16-DF7735D89D7D}" destId="{701AFF26-0134-4B59-9188-2F5246F812C8}" srcOrd="3" destOrd="0" presId="urn:microsoft.com/office/officeart/2005/8/layout/matrix3"/>
    <dgm:cxn modelId="{0D92837A-223F-4DEB-87BB-9F6E0CB92B2C}" type="presParOf" srcId="{7A0314B8-1CCD-408F-BD16-DF7735D89D7D}" destId="{9EFCFA0B-4431-4AC0-8F09-7FF9BFA2E35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594394-15C3-4EC0-9F09-C255CAA1B4A2}">
      <dsp:nvSpPr>
        <dsp:cNvPr id="0" name=""/>
        <dsp:cNvSpPr/>
      </dsp:nvSpPr>
      <dsp:spPr>
        <a:xfrm>
          <a:off x="2605431" y="0"/>
          <a:ext cx="5819087" cy="367823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smtClean="0"/>
            <a:t>Vnější (externí) kontrola</a:t>
          </a:r>
          <a:endParaRPr lang="cs-CZ" sz="4000" kern="1200"/>
        </a:p>
      </dsp:txBody>
      <dsp:txXfrm>
        <a:off x="2605431" y="0"/>
        <a:ext cx="5819087" cy="1103471"/>
      </dsp:txXfrm>
    </dsp:sp>
    <dsp:sp modelId="{E30E5B75-D32F-45D7-AEB5-CDAB643589D5}">
      <dsp:nvSpPr>
        <dsp:cNvPr id="0" name=""/>
        <dsp:cNvSpPr/>
      </dsp:nvSpPr>
      <dsp:spPr>
        <a:xfrm>
          <a:off x="3090355" y="1104980"/>
          <a:ext cx="4849239" cy="2424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700" kern="1200" smtClean="0"/>
            <a:t>Vnitřní (interní) kontrola</a:t>
          </a:r>
          <a:endParaRPr lang="cs-CZ" sz="5700" kern="1200"/>
        </a:p>
      </dsp:txBody>
      <dsp:txXfrm>
        <a:off x="3161370" y="1175995"/>
        <a:ext cx="4707209" cy="22825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EF092F-610B-4712-A0C6-E589D7827411}">
      <dsp:nvSpPr>
        <dsp:cNvPr id="0" name=""/>
        <dsp:cNvSpPr/>
      </dsp:nvSpPr>
      <dsp:spPr>
        <a:xfrm>
          <a:off x="0" y="339449"/>
          <a:ext cx="11029950" cy="14449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smtClean="0"/>
            <a:t>Iniciována vnitřními strukturami organizace</a:t>
          </a:r>
          <a:endParaRPr lang="cs-CZ" sz="3800" kern="1200"/>
        </a:p>
      </dsp:txBody>
      <dsp:txXfrm>
        <a:off x="70537" y="409986"/>
        <a:ext cx="10888876" cy="1303875"/>
      </dsp:txXfrm>
    </dsp:sp>
    <dsp:sp modelId="{C93EF8E3-7392-46AA-A072-0AF9110DF9B9}">
      <dsp:nvSpPr>
        <dsp:cNvPr id="0" name=""/>
        <dsp:cNvSpPr/>
      </dsp:nvSpPr>
      <dsp:spPr>
        <a:xfrm>
          <a:off x="0" y="1893839"/>
          <a:ext cx="11029950" cy="1444949"/>
        </a:xfrm>
        <a:prstGeom prst="roundRect">
          <a:avLst/>
        </a:prstGeom>
        <a:gradFill rotWithShape="0">
          <a:gsLst>
            <a:gs pos="0">
              <a:schemeClr val="accent3">
                <a:hueOff val="-8402582"/>
                <a:satOff val="-47330"/>
                <a:lumOff val="17451"/>
                <a:alphaOff val="0"/>
                <a:tint val="98000"/>
                <a:lumMod val="110000"/>
              </a:schemeClr>
            </a:gs>
            <a:gs pos="84000">
              <a:schemeClr val="accent3">
                <a:hueOff val="-8402582"/>
                <a:satOff val="-47330"/>
                <a:lumOff val="17451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800" kern="1200" dirty="0" smtClean="0"/>
            <a:t>Realizována řídícími zaměstnanci nebo pracovníky, </a:t>
          </a:r>
          <a:r>
            <a:rPr lang="cs-CZ" sz="3800" kern="1200" dirty="0" smtClean="0"/>
            <a:t>kteří </a:t>
          </a:r>
          <a:r>
            <a:rPr lang="cs-CZ" sz="3800" kern="1200" dirty="0" smtClean="0"/>
            <a:t>jsou ke kontrole řídícími zaměstnanci zmocněni</a:t>
          </a:r>
          <a:endParaRPr lang="cs-CZ" sz="3800" kern="1200" dirty="0"/>
        </a:p>
      </dsp:txBody>
      <dsp:txXfrm>
        <a:off x="70537" y="1964376"/>
        <a:ext cx="10888876" cy="13038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B8FF7-222A-4180-BF58-1C942274D1DB}">
      <dsp:nvSpPr>
        <dsp:cNvPr id="0" name=""/>
        <dsp:cNvSpPr/>
      </dsp:nvSpPr>
      <dsp:spPr>
        <a:xfrm rot="5400000">
          <a:off x="6764780" y="-2880702"/>
          <a:ext cx="771654" cy="672998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Při realizaci činností a případné kontrole je třeba je respektovat</a:t>
          </a:r>
          <a:endParaRPr lang="cs-CZ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Obecné normy chování (např. požární předpisy)</a:t>
          </a:r>
          <a:endParaRPr lang="cs-CZ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Specifické požadavky (např. ekonomické veličiny)</a:t>
          </a:r>
          <a:endParaRPr lang="cs-CZ" sz="1400" kern="1200"/>
        </a:p>
      </dsp:txBody>
      <dsp:txXfrm rot="-5400000">
        <a:off x="3785616" y="136131"/>
        <a:ext cx="6692315" cy="696316"/>
      </dsp:txXfrm>
    </dsp:sp>
    <dsp:sp modelId="{96C1F46B-F438-456F-8950-C8EDAAE9E114}">
      <dsp:nvSpPr>
        <dsp:cNvPr id="0" name=""/>
        <dsp:cNvSpPr/>
      </dsp:nvSpPr>
      <dsp:spPr>
        <a:xfrm>
          <a:off x="0" y="2005"/>
          <a:ext cx="3785616" cy="96456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smtClean="0"/>
            <a:t>Standardy</a:t>
          </a:r>
          <a:endParaRPr lang="cs-CZ" sz="2800" kern="1200"/>
        </a:p>
      </dsp:txBody>
      <dsp:txXfrm>
        <a:off x="47086" y="49091"/>
        <a:ext cx="3691444" cy="870396"/>
      </dsp:txXfrm>
    </dsp:sp>
    <dsp:sp modelId="{37108B34-7B78-4147-8C76-4A8B1EFB9461}">
      <dsp:nvSpPr>
        <dsp:cNvPr id="0" name=""/>
        <dsp:cNvSpPr/>
      </dsp:nvSpPr>
      <dsp:spPr>
        <a:xfrm rot="5400000">
          <a:off x="6764780" y="-1867905"/>
          <a:ext cx="771654" cy="6729984"/>
        </a:xfrm>
        <a:prstGeom prst="round2SameRect">
          <a:avLst/>
        </a:prstGeom>
        <a:solidFill>
          <a:schemeClr val="accent3">
            <a:tint val="40000"/>
            <a:alpha val="90000"/>
            <a:hueOff val="-2899347"/>
            <a:satOff val="-7747"/>
            <a:lumOff val="813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-2899347"/>
              <a:satOff val="-7747"/>
              <a:lumOff val="813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Posouzení vývoje předmětu kontroly v rámci sledovaného období s ohledem na vývoj </a:t>
          </a:r>
          <a:r>
            <a:rPr lang="cs-CZ" sz="1400" kern="1200" dirty="0" smtClean="0"/>
            <a:t/>
          </a:r>
          <a:br>
            <a:rPr lang="cs-CZ" sz="1400" kern="1200" dirty="0" smtClean="0"/>
          </a:br>
          <a:r>
            <a:rPr lang="cs-CZ" sz="1400" kern="1200" dirty="0" smtClean="0"/>
            <a:t>v </a:t>
          </a:r>
          <a:r>
            <a:rPr lang="cs-CZ" sz="1400" kern="1200" dirty="0" smtClean="0"/>
            <a:t>minulém období</a:t>
          </a:r>
          <a:endParaRPr lang="cs-CZ" sz="1400" kern="1200" dirty="0"/>
        </a:p>
      </dsp:txBody>
      <dsp:txXfrm rot="-5400000">
        <a:off x="3785616" y="1148928"/>
        <a:ext cx="6692315" cy="696316"/>
      </dsp:txXfrm>
    </dsp:sp>
    <dsp:sp modelId="{7B4188D7-099D-44C0-8282-81CBC83D2833}">
      <dsp:nvSpPr>
        <dsp:cNvPr id="0" name=""/>
        <dsp:cNvSpPr/>
      </dsp:nvSpPr>
      <dsp:spPr>
        <a:xfrm>
          <a:off x="0" y="1014802"/>
          <a:ext cx="3785616" cy="964568"/>
        </a:xfrm>
        <a:prstGeom prst="roundRect">
          <a:avLst/>
        </a:prstGeom>
        <a:gradFill rotWithShape="0">
          <a:gsLst>
            <a:gs pos="0">
              <a:schemeClr val="accent3">
                <a:hueOff val="-2800861"/>
                <a:satOff val="-15777"/>
                <a:lumOff val="5817"/>
                <a:alphaOff val="0"/>
                <a:tint val="98000"/>
                <a:lumMod val="110000"/>
              </a:schemeClr>
            </a:gs>
            <a:gs pos="84000">
              <a:schemeClr val="accent3">
                <a:hueOff val="-2800861"/>
                <a:satOff val="-15777"/>
                <a:lumOff val="5817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smtClean="0"/>
            <a:t>Časové srovnání</a:t>
          </a:r>
          <a:endParaRPr lang="cs-CZ" sz="2800" kern="1200"/>
        </a:p>
      </dsp:txBody>
      <dsp:txXfrm>
        <a:off x="47086" y="1061888"/>
        <a:ext cx="3691444" cy="870396"/>
      </dsp:txXfrm>
    </dsp:sp>
    <dsp:sp modelId="{89D11B84-D02B-42C6-9C38-0D8D01F1088A}">
      <dsp:nvSpPr>
        <dsp:cNvPr id="0" name=""/>
        <dsp:cNvSpPr/>
      </dsp:nvSpPr>
      <dsp:spPr>
        <a:xfrm rot="5400000">
          <a:off x="6764780" y="-855109"/>
          <a:ext cx="771654" cy="6729984"/>
        </a:xfrm>
        <a:prstGeom prst="round2SameRect">
          <a:avLst/>
        </a:prstGeom>
        <a:solidFill>
          <a:schemeClr val="accent3">
            <a:tint val="40000"/>
            <a:alpha val="90000"/>
            <a:hueOff val="-5798693"/>
            <a:satOff val="-15494"/>
            <a:lumOff val="1626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-5798693"/>
              <a:satOff val="-15494"/>
              <a:lumOff val="162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Pro kontrolu užíváme hodnoty veličiny, </a:t>
          </a:r>
          <a:r>
            <a:rPr lang="cs-CZ" sz="1400" kern="1200" dirty="0" smtClean="0"/>
            <a:t> kterých </a:t>
          </a:r>
          <a:r>
            <a:rPr lang="cs-CZ" sz="1400" kern="1200" dirty="0" smtClean="0"/>
            <a:t>dosahuje konkurenční firma</a:t>
          </a:r>
          <a:endParaRPr lang="cs-CZ" sz="1400" kern="1200" dirty="0"/>
        </a:p>
      </dsp:txBody>
      <dsp:txXfrm rot="-5400000">
        <a:off x="3785616" y="2161724"/>
        <a:ext cx="6692315" cy="696316"/>
      </dsp:txXfrm>
    </dsp:sp>
    <dsp:sp modelId="{9A1603A7-E2CB-45CD-B3B7-AC135865605C}">
      <dsp:nvSpPr>
        <dsp:cNvPr id="0" name=""/>
        <dsp:cNvSpPr/>
      </dsp:nvSpPr>
      <dsp:spPr>
        <a:xfrm>
          <a:off x="0" y="2027598"/>
          <a:ext cx="3785616" cy="964568"/>
        </a:xfrm>
        <a:prstGeom prst="roundRect">
          <a:avLst/>
        </a:prstGeom>
        <a:gradFill rotWithShape="0">
          <a:gsLst>
            <a:gs pos="0">
              <a:schemeClr val="accent3">
                <a:hueOff val="-5601721"/>
                <a:satOff val="-31553"/>
                <a:lumOff val="11634"/>
                <a:alphaOff val="0"/>
                <a:tint val="98000"/>
                <a:lumMod val="110000"/>
              </a:schemeClr>
            </a:gs>
            <a:gs pos="84000">
              <a:schemeClr val="accent3">
                <a:hueOff val="-5601721"/>
                <a:satOff val="-31553"/>
                <a:lumOff val="11634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smtClean="0"/>
            <a:t>Konkurenční srovnání</a:t>
          </a:r>
          <a:endParaRPr lang="cs-CZ" sz="2800" kern="1200"/>
        </a:p>
      </dsp:txBody>
      <dsp:txXfrm>
        <a:off x="47086" y="2074684"/>
        <a:ext cx="3691444" cy="870396"/>
      </dsp:txXfrm>
    </dsp:sp>
    <dsp:sp modelId="{F319BCF1-68C0-458D-9AAD-B914B51B8116}">
      <dsp:nvSpPr>
        <dsp:cNvPr id="0" name=""/>
        <dsp:cNvSpPr/>
      </dsp:nvSpPr>
      <dsp:spPr>
        <a:xfrm rot="5400000">
          <a:off x="6764780" y="157687"/>
          <a:ext cx="771654" cy="6729984"/>
        </a:xfrm>
        <a:prstGeom prst="round2SameRect">
          <a:avLst/>
        </a:prstGeom>
        <a:solidFill>
          <a:schemeClr val="accent3">
            <a:tint val="40000"/>
            <a:alpha val="90000"/>
            <a:hueOff val="-8698040"/>
            <a:satOff val="-23241"/>
            <a:lumOff val="2439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-8698040"/>
              <a:satOff val="-23241"/>
              <a:lumOff val="2439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Nespecifikované a nestandardizované požadavky</a:t>
          </a:r>
          <a:endParaRPr lang="cs-CZ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Jde pouze o obecné požadavky na chování a jednání pracovníků</a:t>
          </a:r>
          <a:endParaRPr lang="cs-CZ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smtClean="0"/>
            <a:t>Jsou obecně dané -&gt; kvalifikovaný pracovník je musí znát</a:t>
          </a:r>
          <a:endParaRPr lang="cs-CZ" sz="1400" kern="1200"/>
        </a:p>
      </dsp:txBody>
      <dsp:txXfrm rot="-5400000">
        <a:off x="3785616" y="3174521"/>
        <a:ext cx="6692315" cy="696316"/>
      </dsp:txXfrm>
    </dsp:sp>
    <dsp:sp modelId="{3C9D6758-9E90-44A4-BBB2-B6F15DB76681}">
      <dsp:nvSpPr>
        <dsp:cNvPr id="0" name=""/>
        <dsp:cNvSpPr/>
      </dsp:nvSpPr>
      <dsp:spPr>
        <a:xfrm>
          <a:off x="0" y="3040395"/>
          <a:ext cx="3785616" cy="964568"/>
        </a:xfrm>
        <a:prstGeom prst="roundRect">
          <a:avLst/>
        </a:prstGeom>
        <a:gradFill rotWithShape="0">
          <a:gsLst>
            <a:gs pos="0">
              <a:schemeClr val="accent3">
                <a:hueOff val="-8402582"/>
                <a:satOff val="-47330"/>
                <a:lumOff val="17451"/>
                <a:alphaOff val="0"/>
                <a:tint val="98000"/>
                <a:lumMod val="110000"/>
              </a:schemeClr>
            </a:gs>
            <a:gs pos="84000">
              <a:schemeClr val="accent3">
                <a:hueOff val="-8402582"/>
                <a:satOff val="-47330"/>
                <a:lumOff val="17451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/>
            <a:t>Správné řídící </a:t>
          </a:r>
          <a:r>
            <a:rPr lang="cs-CZ" sz="2800" b="1" kern="1200" dirty="0" smtClean="0"/>
            <a:t/>
          </a:r>
          <a:br>
            <a:rPr lang="cs-CZ" sz="2800" b="1" kern="1200" dirty="0" smtClean="0"/>
          </a:br>
          <a:r>
            <a:rPr lang="cs-CZ" sz="2800" b="1" kern="1200" dirty="0" smtClean="0"/>
            <a:t>a </a:t>
          </a:r>
          <a:r>
            <a:rPr lang="cs-CZ" sz="2800" b="1" kern="1200" dirty="0" smtClean="0"/>
            <a:t>provozní praktiky</a:t>
          </a:r>
          <a:endParaRPr lang="cs-CZ" sz="2800" kern="1200" dirty="0"/>
        </a:p>
      </dsp:txBody>
      <dsp:txXfrm>
        <a:off x="47086" y="3087481"/>
        <a:ext cx="3691444" cy="8703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9082C-FBB2-4276-8D1F-4141EC1A6D50}">
      <dsp:nvSpPr>
        <dsp:cNvPr id="0" name=""/>
        <dsp:cNvSpPr/>
      </dsp:nvSpPr>
      <dsp:spPr>
        <a:xfrm>
          <a:off x="3439235" y="0"/>
          <a:ext cx="4981433" cy="4981433"/>
        </a:xfrm>
        <a:prstGeom prst="diamond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tint val="40000"/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A96C54B-9716-4F48-9453-7A017F0A6AE0}">
      <dsp:nvSpPr>
        <dsp:cNvPr id="0" name=""/>
        <dsp:cNvSpPr/>
      </dsp:nvSpPr>
      <dsp:spPr>
        <a:xfrm>
          <a:off x="3912471" y="473236"/>
          <a:ext cx="1942758" cy="194275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přípravná</a:t>
          </a:r>
          <a:endParaRPr lang="cs-CZ" sz="2800" kern="1200" dirty="0"/>
        </a:p>
      </dsp:txBody>
      <dsp:txXfrm>
        <a:off x="4007309" y="568074"/>
        <a:ext cx="1753082" cy="1753082"/>
      </dsp:txXfrm>
    </dsp:sp>
    <dsp:sp modelId="{27D13BF6-4CD5-4853-9B4D-9909CCFFC1FF}">
      <dsp:nvSpPr>
        <dsp:cNvPr id="0" name=""/>
        <dsp:cNvSpPr/>
      </dsp:nvSpPr>
      <dsp:spPr>
        <a:xfrm>
          <a:off x="5962418" y="416876"/>
          <a:ext cx="1942758" cy="1942758"/>
        </a:xfrm>
        <a:prstGeom prst="roundRect">
          <a:avLst/>
        </a:prstGeom>
        <a:gradFill rotWithShape="0">
          <a:gsLst>
            <a:gs pos="0">
              <a:schemeClr val="accent2">
                <a:hueOff val="397245"/>
                <a:satOff val="2304"/>
                <a:lumOff val="2288"/>
                <a:alphaOff val="0"/>
                <a:tint val="98000"/>
                <a:lumMod val="110000"/>
              </a:schemeClr>
            </a:gs>
            <a:gs pos="84000">
              <a:schemeClr val="accent2">
                <a:hueOff val="397245"/>
                <a:satOff val="2304"/>
                <a:lumOff val="2288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realizační</a:t>
          </a:r>
          <a:endParaRPr lang="cs-CZ" sz="2400" kern="1200" dirty="0"/>
        </a:p>
      </dsp:txBody>
      <dsp:txXfrm>
        <a:off x="6057256" y="511714"/>
        <a:ext cx="1753082" cy="1753082"/>
      </dsp:txXfrm>
    </dsp:sp>
    <dsp:sp modelId="{701AFF26-0134-4B59-9188-2F5246F812C8}">
      <dsp:nvSpPr>
        <dsp:cNvPr id="0" name=""/>
        <dsp:cNvSpPr/>
      </dsp:nvSpPr>
      <dsp:spPr>
        <a:xfrm>
          <a:off x="3912471" y="2565437"/>
          <a:ext cx="1942758" cy="1942758"/>
        </a:xfrm>
        <a:prstGeom prst="roundRect">
          <a:avLst/>
        </a:prstGeom>
        <a:gradFill rotWithShape="0">
          <a:gsLst>
            <a:gs pos="0">
              <a:schemeClr val="accent2">
                <a:hueOff val="794490"/>
                <a:satOff val="4609"/>
                <a:lumOff val="4576"/>
                <a:alphaOff val="0"/>
                <a:tint val="98000"/>
                <a:lumMod val="110000"/>
              </a:schemeClr>
            </a:gs>
            <a:gs pos="84000">
              <a:schemeClr val="accent2">
                <a:hueOff val="794490"/>
                <a:satOff val="4609"/>
                <a:lumOff val="4576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hodnotící</a:t>
          </a:r>
          <a:endParaRPr lang="cs-CZ" sz="2400" kern="1200" dirty="0"/>
        </a:p>
      </dsp:txBody>
      <dsp:txXfrm>
        <a:off x="4007309" y="2660275"/>
        <a:ext cx="1753082" cy="1753082"/>
      </dsp:txXfrm>
    </dsp:sp>
    <dsp:sp modelId="{9EFCFA0B-4431-4AC0-8F09-7FF9BFA2E35E}">
      <dsp:nvSpPr>
        <dsp:cNvPr id="0" name=""/>
        <dsp:cNvSpPr/>
      </dsp:nvSpPr>
      <dsp:spPr>
        <a:xfrm>
          <a:off x="6004673" y="2565437"/>
          <a:ext cx="1942758" cy="1942758"/>
        </a:xfrm>
        <a:prstGeom prst="roundRect">
          <a:avLst/>
        </a:prstGeom>
        <a:gradFill rotWithShape="0">
          <a:gsLst>
            <a:gs pos="0">
              <a:schemeClr val="accent2">
                <a:hueOff val="1191735"/>
                <a:satOff val="6913"/>
                <a:lumOff val="6864"/>
                <a:alphaOff val="0"/>
                <a:tint val="98000"/>
                <a:lumMod val="110000"/>
              </a:schemeClr>
            </a:gs>
            <a:gs pos="84000">
              <a:schemeClr val="accent2">
                <a:hueOff val="1191735"/>
                <a:satOff val="6913"/>
                <a:lumOff val="6864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závěry z vnitřního kontrolního systému by měl vrcholový </a:t>
          </a:r>
          <a:r>
            <a:rPr lang="cs-CZ" sz="1500" kern="1200" dirty="0" smtClean="0">
              <a:hlinkClick xmlns:r="http://schemas.openxmlformats.org/officeDocument/2006/relationships" r:id="rId1"/>
            </a:rPr>
            <a:t>management</a:t>
          </a:r>
          <a:r>
            <a:rPr lang="cs-CZ" sz="1500" kern="1200" dirty="0" smtClean="0"/>
            <a:t> projednat -&gt; poté přijmeme případná preventivní opatření</a:t>
          </a:r>
          <a:endParaRPr lang="cs-CZ" sz="1500" kern="1200" dirty="0"/>
        </a:p>
      </dsp:txBody>
      <dsp:txXfrm>
        <a:off x="6099511" y="2660275"/>
        <a:ext cx="1753082" cy="17530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2198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417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7748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0931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784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028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224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3333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2132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13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1000"/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CB28D95A-ABE3-432E-AF3A-D5BC113D8E1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646ABCA-C9DD-4372-BC5B-DBBA2865327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0520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1.xls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Excel_Worksheet2.xls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1/1d/Kontrola_Radarowa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FÁZE KONTROLNÍHO PROCESU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792" y="3548418"/>
            <a:ext cx="6169996" cy="281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021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Slabiny kontrolních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81192" y="2061030"/>
            <a:ext cx="11029615" cy="4601028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cs-CZ" sz="2000" b="1" dirty="0" smtClean="0"/>
              <a:t>Absence kontroly</a:t>
            </a:r>
            <a:r>
              <a:rPr lang="cs-CZ" sz="2000" dirty="0" smtClean="0"/>
              <a:t> – preferování individuálních zájmů, podvody, defraudace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Nízká autorita kontroly</a:t>
            </a:r>
            <a:r>
              <a:rPr lang="cs-CZ" sz="2000" dirty="0" smtClean="0"/>
              <a:t> – omezená paleta postihů, které mohou kontrolní orgány uplatnit v případě zjištění neshody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Nadměrná kontrola</a:t>
            </a:r>
            <a:r>
              <a:rPr lang="cs-CZ" sz="2000" dirty="0" smtClean="0"/>
              <a:t> – pracovníci mají pocit, že jim příliš nedůvěřujeme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Nepřesná kontrola</a:t>
            </a:r>
            <a:r>
              <a:rPr lang="cs-CZ" sz="2000" dirty="0" smtClean="0"/>
              <a:t> – závěry kontroly jsou získány na základě okrajových zjištění nebo jsou otupeny zprůměrňováním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Subjektivní kontrola</a:t>
            </a:r>
            <a:r>
              <a:rPr lang="cs-CZ" sz="2000" dirty="0" smtClean="0"/>
              <a:t> – závisí na stanovisku kontrolujícího -&gt; neopírá se o žádná kritéria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Nesrozumitelný závěr</a:t>
            </a:r>
            <a:r>
              <a:rPr lang="cs-CZ" sz="2000" dirty="0" smtClean="0"/>
              <a:t> – popis neshody je nejasný -&gt; není uvedeno, vůči čemu je neshoda určena</a:t>
            </a:r>
          </a:p>
          <a:p>
            <a:pPr>
              <a:buBlip>
                <a:blip r:embed="rId2"/>
              </a:buBlip>
            </a:pPr>
            <a:r>
              <a:rPr lang="cs-CZ" sz="2000" b="1" dirty="0" smtClean="0"/>
              <a:t>Formálnost kontroly</a:t>
            </a:r>
            <a:r>
              <a:rPr lang="cs-CZ" sz="2000" dirty="0" smtClean="0"/>
              <a:t> – používají se obecné postupy, aniž by se přihlíželo k charakteristickým zvláštnostem kontrolovaného objektu =&gt; jde o povrchní prověrku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41015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Zásady efektivní kontroly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 smtClean="0">
                <a:solidFill>
                  <a:schemeClr val="accent2">
                    <a:lumMod val="75000"/>
                  </a:schemeClr>
                </a:solidFill>
              </a:rPr>
              <a:t>Profesionální přístup pracovníka vnitřní kontroly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Respektování základních společenských zásad, odborný přístup, respektování prověřovaného jako partnera</a:t>
            </a:r>
          </a:p>
          <a:p>
            <a:pPr marL="0" indent="0">
              <a:buNone/>
            </a:pPr>
            <a:r>
              <a:rPr lang="cs-CZ" sz="2400" b="1" dirty="0" smtClean="0">
                <a:solidFill>
                  <a:schemeClr val="accent4">
                    <a:lumMod val="75000"/>
                  </a:schemeClr>
                </a:solidFill>
              </a:rPr>
              <a:t>Zvládnutí technik kontroly</a:t>
            </a:r>
          </a:p>
          <a:p>
            <a:pPr marL="0" indent="0">
              <a:buNone/>
            </a:pP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Vyvarování se chyb při výkonu kontrolní činnosti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Příprava programu, zpracování malého množství kontrolních okruhů najednou, vyvarování se unáhlených závěrů, vyvarování se </a:t>
            </a:r>
            <a:r>
              <a:rPr lang="cs-CZ" sz="2400" dirty="0" smtClean="0"/>
              <a:t>mylných </a:t>
            </a:r>
            <a:r>
              <a:rPr lang="cs-CZ" sz="2400" dirty="0" smtClean="0"/>
              <a:t>obvinění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5561579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Fáze činnosti vnitřního kontrolora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747814"/>
              </p:ext>
            </p:extLst>
          </p:nvPr>
        </p:nvGraphicFramePr>
        <p:xfrm>
          <a:off x="177421" y="1774208"/>
          <a:ext cx="11859904" cy="4981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86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Jak se člení kontrolní proces?</a:t>
            </a:r>
          </a:p>
          <a:p>
            <a:r>
              <a:rPr lang="cs-CZ" dirty="0" smtClean="0"/>
              <a:t>Kým je realizována vnitřní kontrola,</a:t>
            </a:r>
          </a:p>
          <a:p>
            <a:r>
              <a:rPr lang="cs-CZ" dirty="0" smtClean="0"/>
              <a:t>Čím je dána vnější kontrola?</a:t>
            </a:r>
          </a:p>
          <a:p>
            <a:r>
              <a:rPr lang="cs-CZ" dirty="0" smtClean="0"/>
              <a:t>Jaké mohou být slabiny kontrolních procesů?</a:t>
            </a:r>
          </a:p>
          <a:p>
            <a:r>
              <a:rPr lang="cs-CZ" dirty="0" smtClean="0"/>
              <a:t>Popište čtyři fáze činnosti kontrolora?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537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1000">
              <a:schemeClr val="accent3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537732"/>
              </p:ext>
            </p:extLst>
          </p:nvPr>
        </p:nvGraphicFramePr>
        <p:xfrm>
          <a:off x="1727200" y="1828800"/>
          <a:ext cx="8559799" cy="361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List" r:id="rId4" imgW="5572282" imgH="1343073" progId="Excel.Sheet.12">
                  <p:embed/>
                </p:oleObj>
              </mc:Choice>
              <mc:Fallback>
                <p:oleObj name="List" r:id="rId4" imgW="5572282" imgH="134307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7200" y="1828800"/>
                        <a:ext cx="8559799" cy="361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Nadpis 3"/>
          <p:cNvSpPr>
            <a:spLocks noGrp="1"/>
          </p:cNvSpPr>
          <p:nvPr>
            <p:ph type="title" idx="4294967295"/>
          </p:nvPr>
        </p:nvSpPr>
        <p:spPr>
          <a:xfrm>
            <a:off x="0" y="701675"/>
            <a:ext cx="11029950" cy="1014413"/>
          </a:xfrm>
        </p:spPr>
        <p:txBody>
          <a:bodyPr/>
          <a:lstStyle/>
          <a:p>
            <a:pPr algn="ctr"/>
            <a:r>
              <a:rPr lang="cs-CZ" dirty="0" smtClean="0"/>
              <a:t>Tajenka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49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1000">
              <a:schemeClr val="accent3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889603"/>
              </p:ext>
            </p:extLst>
          </p:nvPr>
        </p:nvGraphicFramePr>
        <p:xfrm>
          <a:off x="1727200" y="1905000"/>
          <a:ext cx="8559799" cy="351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List" r:id="rId4" imgW="5629118" imgH="1343073" progId="Excel.Sheet.12">
                  <p:embed/>
                </p:oleObj>
              </mc:Choice>
              <mc:Fallback>
                <p:oleObj name="List" r:id="rId4" imgW="5629118" imgH="134307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7200" y="1905000"/>
                        <a:ext cx="8559799" cy="351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Nadpis 3"/>
          <p:cNvSpPr>
            <a:spLocks noGrp="1"/>
          </p:cNvSpPr>
          <p:nvPr>
            <p:ph type="title" idx="4294967295"/>
          </p:nvPr>
        </p:nvSpPr>
        <p:spPr>
          <a:xfrm>
            <a:off x="0" y="701675"/>
            <a:ext cx="11029950" cy="1014413"/>
          </a:xfrm>
        </p:spPr>
        <p:txBody>
          <a:bodyPr/>
          <a:lstStyle/>
          <a:p>
            <a:pPr algn="ctr"/>
            <a:r>
              <a:rPr lang="cs-CZ" dirty="0" smtClean="0"/>
              <a:t>Tajenka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5352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6435"/>
          </a:xfrm>
        </p:spPr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73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2732" y="2672643"/>
            <a:ext cx="10838076" cy="1013800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ZDROJE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7126" y="3966713"/>
            <a:ext cx="10516673" cy="1493940"/>
          </a:xfrm>
        </p:spPr>
        <p:txBody>
          <a:bodyPr anchor="t">
            <a:norm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cs-CZ" dirty="0"/>
              <a:t>DIETHER. </a:t>
            </a:r>
            <a:r>
              <a:rPr lang="cs-CZ" i="1" dirty="0"/>
              <a:t>wikimedia.org</a:t>
            </a:r>
            <a:r>
              <a:rPr lang="cs-CZ" dirty="0"/>
              <a:t> [online]. [cit. 8</a:t>
            </a:r>
            <a:r>
              <a:rPr lang="cs-CZ" dirty="0" smtClean="0"/>
              <a:t>.3.2014</a:t>
            </a:r>
            <a:r>
              <a:rPr lang="cs-CZ" dirty="0"/>
              <a:t>]. Dostupný na WWW: http://commons.wikimedia.org/wiki/File%3AKontrola_Radarowa.jpg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238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91" y="499585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131185"/>
              </p:ext>
            </p:extLst>
          </p:nvPr>
        </p:nvGraphicFramePr>
        <p:xfrm>
          <a:off x="2567608" y="2245061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VY_32_INOVACE_1018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Fáze kontrolního procesu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8.3.2014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jednotlivé fáze kontrolního procesu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1C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99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Členění kontrolních procesů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0814783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4921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Vnitřní kontrola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7148825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25395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Vnější kontrola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2086" y="2202056"/>
            <a:ext cx="10515600" cy="45119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 smtClean="0">
                <a:solidFill>
                  <a:srgbClr val="FF0000"/>
                </a:solidFill>
              </a:rPr>
              <a:t>Smluvní požadavky</a:t>
            </a:r>
            <a:r>
              <a:rPr lang="cs-CZ" sz="24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Organizace se zaváže, že umožní externímu subjektu prověřit určité skutečnosti týkající se její činnosti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Např. prověření hospodaření organizace bankou (při žádosti o úvěr), prověření systému jakosti zákazníkem (před uzavřením smlouvy o pravidelných dodávkách)</a:t>
            </a:r>
          </a:p>
          <a:p>
            <a:pPr marL="0" indent="0">
              <a:buNone/>
            </a:pPr>
            <a:r>
              <a:rPr lang="cs-CZ" sz="2400" b="1" dirty="0" smtClean="0">
                <a:solidFill>
                  <a:srgbClr val="C00000"/>
                </a:solidFill>
              </a:rPr>
              <a:t>Zákonné požadavky</a:t>
            </a:r>
            <a:r>
              <a:rPr lang="cs-CZ" sz="2400" dirty="0" smtClean="0">
                <a:solidFill>
                  <a:srgbClr val="C00000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Oprávnění státních orgánů provádět kontrolní činnost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400" dirty="0" smtClean="0"/>
              <a:t>Kontrola daňových přiznání, plateb za pojištění, dodržování ekologických či požárních předpisů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4485143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/>
              <a:t>Postup kontroly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81" y="2060811"/>
            <a:ext cx="8338782" cy="4578823"/>
          </a:xfrm>
        </p:spPr>
      </p:pic>
    </p:spTree>
    <p:extLst>
      <p:ext uri="{BB962C8B-B14F-4D97-AF65-F5344CB8AC3E}">
        <p14:creationId xmlns:p14="http://schemas.microsoft.com/office/powerpoint/2010/main" val="32528308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"/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Vnitřní struktura kontrolních činností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3135" y="2703010"/>
            <a:ext cx="11029615" cy="3678303"/>
          </a:xfrm>
        </p:spPr>
        <p:txBody>
          <a:bodyPr>
            <a:no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chemeClr val="accent2">
                    <a:lumMod val="75000"/>
                  </a:schemeClr>
                </a:solidFill>
              </a:rPr>
              <a:t>Určení předmětu kontroly – na základě ekonomických důvodů</a:t>
            </a:r>
          </a:p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chemeClr val="accent4">
                    <a:lumMod val="75000"/>
                  </a:schemeClr>
                </a:solidFill>
              </a:rPr>
              <a:t>Získávání a výběr informací pro kontrolu – primární informace (z terénu) a sekundární informace (hlášení, zprávy)</a:t>
            </a:r>
          </a:p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chemeClr val="accent1">
                    <a:lumMod val="75000"/>
                  </a:schemeClr>
                </a:solidFill>
              </a:rPr>
              <a:t>Ověření správnosti získávaných informací – posouzení formální i věcné správnosti</a:t>
            </a:r>
          </a:p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chemeClr val="accent6">
                    <a:lumMod val="75000"/>
                  </a:schemeClr>
                </a:solidFill>
              </a:rPr>
              <a:t>Hodnocení kontrolovaných procesů – jádro kontrolních procesů</a:t>
            </a:r>
          </a:p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chemeClr val="bg2">
                    <a:lumMod val="50000"/>
                  </a:schemeClr>
                </a:solidFill>
              </a:rPr>
              <a:t>Závěry a návrhy opatření</a:t>
            </a:r>
          </a:p>
          <a:p>
            <a:pPr lvl="2"/>
            <a:r>
              <a:rPr lang="cs-CZ" sz="2000" dirty="0" smtClean="0"/>
              <a:t>A) nebyly zjištěny žádné problémy </a:t>
            </a:r>
          </a:p>
          <a:p>
            <a:pPr lvl="2"/>
            <a:r>
              <a:rPr lang="cs-CZ" sz="2000" dirty="0" smtClean="0"/>
              <a:t>B) je třeba přijmou korigující opatření, která upraví řízenou realitu (korigující opatření)</a:t>
            </a:r>
          </a:p>
          <a:p>
            <a:pPr lvl="2"/>
            <a:r>
              <a:rPr lang="cs-CZ" sz="2000" dirty="0" smtClean="0"/>
              <a:t>C) zjištění závažných nedostatků -&gt; přijmeme nové zásadní rozhodnutí =&gt; jiný směr řešení problému (nové řešení)</a:t>
            </a:r>
          </a:p>
          <a:p>
            <a:pPr marL="914400" lvl="1" indent="-457200">
              <a:buFont typeface="+mj-lt"/>
              <a:buAutoNum type="arabicPeriod"/>
            </a:pPr>
            <a:r>
              <a:rPr lang="cs-CZ" sz="2000" dirty="0" smtClean="0">
                <a:solidFill>
                  <a:srgbClr val="FF0000"/>
                </a:solidFill>
              </a:rPr>
              <a:t>Zpětná kontrola – pokud na základě předcházející kontroly byla navržena korigující či nápravná opatření, je třeba touto kontrolou prověřit jejich účinnost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32989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Hodnotící kritéria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215076"/>
              </p:ext>
            </p:extLst>
          </p:nvPr>
        </p:nvGraphicFramePr>
        <p:xfrm>
          <a:off x="838200" y="2169994"/>
          <a:ext cx="10515600" cy="4006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1855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Moderní přístup ke kontrole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Realizace i neuskutečnění kontroly má různé </a:t>
            </a:r>
            <a:r>
              <a:rPr lang="cs-CZ" sz="2400" dirty="0" smtClean="0"/>
              <a:t>ekonomické </a:t>
            </a:r>
            <a:r>
              <a:rPr lang="cs-CZ" sz="2400" dirty="0" smtClean="0"/>
              <a:t>důsledky</a:t>
            </a:r>
          </a:p>
          <a:p>
            <a:r>
              <a:rPr lang="cs-CZ" sz="2400" dirty="0" smtClean="0"/>
              <a:t>Jakákoli neodhalená neshoda (vada, nedostatek) snižuje produktivitu firmy</a:t>
            </a:r>
          </a:p>
          <a:p>
            <a:r>
              <a:rPr lang="cs-CZ" sz="2400" b="1" dirty="0" smtClean="0"/>
              <a:t>Podoby a důsledky neshod:</a:t>
            </a:r>
            <a:endParaRPr lang="cs-CZ" sz="2400" dirty="0" smtClean="0"/>
          </a:p>
          <a:p>
            <a:pPr lvl="1"/>
            <a:r>
              <a:rPr lang="cs-CZ" sz="2400" dirty="0" smtClean="0"/>
              <a:t>Podvod, zpronevěra =&gt; finanční ztráta</a:t>
            </a:r>
          </a:p>
          <a:p>
            <a:pPr lvl="1"/>
            <a:r>
              <a:rPr lang="cs-CZ" sz="2400" dirty="0" smtClean="0"/>
              <a:t>Nespokojenost zákazníka =&gt; pokles podílu na trhu</a:t>
            </a:r>
          </a:p>
          <a:p>
            <a:pPr lvl="1"/>
            <a:r>
              <a:rPr lang="cs-CZ" sz="2400" dirty="0" smtClean="0"/>
              <a:t>Reklamace =&gt; náhrada škody</a:t>
            </a:r>
          </a:p>
          <a:p>
            <a:pPr lvl="1"/>
            <a:r>
              <a:rPr lang="cs-CZ" sz="2400" dirty="0" smtClean="0"/>
              <a:t>Vada ve výrobě =&gt; vyšší náklady, znehodnocení materiálu</a:t>
            </a:r>
          </a:p>
          <a:p>
            <a:endParaRPr lang="cs-CZ" sz="2400" dirty="0"/>
          </a:p>
        </p:txBody>
      </p:sp>
      <p:pic>
        <p:nvPicPr>
          <p:cNvPr id="5122" name="Picture 2" descr="File:Kontrola Radarow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09" y="4403804"/>
            <a:ext cx="3006099" cy="225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8215109" y="638215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7026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Dividenda">
  <a:themeElements>
    <a:clrScheme name="Dividend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a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a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TC103457464[[fn=Dividenda]]</Template>
  <TotalTime>165</TotalTime>
  <Words>615</Words>
  <Application>Microsoft Office PowerPoint</Application>
  <PresentationFormat>Vlastní</PresentationFormat>
  <Paragraphs>100</Paragraphs>
  <Slides>17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9" baseType="lpstr">
      <vt:lpstr>Dividenda</vt:lpstr>
      <vt:lpstr>List</vt:lpstr>
      <vt:lpstr>FÁZE KONTROLNÍHO PROCESU</vt:lpstr>
      <vt:lpstr>Prezentace aplikace PowerPoint</vt:lpstr>
      <vt:lpstr>Členění kontrolních procesů</vt:lpstr>
      <vt:lpstr>Vnitřní kontrola</vt:lpstr>
      <vt:lpstr>Vnější kontrola</vt:lpstr>
      <vt:lpstr>Postup kontroly</vt:lpstr>
      <vt:lpstr>Vnitřní struktura kontrolních činností</vt:lpstr>
      <vt:lpstr>Hodnotící kritéria</vt:lpstr>
      <vt:lpstr>Moderní přístup ke kontrole</vt:lpstr>
      <vt:lpstr>Slabiny kontrolních systémů</vt:lpstr>
      <vt:lpstr>Zásady efektivní kontroly</vt:lpstr>
      <vt:lpstr>Fáze činnosti vnitřního kontrolora</vt:lpstr>
      <vt:lpstr>Procvičování</vt:lpstr>
      <vt:lpstr>Tajenka</vt:lpstr>
      <vt:lpstr>Tajenka</vt:lpstr>
      <vt:lpstr>LITERATURA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FÁZE KONTROLNÍHO PROCESU</dc:title>
  <dc:creator>Kabourkovci</dc:creator>
  <cp:lastModifiedBy>LIVA</cp:lastModifiedBy>
  <cp:revision>27</cp:revision>
  <dcterms:created xsi:type="dcterms:W3CDTF">2014-01-26T14:27:32Z</dcterms:created>
  <dcterms:modified xsi:type="dcterms:W3CDTF">2014-10-23T22:05:24Z</dcterms:modified>
</cp:coreProperties>
</file>