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63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56ABD-F191-493C-85C5-16F3639BFD9A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9ADA-D2AA-4FD4-902A-DFAD89DD4AF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165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56ABD-F191-493C-85C5-16F3639BFD9A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9ADA-D2AA-4FD4-902A-DFAD89DD4AF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8581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56ABD-F191-493C-85C5-16F3639BFD9A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9ADA-D2AA-4FD4-902A-DFAD89DD4AF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4222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56ABD-F191-493C-85C5-16F3639BFD9A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9ADA-D2AA-4FD4-902A-DFAD89DD4AF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69821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56ABD-F191-493C-85C5-16F3639BFD9A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9ADA-D2AA-4FD4-902A-DFAD89DD4AF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7053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56ABD-F191-493C-85C5-16F3639BFD9A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9ADA-D2AA-4FD4-902A-DFAD89DD4AF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61105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56ABD-F191-493C-85C5-16F3639BFD9A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9ADA-D2AA-4FD4-902A-DFAD89DD4AF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56661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56ABD-F191-493C-85C5-16F3639BFD9A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9ADA-D2AA-4FD4-902A-DFAD89DD4AF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956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56ABD-F191-493C-85C5-16F3639BFD9A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9ADA-D2AA-4FD4-902A-DFAD89DD4AF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33318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56ABD-F191-493C-85C5-16F3639BFD9A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9ADA-D2AA-4FD4-902A-DFAD89DD4AF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045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56ABD-F191-493C-85C5-16F3639BFD9A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9ADA-D2AA-4FD4-902A-DFAD89DD4AF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87781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C56ABD-F191-493C-85C5-16F3639BFD9A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2D9ADA-D2AA-4FD4-902A-DFAD89DD4AF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03462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840" y="188640"/>
            <a:ext cx="5608320" cy="1225522"/>
          </a:xfrm>
          <a:prstGeom prst="rect">
            <a:avLst/>
          </a:prstGeom>
        </p:spPr>
      </p:pic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500419"/>
              </p:ext>
            </p:extLst>
          </p:nvPr>
        </p:nvGraphicFramePr>
        <p:xfrm>
          <a:off x="1403648" y="2132856"/>
          <a:ext cx="6552728" cy="4182135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754234"/>
                <a:gridCol w="4798494"/>
              </a:tblGrid>
              <a:tr h="335037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školy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 Soukromé střední odborné učiliště LIVA s.r.o.</a:t>
                      </a:r>
                      <a:endParaRPr lang="cs-CZ" sz="1600" dirty="0"/>
                    </a:p>
                  </a:txBody>
                  <a:tcPr anchor="ctr"/>
                </a:tc>
              </a:tr>
              <a:tr h="384801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39691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VY_42_INOVACE_0405</a:t>
                      </a:r>
                      <a:r>
                        <a:rPr lang="cs-CZ" sz="1600" baseline="0" dirty="0" smtClean="0"/>
                        <a:t> Kolmost vektorů</a:t>
                      </a:r>
                      <a:endParaRPr lang="cs-CZ" sz="1600" dirty="0" smtClean="0"/>
                    </a:p>
                  </a:txBody>
                  <a:tcPr anchor="ctr"/>
                </a:tc>
              </a:tr>
              <a:tr h="339691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Analytická geometrie</a:t>
                      </a:r>
                      <a:endParaRPr lang="cs-CZ" sz="1600" dirty="0"/>
                    </a:p>
                  </a:txBody>
                  <a:tcPr anchor="ctr"/>
                </a:tc>
              </a:tr>
              <a:tr h="339691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3.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39691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39691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5.2.2014</a:t>
                      </a:r>
                      <a:endParaRPr lang="cs-CZ" sz="1600" dirty="0"/>
                    </a:p>
                  </a:txBody>
                  <a:tcPr anchor="ctr"/>
                </a:tc>
              </a:tr>
              <a:tr h="586315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Geometrická</a:t>
                      </a:r>
                      <a:r>
                        <a:rPr lang="cs-CZ" sz="1600" baseline="0" dirty="0" smtClean="0"/>
                        <a:t> interpretace základních početních operací s vektory, vektor opačný, kolmost vektorů</a:t>
                      </a:r>
                      <a:r>
                        <a:rPr lang="cs-CZ" sz="1600" dirty="0" smtClean="0"/>
                        <a:t> </a:t>
                      </a:r>
                      <a:endParaRPr lang="cs-CZ" sz="1600" dirty="0"/>
                    </a:p>
                  </a:txBody>
                  <a:tcPr anchor="ctr"/>
                </a:tc>
              </a:tr>
              <a:tr h="837593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 základních pojmů využitím prezentace , řešení vzorových příkladů, příklady na procvičení s možností kontroly řešení</a:t>
                      </a:r>
                      <a:endParaRPr lang="cs-CZ" sz="1600" dirty="0"/>
                    </a:p>
                  </a:txBody>
                  <a:tcPr anchor="ctr"/>
                </a:tc>
              </a:tr>
              <a:tr h="339691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noProof="0" dirty="0" smtClean="0"/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104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ctrTitle"/>
          </p:nvPr>
        </p:nvSpPr>
        <p:spPr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Kolmost vektorů</a:t>
            </a:r>
            <a:endParaRPr lang="cs-CZ" dirty="0"/>
          </a:p>
        </p:txBody>
      </p:sp>
      <p:sp>
        <p:nvSpPr>
          <p:cNvPr id="5" name="Podnadpis 4"/>
          <p:cNvSpPr>
            <a:spLocks noGrp="1"/>
          </p:cNvSpPr>
          <p:nvPr>
            <p:ph type="subTitle" idx="1"/>
          </p:nvPr>
        </p:nvSpPr>
        <p:spPr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Analytická geometrie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33020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66428" y="116632"/>
            <a:ext cx="7211144" cy="85010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Základ = kolmost vektorů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251520" y="1844824"/>
                <a:ext cx="4038600" cy="4525963"/>
              </a:xfrm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cos</a:t>
                </a:r>
                <a:r>
                  <a:rPr lang="el-GR" dirty="0" smtClean="0"/>
                  <a:t>ϕ</a:t>
                </a:r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lang="cs-CZ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cs-CZ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cs-CZ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 dirty="0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cs-CZ" i="1" dirty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cs-CZ" dirty="0">
                            <a:latin typeface="Cambria Math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cs-CZ" dirty="0"/>
                          <m:t> </m:t>
                        </m:r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lang="cs-CZ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cs-CZ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cs-CZ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 dirty="0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cs-CZ" i="1" dirty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𝐼𝑢𝐼</m:t>
                        </m:r>
                        <m:r>
                          <a:rPr lang="cs-CZ" b="0" i="1" smtClean="0">
                            <a:latin typeface="Cambria Math"/>
                          </a:rPr>
                          <m:t>.</m:t>
                        </m:r>
                        <m:r>
                          <a:rPr lang="cs-CZ" b="0" i="1" smtClean="0">
                            <a:latin typeface="Cambria Math"/>
                          </a:rPr>
                          <m:t>𝐼𝑣𝐼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cos 90° = 0 </a:t>
                </a:r>
                <a:r>
                  <a:rPr lang="cs-CZ" dirty="0" smtClean="0">
                    <a:latin typeface="Calibri"/>
                  </a:rPr>
                  <a:t>→</a:t>
                </a:r>
              </a:p>
              <a:p>
                <a:pPr marL="0" indent="0">
                  <a:buNone/>
                </a:pPr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lang="cs-CZ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cs-CZ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cs-CZ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 dirty="0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cs-CZ" i="1" dirty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cs-CZ" dirty="0">
                            <a:latin typeface="Cambria Math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cs-CZ" dirty="0"/>
                          <m:t> </m:t>
                        </m:r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lang="cs-CZ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cs-CZ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cs-CZ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 dirty="0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cs-CZ" i="1" dirty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𝐼𝑢𝐼</m:t>
                        </m:r>
                        <m:r>
                          <a:rPr lang="cs-CZ" b="0" i="1" smtClean="0">
                            <a:latin typeface="Cambria Math"/>
                          </a:rPr>
                          <m:t>.</m:t>
                        </m:r>
                        <m:r>
                          <a:rPr lang="cs-CZ" b="0" i="1" smtClean="0">
                            <a:latin typeface="Cambria Math"/>
                          </a:rPr>
                          <m:t>𝐼𝑣𝐼</m:t>
                        </m:r>
                      </m:den>
                    </m:f>
                  </m:oMath>
                </a14:m>
                <a:r>
                  <a:rPr lang="cs-CZ" dirty="0" smtClean="0">
                    <a:latin typeface="Calibri"/>
                  </a:rPr>
                  <a:t> = 0→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b="0" i="0" smtClean="0">
                        <a:latin typeface="Cambria Math"/>
                      </a:rPr>
                      <m:t>.</m:t>
                    </m:r>
                    <m:sSub>
                      <m:sSubPr>
                        <m:ctrlPr>
                          <a:rPr lang="cs-CZ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i="1" dirty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b="0" i="0" dirty="0" smtClean="0">
                        <a:latin typeface="Cambria Math"/>
                      </a:rPr>
                      <m:t>+</m:t>
                    </m:r>
                  </m:oMath>
                </a14:m>
                <a:r>
                  <a:rPr lang="cs-CZ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b="0" i="0" smtClean="0">
                        <a:latin typeface="Cambria Math"/>
                      </a:rPr>
                      <m:t>.</m:t>
                    </m:r>
                    <m:sSub>
                      <m:sSubPr>
                        <m:ctrlPr>
                          <a:rPr lang="cs-CZ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 =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b="0" i="0" smtClean="0">
                        <a:latin typeface="Cambria Math"/>
                      </a:rPr>
                      <m:t>.</m:t>
                    </m:r>
                    <m:sSub>
                      <m:sSubPr>
                        <m:ctrlPr>
                          <a:rPr lang="cs-CZ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i="1" dirty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b="0" i="0" dirty="0" smtClean="0">
                        <a:latin typeface="Cambria Math"/>
                      </a:rPr>
                      <m:t>=−</m:t>
                    </m:r>
                  </m:oMath>
                </a14:m>
                <a:r>
                  <a:rPr lang="cs-CZ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b="0" i="0" smtClean="0">
                        <a:latin typeface="Cambria Math"/>
                      </a:rPr>
                      <m:t>.</m:t>
                    </m:r>
                    <m:sSub>
                      <m:sSubPr>
                        <m:ctrlPr>
                          <a:rPr lang="cs-CZ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>
                    <a:latin typeface="Calibri"/>
                  </a:rPr>
                  <a:t>→</a:t>
                </a:r>
                <a:r>
                  <a:rPr lang="cs-CZ" dirty="0" smtClean="0"/>
                  <a:t>Pokud chceme v rovině vytvořit vektor v, který je kolmý k zadanému vektoru u, využijeme tuto vlastnost: prohodíme x-ovou a y-</a:t>
                </a:r>
                <a:r>
                  <a:rPr lang="cs-CZ" dirty="0" err="1" smtClean="0"/>
                  <a:t>ovou</a:t>
                </a:r>
                <a:r>
                  <a:rPr lang="cs-CZ" dirty="0" smtClean="0"/>
                  <a:t> souřadnici vektoru  a změníme znaménko u jedné této  souřadnice</a:t>
                </a:r>
              </a:p>
              <a:p>
                <a:pPr marL="0" indent="0">
                  <a:buNone/>
                </a:pPr>
                <a:r>
                  <a:rPr lang="cs-CZ" dirty="0"/>
                  <a:t>u</a:t>
                </a:r>
                <a:r>
                  <a:rPr lang="cs-CZ" dirty="0" smtClean="0"/>
                  <a:t>= </a:t>
                </a:r>
                <a:r>
                  <a:rPr lang="cs-CZ" dirty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 dirty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i="1" dirty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/>
                  <a:t>), </a:t>
                </a:r>
                <a:r>
                  <a:rPr lang="cs-CZ" dirty="0" smtClean="0"/>
                  <a:t>pak kolmý vektor v=</a:t>
                </a:r>
                <a:r>
                  <a:rPr lang="cs-CZ" dirty="0"/>
                  <a:t> </a:t>
                </a:r>
                <a:r>
                  <a:rPr lang="cs-CZ" dirty="0" smtClean="0"/>
                  <a:t> </a:t>
                </a:r>
                <a:r>
                  <a:rPr lang="cs-CZ" dirty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/>
                  <a:t>; </a:t>
                </a:r>
                <a:r>
                  <a:rPr lang="cs-CZ" dirty="0" smtClean="0"/>
                  <a:t>-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 dirty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/>
                  <a:t>), </a:t>
                </a:r>
                <a:r>
                  <a:rPr lang="cs-CZ" dirty="0" smtClean="0"/>
                  <a:t>nebo v= </a:t>
                </a:r>
                <a:r>
                  <a:rPr lang="cs-CZ" dirty="0"/>
                  <a:t>(</a:t>
                </a:r>
                <a:r>
                  <a:rPr lang="cs-CZ" dirty="0" smtClean="0"/>
                  <a:t>-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 dirty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/>
                  <a:t>)</a:t>
                </a:r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251520" y="1844824"/>
                <a:ext cx="4038600" cy="4525963"/>
              </a:xfrm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932040" y="1340768"/>
            <a:ext cx="4038600" cy="4525963"/>
          </a:xfrm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dirty="0" smtClean="0"/>
              <a:t>Vytvořte dvojice kolmých vektorů:</a:t>
            </a:r>
          </a:p>
          <a:p>
            <a:pPr marL="0" indent="0">
              <a:buNone/>
            </a:pPr>
            <a:r>
              <a:rPr lang="cs-CZ" dirty="0" smtClean="0"/>
              <a:t>1)  u = ( 3; 5) </a:t>
            </a:r>
            <a:r>
              <a:rPr lang="cs-CZ" dirty="0" smtClean="0">
                <a:latin typeface="Calibri"/>
              </a:rPr>
              <a:t>→</a:t>
            </a:r>
          </a:p>
          <a:p>
            <a:pPr marL="0" indent="0">
              <a:buNone/>
            </a:pPr>
            <a:r>
              <a:rPr lang="cs-CZ" dirty="0" smtClean="0">
                <a:latin typeface="Calibri"/>
              </a:rPr>
              <a:t>kolmý v =(-5; 3) nebo v = (5; -3)</a:t>
            </a:r>
          </a:p>
          <a:p>
            <a:pPr marL="0" indent="0">
              <a:buNone/>
            </a:pPr>
            <a:r>
              <a:rPr lang="cs-CZ" dirty="0" smtClean="0"/>
              <a:t>2)  u = ( 6; </a:t>
            </a:r>
            <a:r>
              <a:rPr lang="cs-CZ" dirty="0"/>
              <a:t>2</a:t>
            </a:r>
            <a:r>
              <a:rPr lang="cs-CZ" dirty="0" smtClean="0"/>
              <a:t>) →</a:t>
            </a:r>
            <a:endParaRPr lang="cs-CZ" dirty="0"/>
          </a:p>
          <a:p>
            <a:pPr marL="0" indent="0">
              <a:buNone/>
            </a:pPr>
            <a:r>
              <a:rPr lang="cs-CZ" dirty="0"/>
              <a:t>kolmý v </a:t>
            </a:r>
            <a:r>
              <a:rPr lang="cs-CZ" dirty="0" smtClean="0"/>
              <a:t>=(-2; 6) </a:t>
            </a:r>
            <a:r>
              <a:rPr lang="cs-CZ" dirty="0"/>
              <a:t>nebo v = </a:t>
            </a:r>
            <a:r>
              <a:rPr lang="cs-CZ" dirty="0" smtClean="0"/>
              <a:t>(2; -6)</a:t>
            </a: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3)  u = ( -4; </a:t>
            </a:r>
            <a:r>
              <a:rPr lang="cs-CZ" dirty="0"/>
              <a:t>1</a:t>
            </a:r>
            <a:r>
              <a:rPr lang="cs-CZ" dirty="0" smtClean="0"/>
              <a:t>) </a:t>
            </a:r>
            <a:r>
              <a:rPr lang="cs-CZ" dirty="0"/>
              <a:t>→</a:t>
            </a:r>
          </a:p>
          <a:p>
            <a:pPr marL="0" indent="0">
              <a:buNone/>
            </a:pPr>
            <a:r>
              <a:rPr lang="cs-CZ" dirty="0"/>
              <a:t>kolmý v </a:t>
            </a:r>
            <a:r>
              <a:rPr lang="cs-CZ" dirty="0" smtClean="0"/>
              <a:t>=(-1; -4) </a:t>
            </a:r>
            <a:r>
              <a:rPr lang="cs-CZ" dirty="0"/>
              <a:t>nebo v = </a:t>
            </a:r>
            <a:r>
              <a:rPr lang="cs-CZ" dirty="0" smtClean="0"/>
              <a:t>(1; 4)</a:t>
            </a: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4)  u = ( 7; -5) </a:t>
            </a:r>
            <a:r>
              <a:rPr lang="cs-CZ" dirty="0"/>
              <a:t>→</a:t>
            </a:r>
          </a:p>
          <a:p>
            <a:pPr marL="0" indent="0">
              <a:buNone/>
            </a:pPr>
            <a:r>
              <a:rPr lang="cs-CZ" dirty="0"/>
              <a:t>kolmý v </a:t>
            </a:r>
            <a:r>
              <a:rPr lang="cs-CZ" dirty="0" smtClean="0"/>
              <a:t>=(5</a:t>
            </a:r>
            <a:r>
              <a:rPr lang="cs-CZ" dirty="0"/>
              <a:t>; </a:t>
            </a:r>
            <a:r>
              <a:rPr lang="cs-CZ" dirty="0" smtClean="0"/>
              <a:t>7) </a:t>
            </a:r>
            <a:r>
              <a:rPr lang="cs-CZ" dirty="0"/>
              <a:t>nebo v = </a:t>
            </a:r>
            <a:r>
              <a:rPr lang="cs-CZ" dirty="0" smtClean="0"/>
              <a:t>(-5</a:t>
            </a:r>
            <a:r>
              <a:rPr lang="cs-CZ" dirty="0"/>
              <a:t>; </a:t>
            </a:r>
            <a:r>
              <a:rPr lang="cs-CZ" dirty="0" smtClean="0"/>
              <a:t>-7)</a:t>
            </a: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5)  u = ( -3; -5) </a:t>
            </a:r>
            <a:r>
              <a:rPr lang="cs-CZ" dirty="0"/>
              <a:t>→</a:t>
            </a:r>
          </a:p>
          <a:p>
            <a:pPr marL="0" indent="0">
              <a:buNone/>
            </a:pPr>
            <a:r>
              <a:rPr lang="cs-CZ" dirty="0"/>
              <a:t>kolmý v </a:t>
            </a:r>
            <a:r>
              <a:rPr lang="cs-CZ" dirty="0" smtClean="0"/>
              <a:t>=(5</a:t>
            </a:r>
            <a:r>
              <a:rPr lang="cs-CZ" dirty="0"/>
              <a:t>; </a:t>
            </a:r>
            <a:r>
              <a:rPr lang="cs-CZ" dirty="0" smtClean="0"/>
              <a:t>-3</a:t>
            </a:r>
            <a:r>
              <a:rPr lang="cs-CZ" dirty="0"/>
              <a:t>) nebo v = </a:t>
            </a:r>
            <a:r>
              <a:rPr lang="cs-CZ" dirty="0" smtClean="0"/>
              <a:t>(-5</a:t>
            </a:r>
            <a:r>
              <a:rPr lang="cs-CZ" dirty="0"/>
              <a:t>; </a:t>
            </a:r>
            <a:r>
              <a:rPr lang="cs-CZ" dirty="0" smtClean="0"/>
              <a:t>3</a:t>
            </a:r>
            <a:r>
              <a:rPr lang="cs-CZ" dirty="0"/>
              <a:t>)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>
              <a:latin typeface="Calibri"/>
            </a:endParaRP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99050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71763" y="116632"/>
            <a:ext cx="6635080" cy="994122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Geometrická interpretace kolmosti vektorů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u</a:t>
            </a:r>
            <a:r>
              <a:rPr lang="cs-CZ" dirty="0" smtClean="0"/>
              <a:t> = (5; 3)</a:t>
            </a:r>
            <a:r>
              <a:rPr lang="cs-CZ" dirty="0" smtClean="0">
                <a:latin typeface="Calibri"/>
              </a:rPr>
              <a:t>→v = (-3; 5) </a:t>
            </a:r>
          </a:p>
          <a:p>
            <a:pPr marL="0" indent="0">
              <a:buNone/>
            </a:pPr>
            <a:endParaRPr lang="cs-CZ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72100013"/>
              </p:ext>
            </p:extLst>
          </p:nvPr>
        </p:nvGraphicFramePr>
        <p:xfrm>
          <a:off x="395536" y="2204864"/>
          <a:ext cx="3960440" cy="41764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044"/>
                <a:gridCol w="396044"/>
                <a:gridCol w="396044"/>
                <a:gridCol w="396044"/>
                <a:gridCol w="396044"/>
                <a:gridCol w="396044"/>
                <a:gridCol w="396044"/>
                <a:gridCol w="396044"/>
                <a:gridCol w="396044"/>
                <a:gridCol w="396044"/>
              </a:tblGrid>
              <a:tr h="417646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y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17646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17646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b="1" dirty="0" smtClean="0">
                          <a:solidFill>
                            <a:srgbClr val="C00000"/>
                          </a:solidFill>
                        </a:rPr>
                        <a:t>v</a:t>
                      </a:r>
                      <a:endParaRPr lang="cs-CZ" sz="20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  <a:tr h="417646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b="1" dirty="0" smtClean="0">
                          <a:solidFill>
                            <a:srgbClr val="C00000"/>
                          </a:solidFill>
                        </a:rPr>
                        <a:t>u</a:t>
                      </a:r>
                      <a:endParaRPr lang="cs-CZ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  <a:tr h="417646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17646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17646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/>
                </a:tc>
              </a:tr>
              <a:tr h="417646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17646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17646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Přímá spojnice 6"/>
          <p:cNvCxnSpPr/>
          <p:nvPr/>
        </p:nvCxnSpPr>
        <p:spPr>
          <a:xfrm>
            <a:off x="395536" y="4689140"/>
            <a:ext cx="396044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1979712" y="2204864"/>
            <a:ext cx="0" cy="41764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se šipkou 11"/>
          <p:cNvCxnSpPr/>
          <p:nvPr/>
        </p:nvCxnSpPr>
        <p:spPr>
          <a:xfrm flipV="1">
            <a:off x="1979712" y="3429000"/>
            <a:ext cx="2016224" cy="126014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se šipkou 13"/>
          <p:cNvCxnSpPr/>
          <p:nvPr/>
        </p:nvCxnSpPr>
        <p:spPr>
          <a:xfrm flipH="1" flipV="1">
            <a:off x="827584" y="2636912"/>
            <a:ext cx="1152128" cy="205222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Zástupný symbol pro obsah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50985390"/>
              </p:ext>
            </p:extLst>
          </p:nvPr>
        </p:nvGraphicFramePr>
        <p:xfrm>
          <a:off x="4788024" y="2240870"/>
          <a:ext cx="3960440" cy="41764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044"/>
                <a:gridCol w="396044"/>
                <a:gridCol w="396044"/>
                <a:gridCol w="396044"/>
                <a:gridCol w="396044"/>
                <a:gridCol w="396044"/>
                <a:gridCol w="396044"/>
                <a:gridCol w="396044"/>
                <a:gridCol w="396044"/>
                <a:gridCol w="396044"/>
              </a:tblGrid>
              <a:tr h="417646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y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17646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17646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b="1" dirty="0" smtClean="0">
                          <a:solidFill>
                            <a:srgbClr val="C00000"/>
                          </a:solidFill>
                        </a:rPr>
                        <a:t>v</a:t>
                      </a:r>
                      <a:endParaRPr lang="cs-CZ" sz="20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  <a:tr h="417646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b="1" dirty="0" smtClean="0">
                          <a:solidFill>
                            <a:srgbClr val="C00000"/>
                          </a:solidFill>
                        </a:rPr>
                        <a:t>u</a:t>
                      </a:r>
                      <a:endParaRPr lang="cs-CZ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cs-CZ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  <a:tr h="417646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17646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/>
                </a:tc>
              </a:tr>
              <a:tr h="417646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v</a:t>
                      </a:r>
                      <a:endParaRPr lang="cs-CZ" b="1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  <a:tr h="417646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17646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17646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8" name="Přímá spojnice 17"/>
          <p:cNvCxnSpPr>
            <a:stCxn id="17" idx="1"/>
            <a:endCxn id="17" idx="3"/>
          </p:cNvCxnSpPr>
          <p:nvPr/>
        </p:nvCxnSpPr>
        <p:spPr>
          <a:xfrm>
            <a:off x="4788024" y="4329100"/>
            <a:ext cx="396044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18"/>
          <p:cNvCxnSpPr/>
          <p:nvPr/>
        </p:nvCxnSpPr>
        <p:spPr>
          <a:xfrm>
            <a:off x="6372200" y="2276872"/>
            <a:ext cx="0" cy="41764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nice se šipkou 21"/>
          <p:cNvCxnSpPr/>
          <p:nvPr/>
        </p:nvCxnSpPr>
        <p:spPr>
          <a:xfrm>
            <a:off x="6372200" y="4353406"/>
            <a:ext cx="792088" cy="1667882"/>
          </a:xfrm>
          <a:prstGeom prst="straightConnector1">
            <a:avLst/>
          </a:prstGeom>
          <a:ln w="57150"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římá spojnice se šipkou 23"/>
          <p:cNvCxnSpPr/>
          <p:nvPr/>
        </p:nvCxnSpPr>
        <p:spPr>
          <a:xfrm flipV="1">
            <a:off x="6372200" y="3530708"/>
            <a:ext cx="1584176" cy="798392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Přímá spojnice se šipkou 25"/>
          <p:cNvCxnSpPr/>
          <p:nvPr/>
        </p:nvCxnSpPr>
        <p:spPr>
          <a:xfrm flipH="1" flipV="1">
            <a:off x="5580112" y="2636912"/>
            <a:ext cx="792088" cy="1734496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ovéPole 26"/>
          <p:cNvSpPr txBox="1"/>
          <p:nvPr/>
        </p:nvSpPr>
        <p:spPr>
          <a:xfrm>
            <a:off x="5112060" y="1691516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u</a:t>
            </a:r>
            <a:r>
              <a:rPr lang="cs-CZ" dirty="0" smtClean="0"/>
              <a:t>=(4; 2)</a:t>
            </a:r>
            <a:r>
              <a:rPr lang="cs-CZ" dirty="0" smtClean="0">
                <a:latin typeface="Calibri"/>
              </a:rPr>
              <a:t>→</a:t>
            </a:r>
            <a:r>
              <a:rPr lang="cs-CZ" b="1" dirty="0" smtClean="0">
                <a:solidFill>
                  <a:schemeClr val="accent4">
                    <a:lumMod val="75000"/>
                  </a:schemeClr>
                </a:solidFill>
                <a:latin typeface="Calibri"/>
              </a:rPr>
              <a:t>v=(2;-4) </a:t>
            </a:r>
            <a:r>
              <a:rPr lang="cs-CZ" dirty="0" smtClean="0">
                <a:latin typeface="Calibri"/>
              </a:rPr>
              <a:t>nebo </a:t>
            </a:r>
            <a:r>
              <a:rPr lang="cs-CZ" b="1" dirty="0" smtClean="0">
                <a:solidFill>
                  <a:schemeClr val="accent2">
                    <a:lumMod val="75000"/>
                  </a:schemeClr>
                </a:solidFill>
                <a:latin typeface="Calibri"/>
              </a:rPr>
              <a:t>v=(-2;4)</a:t>
            </a:r>
            <a:endParaRPr lang="cs-CZ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144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59216" cy="778098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Grafický součet vektorů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51520" y="1628800"/>
            <a:ext cx="2952328" cy="460851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dirty="0" smtClean="0"/>
              <a:t>Proveďte součet vektorů u, v:</a:t>
            </a:r>
          </a:p>
          <a:p>
            <a:pPr marL="0" indent="0">
              <a:buNone/>
            </a:pPr>
            <a:r>
              <a:rPr lang="cs-CZ" dirty="0" smtClean="0"/>
              <a:t>u = (3; 5)</a:t>
            </a:r>
          </a:p>
          <a:p>
            <a:pPr marL="0" indent="0">
              <a:buNone/>
            </a:pPr>
            <a:r>
              <a:rPr lang="cs-CZ" dirty="0"/>
              <a:t>v</a:t>
            </a:r>
            <a:r>
              <a:rPr lang="cs-CZ" dirty="0" smtClean="0"/>
              <a:t> = (4; -1)</a:t>
            </a:r>
          </a:p>
          <a:p>
            <a:pPr marL="0" indent="0">
              <a:buNone/>
            </a:pPr>
            <a:r>
              <a:rPr lang="cs-CZ" dirty="0"/>
              <a:t>u</a:t>
            </a:r>
            <a:r>
              <a:rPr lang="cs-CZ" dirty="0" smtClean="0"/>
              <a:t> + v = </a:t>
            </a:r>
          </a:p>
          <a:p>
            <a:pPr marL="0" indent="0">
              <a:buNone/>
            </a:pPr>
            <a:r>
              <a:rPr lang="cs-CZ" dirty="0" smtClean="0"/>
              <a:t>(3+4; 5+(-1))= (7; 4)</a:t>
            </a:r>
          </a:p>
          <a:p>
            <a:pPr marL="0" indent="0">
              <a:buNone/>
            </a:pPr>
            <a:r>
              <a:rPr lang="cs-CZ" dirty="0" smtClean="0"/>
              <a:t>Doplníme na rovnoběžník, výsledkem je úhlopříčka se společným počátkem</a:t>
            </a:r>
            <a:endParaRPr lang="cs-CZ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157258865"/>
              </p:ext>
            </p:extLst>
          </p:nvPr>
        </p:nvGraphicFramePr>
        <p:xfrm>
          <a:off x="3419473" y="1341438"/>
          <a:ext cx="5328990" cy="50398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2899"/>
                <a:gridCol w="532899"/>
                <a:gridCol w="532899"/>
                <a:gridCol w="532899"/>
                <a:gridCol w="532899"/>
                <a:gridCol w="532899"/>
                <a:gridCol w="532899"/>
                <a:gridCol w="532899"/>
                <a:gridCol w="532899"/>
                <a:gridCol w="532899"/>
              </a:tblGrid>
              <a:tr h="503989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y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  <a:tr h="503989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503989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503989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503989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503989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503989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/>
                </a:tc>
              </a:tr>
              <a:tr h="503989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  <a:tr h="503989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503989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Přímá spojnice 6"/>
          <p:cNvCxnSpPr/>
          <p:nvPr/>
        </p:nvCxnSpPr>
        <p:spPr>
          <a:xfrm>
            <a:off x="4488427" y="1340768"/>
            <a:ext cx="0" cy="50405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3419872" y="4365105"/>
            <a:ext cx="532859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se šipkou 10"/>
          <p:cNvCxnSpPr/>
          <p:nvPr/>
        </p:nvCxnSpPr>
        <p:spPr>
          <a:xfrm flipV="1">
            <a:off x="4488427" y="1835519"/>
            <a:ext cx="1620180" cy="2520279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se šipkou 13"/>
          <p:cNvCxnSpPr/>
          <p:nvPr/>
        </p:nvCxnSpPr>
        <p:spPr>
          <a:xfrm>
            <a:off x="4488427" y="4383106"/>
            <a:ext cx="2099797" cy="468052"/>
          </a:xfrm>
          <a:prstGeom prst="straightConnector1">
            <a:avLst/>
          </a:prstGeom>
          <a:ln w="3810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se šipkou 16"/>
          <p:cNvCxnSpPr/>
          <p:nvPr/>
        </p:nvCxnSpPr>
        <p:spPr>
          <a:xfrm>
            <a:off x="6159215" y="1843775"/>
            <a:ext cx="2049189" cy="523106"/>
          </a:xfrm>
          <a:prstGeom prst="straightConnector1">
            <a:avLst/>
          </a:prstGeom>
          <a:ln w="38100">
            <a:solidFill>
              <a:schemeClr val="accent5">
                <a:lumMod val="7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se šipkou 17"/>
          <p:cNvCxnSpPr/>
          <p:nvPr/>
        </p:nvCxnSpPr>
        <p:spPr>
          <a:xfrm flipV="1">
            <a:off x="6588224" y="2366881"/>
            <a:ext cx="1620180" cy="2520279"/>
          </a:xfrm>
          <a:prstGeom prst="straightConnector1">
            <a:avLst/>
          </a:prstGeom>
          <a:ln w="38100">
            <a:solidFill>
              <a:srgbClr val="00B0F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nice se šipkou 19"/>
          <p:cNvCxnSpPr/>
          <p:nvPr/>
        </p:nvCxnSpPr>
        <p:spPr>
          <a:xfrm flipV="1">
            <a:off x="4488427" y="2366881"/>
            <a:ext cx="3719977" cy="2016225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ovéPole 24"/>
          <p:cNvSpPr txBox="1"/>
          <p:nvPr/>
        </p:nvSpPr>
        <p:spPr>
          <a:xfrm rot="20007067">
            <a:off x="5667165" y="2914565"/>
            <a:ext cx="110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err="1">
                <a:solidFill>
                  <a:srgbClr val="C00000"/>
                </a:solidFill>
              </a:rPr>
              <a:t>u</a:t>
            </a:r>
            <a:r>
              <a:rPr lang="cs-CZ" sz="2400" b="1" dirty="0" err="1" smtClean="0">
                <a:solidFill>
                  <a:srgbClr val="C00000"/>
                </a:solidFill>
              </a:rPr>
              <a:t>+v</a:t>
            </a:r>
            <a:endParaRPr lang="cs-CZ" sz="2400" b="1" dirty="0">
              <a:solidFill>
                <a:srgbClr val="C00000"/>
              </a:solidFill>
            </a:endParaRPr>
          </a:p>
        </p:txBody>
      </p:sp>
      <p:sp>
        <p:nvSpPr>
          <p:cNvPr id="26" name="TextovéPole 25"/>
          <p:cNvSpPr txBox="1"/>
          <p:nvPr/>
        </p:nvSpPr>
        <p:spPr>
          <a:xfrm>
            <a:off x="5130925" y="2504759"/>
            <a:ext cx="335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rgbClr val="00B0F0"/>
                </a:solidFill>
              </a:rPr>
              <a:t>u</a:t>
            </a:r>
            <a:endParaRPr lang="cs-CZ" sz="2400" b="1" dirty="0">
              <a:solidFill>
                <a:srgbClr val="00B0F0"/>
              </a:solidFill>
            </a:endParaRPr>
          </a:p>
        </p:txBody>
      </p:sp>
      <p:sp>
        <p:nvSpPr>
          <p:cNvPr id="27" name="TextovéPole 26"/>
          <p:cNvSpPr txBox="1"/>
          <p:nvPr/>
        </p:nvSpPr>
        <p:spPr>
          <a:xfrm>
            <a:off x="5220464" y="4429063"/>
            <a:ext cx="402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chemeClr val="accent1">
                    <a:lumMod val="75000"/>
                  </a:schemeClr>
                </a:solidFill>
              </a:rPr>
              <a:t>v</a:t>
            </a:r>
            <a:endParaRPr lang="cs-CZ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77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5554960" cy="70609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Grafický rozdíl vektorů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51520" y="1144314"/>
            <a:ext cx="2746648" cy="456937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cs-CZ" dirty="0"/>
              <a:t>Proveďte </a:t>
            </a:r>
            <a:r>
              <a:rPr lang="cs-CZ" dirty="0" smtClean="0"/>
              <a:t>rozdíl </a:t>
            </a:r>
            <a:r>
              <a:rPr lang="cs-CZ" dirty="0"/>
              <a:t>vektorů u, v:</a:t>
            </a:r>
          </a:p>
          <a:p>
            <a:pPr marL="0" indent="0">
              <a:buNone/>
            </a:pPr>
            <a:r>
              <a:rPr lang="cs-CZ" dirty="0"/>
              <a:t>u = (3; 5)</a:t>
            </a:r>
          </a:p>
          <a:p>
            <a:pPr marL="0" indent="0">
              <a:buNone/>
            </a:pPr>
            <a:r>
              <a:rPr lang="cs-CZ" dirty="0"/>
              <a:t>v = (4; -1)</a:t>
            </a:r>
          </a:p>
          <a:p>
            <a:pPr marL="0" indent="0">
              <a:buNone/>
            </a:pPr>
            <a:r>
              <a:rPr lang="cs-CZ" dirty="0"/>
              <a:t>u </a:t>
            </a:r>
            <a:r>
              <a:rPr lang="cs-CZ" dirty="0" smtClean="0"/>
              <a:t>- </a:t>
            </a:r>
            <a:r>
              <a:rPr lang="cs-CZ" dirty="0"/>
              <a:t>v = </a:t>
            </a:r>
          </a:p>
          <a:p>
            <a:pPr marL="0" indent="0">
              <a:buNone/>
            </a:pPr>
            <a:r>
              <a:rPr lang="cs-CZ" dirty="0"/>
              <a:t>(</a:t>
            </a:r>
            <a:r>
              <a:rPr lang="cs-CZ" dirty="0" smtClean="0"/>
              <a:t>3-4</a:t>
            </a:r>
            <a:r>
              <a:rPr lang="cs-CZ" dirty="0"/>
              <a:t>; </a:t>
            </a:r>
            <a:r>
              <a:rPr lang="cs-CZ" dirty="0" smtClean="0"/>
              <a:t>5-(-</a:t>
            </a:r>
            <a:r>
              <a:rPr lang="cs-CZ" dirty="0"/>
              <a:t>1))= </a:t>
            </a:r>
            <a:r>
              <a:rPr lang="cs-CZ" dirty="0" smtClean="0"/>
              <a:t>(-1; 6)</a:t>
            </a:r>
            <a:endParaRPr lang="cs-CZ" dirty="0"/>
          </a:p>
          <a:p>
            <a:pPr marL="0" indent="0">
              <a:buNone/>
            </a:pPr>
            <a:r>
              <a:rPr lang="cs-CZ" dirty="0"/>
              <a:t>Doplníme na rovnoběžník, </a:t>
            </a:r>
            <a:r>
              <a:rPr lang="cs-CZ" dirty="0" smtClean="0"/>
              <a:t>u kterého známe úhlopříčku u a jednu stranu rovnoběžníku. Výsledkem </a:t>
            </a:r>
            <a:r>
              <a:rPr lang="cs-CZ" dirty="0"/>
              <a:t>je </a:t>
            </a:r>
            <a:r>
              <a:rPr lang="cs-CZ" dirty="0" smtClean="0"/>
              <a:t>druhá strana rovnoběžníku se společným </a:t>
            </a:r>
            <a:r>
              <a:rPr lang="cs-CZ" dirty="0"/>
              <a:t>počátkem</a:t>
            </a:r>
          </a:p>
          <a:p>
            <a:endParaRPr lang="cs-CZ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327426558"/>
              </p:ext>
            </p:extLst>
          </p:nvPr>
        </p:nvGraphicFramePr>
        <p:xfrm>
          <a:off x="3203576" y="1000127"/>
          <a:ext cx="5688903" cy="5410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7173"/>
                <a:gridCol w="517173"/>
                <a:gridCol w="517173"/>
                <a:gridCol w="517173"/>
                <a:gridCol w="517173"/>
                <a:gridCol w="517173"/>
                <a:gridCol w="517173"/>
                <a:gridCol w="517173"/>
                <a:gridCol w="517173"/>
                <a:gridCol w="517173"/>
                <a:gridCol w="517173"/>
              </a:tblGrid>
              <a:tr h="48920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8920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8920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8920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sz="2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u</a:t>
                      </a:r>
                      <a:endParaRPr lang="cs-CZ" sz="2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8920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8920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8920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/>
                </a:tc>
              </a:tr>
              <a:tr h="48920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sz="1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v</a:t>
                      </a:r>
                      <a:endParaRPr lang="cs-CZ" sz="18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8920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8920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8920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y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Přímá spojnice 6"/>
          <p:cNvCxnSpPr/>
          <p:nvPr/>
        </p:nvCxnSpPr>
        <p:spPr>
          <a:xfrm>
            <a:off x="4721487" y="980728"/>
            <a:ext cx="0" cy="54006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3203848" y="4437112"/>
            <a:ext cx="568863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se šipkou 10"/>
          <p:cNvCxnSpPr/>
          <p:nvPr/>
        </p:nvCxnSpPr>
        <p:spPr>
          <a:xfrm flipV="1">
            <a:off x="4721487" y="1988840"/>
            <a:ext cx="1578705" cy="2448272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se šipkou 12"/>
          <p:cNvCxnSpPr/>
          <p:nvPr/>
        </p:nvCxnSpPr>
        <p:spPr>
          <a:xfrm>
            <a:off x="4721487" y="4437112"/>
            <a:ext cx="2082761" cy="432048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se šipkou 14"/>
          <p:cNvCxnSpPr/>
          <p:nvPr/>
        </p:nvCxnSpPr>
        <p:spPr>
          <a:xfrm flipH="1" flipV="1">
            <a:off x="4283968" y="1484784"/>
            <a:ext cx="437519" cy="2952328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se šipkou 15"/>
          <p:cNvCxnSpPr/>
          <p:nvPr/>
        </p:nvCxnSpPr>
        <p:spPr>
          <a:xfrm>
            <a:off x="4297199" y="1510502"/>
            <a:ext cx="2082761" cy="432048"/>
          </a:xfrm>
          <a:prstGeom prst="straightConnector1">
            <a:avLst/>
          </a:prstGeom>
          <a:ln w="38100">
            <a:solidFill>
              <a:schemeClr val="tx2">
                <a:lumMod val="7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se šipkou 16"/>
          <p:cNvCxnSpPr/>
          <p:nvPr/>
        </p:nvCxnSpPr>
        <p:spPr>
          <a:xfrm flipH="1" flipV="1">
            <a:off x="6379960" y="1942550"/>
            <a:ext cx="437519" cy="2952328"/>
          </a:xfrm>
          <a:prstGeom prst="straightConnector1">
            <a:avLst/>
          </a:prstGeom>
          <a:ln w="38100">
            <a:solidFill>
              <a:schemeClr val="tx2">
                <a:lumMod val="7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ovéPole 17"/>
          <p:cNvSpPr txBox="1"/>
          <p:nvPr/>
        </p:nvSpPr>
        <p:spPr>
          <a:xfrm rot="15682898">
            <a:off x="3836829" y="2611468"/>
            <a:ext cx="7333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>
                <a:solidFill>
                  <a:srgbClr val="C00000"/>
                </a:solidFill>
              </a:rPr>
              <a:t>u</a:t>
            </a:r>
            <a:r>
              <a:rPr lang="cs-CZ" sz="2400" b="1" dirty="0" smtClean="0">
                <a:solidFill>
                  <a:srgbClr val="C00000"/>
                </a:solidFill>
              </a:rPr>
              <a:t>-v</a:t>
            </a:r>
            <a:endParaRPr lang="cs-CZ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166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Zástupný symbol pro obsah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183477046"/>
              </p:ext>
            </p:extLst>
          </p:nvPr>
        </p:nvGraphicFramePr>
        <p:xfrm>
          <a:off x="4211960" y="1700808"/>
          <a:ext cx="4474833" cy="41441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803"/>
                <a:gridCol w="406803"/>
                <a:gridCol w="406803"/>
                <a:gridCol w="406803"/>
                <a:gridCol w="406803"/>
                <a:gridCol w="406803"/>
                <a:gridCol w="406803"/>
                <a:gridCol w="406803"/>
                <a:gridCol w="406803"/>
                <a:gridCol w="406803"/>
                <a:gridCol w="406803"/>
              </a:tblGrid>
              <a:tr h="374786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y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4786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4786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b="1" dirty="0" err="1" smtClean="0">
                          <a:solidFill>
                            <a:srgbClr val="C00000"/>
                          </a:solidFill>
                        </a:rPr>
                        <a:t>ru</a:t>
                      </a:r>
                      <a:endParaRPr lang="cs-CZ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4786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4786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u</a:t>
                      </a:r>
                      <a:endParaRPr lang="cs-CZ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4786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4786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/>
                </a:tc>
              </a:tr>
              <a:tr h="374786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4786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4786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4786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4" name="Přímá spojnice se šipkou 13"/>
          <p:cNvCxnSpPr/>
          <p:nvPr/>
        </p:nvCxnSpPr>
        <p:spPr>
          <a:xfrm flipV="1">
            <a:off x="5429378" y="2126462"/>
            <a:ext cx="1230854" cy="2172282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82952" cy="106613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Součin vektoru a reálného čísla 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28800"/>
            <a:ext cx="2890664" cy="449736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dirty="0"/>
              <a:t>Proveďte </a:t>
            </a:r>
            <a:r>
              <a:rPr lang="cs-CZ" dirty="0" smtClean="0"/>
              <a:t>součin vektoru u</a:t>
            </a:r>
            <a:r>
              <a:rPr lang="cs-CZ" dirty="0"/>
              <a:t> </a:t>
            </a:r>
            <a:r>
              <a:rPr lang="cs-CZ" dirty="0" smtClean="0"/>
              <a:t>a reálného čísla r:</a:t>
            </a:r>
            <a:endParaRPr lang="cs-CZ" dirty="0"/>
          </a:p>
          <a:p>
            <a:pPr marL="0" indent="0">
              <a:buNone/>
            </a:pPr>
            <a:r>
              <a:rPr lang="cs-CZ" dirty="0"/>
              <a:t>u = </a:t>
            </a:r>
            <a:r>
              <a:rPr lang="cs-CZ" dirty="0" smtClean="0"/>
              <a:t>(2; 4)</a:t>
            </a:r>
            <a:endParaRPr lang="cs-CZ" dirty="0"/>
          </a:p>
          <a:p>
            <a:pPr marL="0" indent="0">
              <a:buNone/>
            </a:pPr>
            <a:r>
              <a:rPr lang="cs-CZ" dirty="0"/>
              <a:t>r</a:t>
            </a:r>
            <a:r>
              <a:rPr lang="cs-CZ" dirty="0" smtClean="0"/>
              <a:t> = 1,5</a:t>
            </a:r>
            <a:endParaRPr lang="cs-CZ" dirty="0"/>
          </a:p>
          <a:p>
            <a:pPr marL="0" indent="0">
              <a:buNone/>
            </a:pPr>
            <a:r>
              <a:rPr lang="cs-CZ" dirty="0" err="1" smtClean="0"/>
              <a:t>u.r</a:t>
            </a:r>
            <a:r>
              <a:rPr lang="cs-CZ" dirty="0" smtClean="0"/>
              <a:t> </a:t>
            </a:r>
            <a:r>
              <a:rPr lang="cs-CZ" dirty="0"/>
              <a:t>= </a:t>
            </a:r>
          </a:p>
          <a:p>
            <a:pPr marL="0" indent="0">
              <a:buNone/>
            </a:pPr>
            <a:r>
              <a:rPr lang="cs-CZ" dirty="0" smtClean="0"/>
              <a:t>(</a:t>
            </a:r>
            <a:r>
              <a:rPr lang="cs-CZ" dirty="0"/>
              <a:t>2</a:t>
            </a:r>
            <a:r>
              <a:rPr lang="cs-CZ" dirty="0" smtClean="0"/>
              <a:t>.1,5; 4.1,5)= (3; </a:t>
            </a:r>
            <a:r>
              <a:rPr lang="cs-CZ" dirty="0"/>
              <a:t>6</a:t>
            </a:r>
            <a:r>
              <a:rPr lang="cs-CZ" dirty="0" smtClean="0"/>
              <a:t>)</a:t>
            </a:r>
          </a:p>
          <a:p>
            <a:pPr marL="0" indent="0">
              <a:buNone/>
            </a:pPr>
            <a:r>
              <a:rPr lang="cs-CZ" dirty="0" smtClean="0"/>
              <a:t>Prodloužíme směrovou přímku vektoru a naneseme r-násobek délky vektoru od jeho počátku.</a:t>
            </a:r>
          </a:p>
          <a:p>
            <a:pPr marL="0" indent="0">
              <a:buNone/>
            </a:pPr>
            <a:r>
              <a:rPr lang="cs-CZ" dirty="0" smtClean="0"/>
              <a:t>Pokud je r˂0, nanášíme vzdálenost na opačnou polopřímku vektoru u</a:t>
            </a:r>
            <a:endParaRPr lang="cs-CZ" dirty="0"/>
          </a:p>
        </p:txBody>
      </p:sp>
      <p:cxnSp>
        <p:nvCxnSpPr>
          <p:cNvPr id="7" name="Přímá spojnice 6"/>
          <p:cNvCxnSpPr/>
          <p:nvPr/>
        </p:nvCxnSpPr>
        <p:spPr>
          <a:xfrm flipV="1">
            <a:off x="4211960" y="4305138"/>
            <a:ext cx="4464496" cy="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 flipH="1">
            <a:off x="5429378" y="1700808"/>
            <a:ext cx="6718" cy="41764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se šipkou 10"/>
          <p:cNvCxnSpPr/>
          <p:nvPr/>
        </p:nvCxnSpPr>
        <p:spPr>
          <a:xfrm flipV="1">
            <a:off x="5436096" y="2852936"/>
            <a:ext cx="792088" cy="1452202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1833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6059016" cy="994122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Opačný vektor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556792"/>
            <a:ext cx="3250704" cy="456937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dirty="0" smtClean="0"/>
              <a:t>K vektoru u vytvořte vektor opačný</a:t>
            </a:r>
          </a:p>
          <a:p>
            <a:pPr marL="0" indent="0">
              <a:buNone/>
            </a:pPr>
            <a:r>
              <a:rPr lang="cs-CZ" dirty="0" smtClean="0"/>
              <a:t>Opačný vektor- má stejnou velikost, je orientovaný na opačnou polopřímku, jeho souřadnice mají opačné hodnoty</a:t>
            </a:r>
          </a:p>
          <a:p>
            <a:pPr marL="0" indent="0">
              <a:buNone/>
            </a:pPr>
            <a:r>
              <a:rPr lang="cs-CZ" dirty="0"/>
              <a:t>u</a:t>
            </a:r>
            <a:r>
              <a:rPr lang="cs-CZ" dirty="0" smtClean="0"/>
              <a:t> = (-3; 4)</a:t>
            </a:r>
          </a:p>
          <a:p>
            <a:pPr marL="0" indent="0">
              <a:buNone/>
            </a:pPr>
            <a:r>
              <a:rPr lang="cs-CZ" dirty="0" smtClean="0"/>
              <a:t>Opačný vektor </a:t>
            </a:r>
          </a:p>
          <a:p>
            <a:pPr marL="0" indent="0">
              <a:buNone/>
            </a:pPr>
            <a:r>
              <a:rPr lang="cs-CZ" dirty="0" smtClean="0"/>
              <a:t>–u=(3; -4)</a:t>
            </a:r>
            <a:endParaRPr lang="cs-CZ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623777978"/>
              </p:ext>
            </p:extLst>
          </p:nvPr>
        </p:nvGraphicFramePr>
        <p:xfrm>
          <a:off x="3924300" y="1341438"/>
          <a:ext cx="4968183" cy="44638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653"/>
                <a:gridCol w="451653"/>
                <a:gridCol w="451653"/>
                <a:gridCol w="451653"/>
                <a:gridCol w="451653"/>
                <a:gridCol w="451653"/>
                <a:gridCol w="451653"/>
                <a:gridCol w="451653"/>
                <a:gridCol w="451653"/>
                <a:gridCol w="451653"/>
                <a:gridCol w="451653"/>
              </a:tblGrid>
              <a:tr h="405802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05802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05802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u</a:t>
                      </a:r>
                      <a:endParaRPr lang="cs-CZ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05802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05802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05802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05802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05802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05802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05802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05802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Přímá spojnice 6"/>
          <p:cNvCxnSpPr/>
          <p:nvPr/>
        </p:nvCxnSpPr>
        <p:spPr>
          <a:xfrm>
            <a:off x="3923928" y="3356992"/>
            <a:ext cx="496855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6156176" y="1340768"/>
            <a:ext cx="0" cy="446449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se šipkou 11"/>
          <p:cNvCxnSpPr/>
          <p:nvPr/>
        </p:nvCxnSpPr>
        <p:spPr>
          <a:xfrm flipH="1" flipV="1">
            <a:off x="4860032" y="1772816"/>
            <a:ext cx="1296144" cy="1584176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se šipkou 13"/>
          <p:cNvCxnSpPr/>
          <p:nvPr/>
        </p:nvCxnSpPr>
        <p:spPr>
          <a:xfrm>
            <a:off x="6156176" y="3356992"/>
            <a:ext cx="1368152" cy="1656184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ovéPole 14"/>
          <p:cNvSpPr txBox="1"/>
          <p:nvPr/>
        </p:nvSpPr>
        <p:spPr>
          <a:xfrm>
            <a:off x="7092280" y="407707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C00000"/>
                </a:solidFill>
              </a:rPr>
              <a:t>-u</a:t>
            </a:r>
            <a:endParaRPr lang="cs-CZ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523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5" grpId="0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676</Words>
  <Application>Microsoft Office PowerPoint</Application>
  <PresentationFormat>Předvádění na obrazovce (4:3)</PresentationFormat>
  <Paragraphs>100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Motiv systému Office</vt:lpstr>
      <vt:lpstr>Prezentace aplikace PowerPoint</vt:lpstr>
      <vt:lpstr>Kolmost vektorů</vt:lpstr>
      <vt:lpstr>Základ = kolmost vektorů</vt:lpstr>
      <vt:lpstr>Geometrická interpretace kolmosti vektorů</vt:lpstr>
      <vt:lpstr>Grafický součet vektorů</vt:lpstr>
      <vt:lpstr>Grafický rozdíl vektorů</vt:lpstr>
      <vt:lpstr>Součin vektoru a reálného čísla r</vt:lpstr>
      <vt:lpstr>Opačný vektor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Jiřina Rychtářová</dc:creator>
  <cp:lastModifiedBy>Admin</cp:lastModifiedBy>
  <cp:revision>18</cp:revision>
  <dcterms:created xsi:type="dcterms:W3CDTF">2014-02-06T00:55:21Z</dcterms:created>
  <dcterms:modified xsi:type="dcterms:W3CDTF">2014-10-05T23:40:34Z</dcterms:modified>
</cp:coreProperties>
</file>