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6" r:id="rId2"/>
    <p:sldId id="268" r:id="rId3"/>
    <p:sldId id="257" r:id="rId4"/>
    <p:sldId id="258" r:id="rId5"/>
    <p:sldId id="259" r:id="rId6"/>
    <p:sldId id="260" r:id="rId7"/>
    <p:sldId id="273" r:id="rId8"/>
    <p:sldId id="272" r:id="rId9"/>
    <p:sldId id="261" r:id="rId10"/>
    <p:sldId id="270" r:id="rId11"/>
    <p:sldId id="262" r:id="rId12"/>
    <p:sldId id="271" r:id="rId13"/>
    <p:sldId id="263" r:id="rId14"/>
    <p:sldId id="264" r:id="rId15"/>
    <p:sldId id="265" r:id="rId16"/>
    <p:sldId id="266" r:id="rId17"/>
    <p:sldId id="267" r:id="rId18"/>
    <p:sldId id="274" r:id="rId19"/>
    <p:sldId id="275" r:id="rId20"/>
    <p:sldId id="269" r:id="rId2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1B0B86-419B-40AE-B441-8593629EE758}" type="doc">
      <dgm:prSet loTypeId="urn:microsoft.com/office/officeart/2005/8/layout/hProcess9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125EBC6B-B91E-4C7B-B050-76D2506B8602}">
      <dgm:prSet/>
      <dgm:spPr/>
      <dgm:t>
        <a:bodyPr/>
        <a:lstStyle/>
        <a:p>
          <a:pPr rtl="0"/>
          <a:r>
            <a:rPr lang="cs-CZ" i="1" smtClean="0"/>
            <a:t>demografické podmínky, ekonomické podmínky</a:t>
          </a:r>
          <a:endParaRPr lang="cs-CZ"/>
        </a:p>
      </dgm:t>
    </dgm:pt>
    <dgm:pt modelId="{FF90ADBA-7131-4FCD-8473-30D04C4AFDE9}" type="parTrans" cxnId="{D5AFFAD4-92BF-4725-9CCC-AD7FB43F90AF}">
      <dgm:prSet/>
      <dgm:spPr/>
      <dgm:t>
        <a:bodyPr/>
        <a:lstStyle/>
        <a:p>
          <a:endParaRPr lang="cs-CZ"/>
        </a:p>
      </dgm:t>
    </dgm:pt>
    <dgm:pt modelId="{7D37881B-3EA2-4919-ADC7-23FFE8565B93}" type="sibTrans" cxnId="{D5AFFAD4-92BF-4725-9CCC-AD7FB43F90AF}">
      <dgm:prSet/>
      <dgm:spPr/>
      <dgm:t>
        <a:bodyPr/>
        <a:lstStyle/>
        <a:p>
          <a:endParaRPr lang="cs-CZ"/>
        </a:p>
      </dgm:t>
    </dgm:pt>
    <dgm:pt modelId="{DF75D124-5616-481A-A0D2-1B89FC9B7B9D}">
      <dgm:prSet/>
      <dgm:spPr/>
      <dgm:t>
        <a:bodyPr/>
        <a:lstStyle/>
        <a:p>
          <a:pPr rtl="0"/>
          <a:r>
            <a:rPr lang="cs-CZ" i="1" smtClean="0"/>
            <a:t>sociální a hmotná orientace lidí, profesně-kvalifikační orientace, rodinná orientace žen</a:t>
          </a:r>
          <a:endParaRPr lang="cs-CZ"/>
        </a:p>
      </dgm:t>
    </dgm:pt>
    <dgm:pt modelId="{3B5BDCE2-C2A2-474F-A496-2B5CD986BC7F}" type="parTrans" cxnId="{29D02A07-009D-4EDD-92AA-E6FAD7570828}">
      <dgm:prSet/>
      <dgm:spPr/>
      <dgm:t>
        <a:bodyPr/>
        <a:lstStyle/>
        <a:p>
          <a:endParaRPr lang="cs-CZ"/>
        </a:p>
      </dgm:t>
    </dgm:pt>
    <dgm:pt modelId="{479A538A-4EF7-4EFB-9170-1565A14A312D}" type="sibTrans" cxnId="{29D02A07-009D-4EDD-92AA-E6FAD7570828}">
      <dgm:prSet/>
      <dgm:spPr/>
      <dgm:t>
        <a:bodyPr/>
        <a:lstStyle/>
        <a:p>
          <a:endParaRPr lang="cs-CZ"/>
        </a:p>
      </dgm:t>
    </dgm:pt>
    <dgm:pt modelId="{1C8600E5-6C15-4B3E-A7D9-A261AD8C9002}">
      <dgm:prSet/>
      <dgm:spPr/>
      <dgm:t>
        <a:bodyPr/>
        <a:lstStyle/>
        <a:p>
          <a:pPr rtl="0"/>
          <a:r>
            <a:rPr lang="cs-CZ" i="1" smtClean="0"/>
            <a:t>technologické podmínky, politicko-legislativní podmínky</a:t>
          </a:r>
          <a:endParaRPr lang="cs-CZ"/>
        </a:p>
      </dgm:t>
    </dgm:pt>
    <dgm:pt modelId="{1B635D3F-E5D9-4B16-8B3C-CA544610976E}" type="parTrans" cxnId="{22030A2E-A39C-4F38-A069-D52C9C5259E4}">
      <dgm:prSet/>
      <dgm:spPr/>
      <dgm:t>
        <a:bodyPr/>
        <a:lstStyle/>
        <a:p>
          <a:endParaRPr lang="cs-CZ"/>
        </a:p>
      </dgm:t>
    </dgm:pt>
    <dgm:pt modelId="{0CC0BC47-8D64-4D63-B719-9E045032626A}" type="sibTrans" cxnId="{22030A2E-A39C-4F38-A069-D52C9C5259E4}">
      <dgm:prSet/>
      <dgm:spPr/>
      <dgm:t>
        <a:bodyPr/>
        <a:lstStyle/>
        <a:p>
          <a:endParaRPr lang="cs-CZ"/>
        </a:p>
      </dgm:t>
    </dgm:pt>
    <dgm:pt modelId="{15214EE7-C488-49EA-BF0E-5A2FCE33D2AD}" type="pres">
      <dgm:prSet presAssocID="{851B0B86-419B-40AE-B441-8593629EE75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DF3FBE9-F453-42AE-9480-2FFBFB59DD36}" type="pres">
      <dgm:prSet presAssocID="{851B0B86-419B-40AE-B441-8593629EE758}" presName="arrow" presStyleLbl="bgShp" presStyleIdx="0" presStyleCnt="1"/>
      <dgm:spPr/>
    </dgm:pt>
    <dgm:pt modelId="{5A1FB3BD-A4BB-4A95-A1CE-9DFCD1A83A96}" type="pres">
      <dgm:prSet presAssocID="{851B0B86-419B-40AE-B441-8593629EE758}" presName="linearProcess" presStyleCnt="0"/>
      <dgm:spPr/>
    </dgm:pt>
    <dgm:pt modelId="{5F829E65-D102-4DE6-989F-9591EC75780E}" type="pres">
      <dgm:prSet presAssocID="{125EBC6B-B91E-4C7B-B050-76D2506B860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2299A9-E212-4FC6-B9A3-1D59F5DACC97}" type="pres">
      <dgm:prSet presAssocID="{7D37881B-3EA2-4919-ADC7-23FFE8565B93}" presName="sibTrans" presStyleCnt="0"/>
      <dgm:spPr/>
    </dgm:pt>
    <dgm:pt modelId="{963C3BBF-1925-4781-BA9A-D414BB55F95E}" type="pres">
      <dgm:prSet presAssocID="{DF75D124-5616-481A-A0D2-1B89FC9B7B9D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9B44838-E123-4C86-94A8-EAEAA4F324F1}" type="pres">
      <dgm:prSet presAssocID="{479A538A-4EF7-4EFB-9170-1565A14A312D}" presName="sibTrans" presStyleCnt="0"/>
      <dgm:spPr/>
    </dgm:pt>
    <dgm:pt modelId="{9EAD4EE8-6DB9-407E-8874-9C4023BC9633}" type="pres">
      <dgm:prSet presAssocID="{1C8600E5-6C15-4B3E-A7D9-A261AD8C9002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5F7AB88-E14C-4AE4-942B-3CFF76A0D518}" type="presOf" srcId="{1C8600E5-6C15-4B3E-A7D9-A261AD8C9002}" destId="{9EAD4EE8-6DB9-407E-8874-9C4023BC9633}" srcOrd="0" destOrd="0" presId="urn:microsoft.com/office/officeart/2005/8/layout/hProcess9"/>
    <dgm:cxn modelId="{C6471FC0-6382-414F-8D90-70A1BA621584}" type="presOf" srcId="{DF75D124-5616-481A-A0D2-1B89FC9B7B9D}" destId="{963C3BBF-1925-4781-BA9A-D414BB55F95E}" srcOrd="0" destOrd="0" presId="urn:microsoft.com/office/officeart/2005/8/layout/hProcess9"/>
    <dgm:cxn modelId="{03920782-C913-4579-9D4F-522B9BC459B4}" type="presOf" srcId="{851B0B86-419B-40AE-B441-8593629EE758}" destId="{15214EE7-C488-49EA-BF0E-5A2FCE33D2AD}" srcOrd="0" destOrd="0" presId="urn:microsoft.com/office/officeart/2005/8/layout/hProcess9"/>
    <dgm:cxn modelId="{6B58A289-E940-4CE5-A4F2-E67C8FC46ADC}" type="presOf" srcId="{125EBC6B-B91E-4C7B-B050-76D2506B8602}" destId="{5F829E65-D102-4DE6-989F-9591EC75780E}" srcOrd="0" destOrd="0" presId="urn:microsoft.com/office/officeart/2005/8/layout/hProcess9"/>
    <dgm:cxn modelId="{29D02A07-009D-4EDD-92AA-E6FAD7570828}" srcId="{851B0B86-419B-40AE-B441-8593629EE758}" destId="{DF75D124-5616-481A-A0D2-1B89FC9B7B9D}" srcOrd="1" destOrd="0" parTransId="{3B5BDCE2-C2A2-474F-A496-2B5CD986BC7F}" sibTransId="{479A538A-4EF7-4EFB-9170-1565A14A312D}"/>
    <dgm:cxn modelId="{22030A2E-A39C-4F38-A069-D52C9C5259E4}" srcId="{851B0B86-419B-40AE-B441-8593629EE758}" destId="{1C8600E5-6C15-4B3E-A7D9-A261AD8C9002}" srcOrd="2" destOrd="0" parTransId="{1B635D3F-E5D9-4B16-8B3C-CA544610976E}" sibTransId="{0CC0BC47-8D64-4D63-B719-9E045032626A}"/>
    <dgm:cxn modelId="{D5AFFAD4-92BF-4725-9CCC-AD7FB43F90AF}" srcId="{851B0B86-419B-40AE-B441-8593629EE758}" destId="{125EBC6B-B91E-4C7B-B050-76D2506B8602}" srcOrd="0" destOrd="0" parTransId="{FF90ADBA-7131-4FCD-8473-30D04C4AFDE9}" sibTransId="{7D37881B-3EA2-4919-ADC7-23FFE8565B93}"/>
    <dgm:cxn modelId="{AC0EE850-A080-4F76-831C-672B43AFE595}" type="presParOf" srcId="{15214EE7-C488-49EA-BF0E-5A2FCE33D2AD}" destId="{6DF3FBE9-F453-42AE-9480-2FFBFB59DD36}" srcOrd="0" destOrd="0" presId="urn:microsoft.com/office/officeart/2005/8/layout/hProcess9"/>
    <dgm:cxn modelId="{D13D5F6B-49CE-400F-B17E-A49A0B523F87}" type="presParOf" srcId="{15214EE7-C488-49EA-BF0E-5A2FCE33D2AD}" destId="{5A1FB3BD-A4BB-4A95-A1CE-9DFCD1A83A96}" srcOrd="1" destOrd="0" presId="urn:microsoft.com/office/officeart/2005/8/layout/hProcess9"/>
    <dgm:cxn modelId="{0F9BDB67-96F7-40EF-B1B4-4BC0FE016DD7}" type="presParOf" srcId="{5A1FB3BD-A4BB-4A95-A1CE-9DFCD1A83A96}" destId="{5F829E65-D102-4DE6-989F-9591EC75780E}" srcOrd="0" destOrd="0" presId="urn:microsoft.com/office/officeart/2005/8/layout/hProcess9"/>
    <dgm:cxn modelId="{4ED26BC9-3DD2-4B09-B5D3-91A8CA29C0C6}" type="presParOf" srcId="{5A1FB3BD-A4BB-4A95-A1CE-9DFCD1A83A96}" destId="{592299A9-E212-4FC6-B9A3-1D59F5DACC97}" srcOrd="1" destOrd="0" presId="urn:microsoft.com/office/officeart/2005/8/layout/hProcess9"/>
    <dgm:cxn modelId="{7951AE89-9BB6-4032-9567-8CD573139831}" type="presParOf" srcId="{5A1FB3BD-A4BB-4A95-A1CE-9DFCD1A83A96}" destId="{963C3BBF-1925-4781-BA9A-D414BB55F95E}" srcOrd="2" destOrd="0" presId="urn:microsoft.com/office/officeart/2005/8/layout/hProcess9"/>
    <dgm:cxn modelId="{1A2E2C5C-F7A0-45BE-ACCC-740984B17CEE}" type="presParOf" srcId="{5A1FB3BD-A4BB-4A95-A1CE-9DFCD1A83A96}" destId="{39B44838-E123-4C86-94A8-EAEAA4F324F1}" srcOrd="3" destOrd="0" presId="urn:microsoft.com/office/officeart/2005/8/layout/hProcess9"/>
    <dgm:cxn modelId="{73981939-BBDC-442D-8FEF-D1B00AC53979}" type="presParOf" srcId="{5A1FB3BD-A4BB-4A95-A1CE-9DFCD1A83A96}" destId="{9EAD4EE8-6DB9-407E-8874-9C4023BC963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6B450F-254E-4781-83F6-CEC16A45F7EB}" type="doc">
      <dgm:prSet loTypeId="urn:microsoft.com/office/officeart/2005/8/layout/vList2" loCatId="list" qsTypeId="urn:microsoft.com/office/officeart/2009/2/quickstyle/3d8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EAB5311E-07C4-4057-A8C1-337B9BEB29B5}">
      <dgm:prSet/>
      <dgm:spPr/>
      <dgm:t>
        <a:bodyPr/>
        <a:lstStyle/>
        <a:p>
          <a:pPr rtl="0"/>
          <a:r>
            <a:rPr lang="cs-CZ" dirty="0" smtClean="0"/>
            <a:t>Vnitřní podmínky ovlivňují individuální rozhodování uchazečů, podnik je může do jisté míry ovlivňovat. Vnější vlivy podnik ovlivnit nemůže, ale musí je brát v úvahu </a:t>
          </a:r>
          <a:r>
            <a:rPr lang="cs-CZ" dirty="0" smtClean="0"/>
            <a:t>takové, jaké jsou.</a:t>
          </a:r>
          <a:endParaRPr lang="cs-CZ" dirty="0"/>
        </a:p>
      </dgm:t>
    </dgm:pt>
    <dgm:pt modelId="{6C94212C-71C3-4285-995E-FBF4D0EE989B}" type="parTrans" cxnId="{1B90F390-9E6A-492F-B90E-69A32C5EF487}">
      <dgm:prSet/>
      <dgm:spPr/>
      <dgm:t>
        <a:bodyPr/>
        <a:lstStyle/>
        <a:p>
          <a:endParaRPr lang="cs-CZ"/>
        </a:p>
      </dgm:t>
    </dgm:pt>
    <dgm:pt modelId="{AE8A5E7E-F81F-4E1B-AEC0-1D05BBE83BFD}" type="sibTrans" cxnId="{1B90F390-9E6A-492F-B90E-69A32C5EF487}">
      <dgm:prSet/>
      <dgm:spPr/>
      <dgm:t>
        <a:bodyPr/>
        <a:lstStyle/>
        <a:p>
          <a:endParaRPr lang="cs-CZ"/>
        </a:p>
      </dgm:t>
    </dgm:pt>
    <dgm:pt modelId="{75105EA4-3223-490D-8AFB-1CCB93051BCF}" type="pres">
      <dgm:prSet presAssocID="{576B450F-254E-4781-83F6-CEC16A45F7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B4128BE-075D-42E5-915C-1B0565294C75}" type="pres">
      <dgm:prSet presAssocID="{EAB5311E-07C4-4057-A8C1-337B9BEB29B5}" presName="parentText" presStyleLbl="node1" presStyleIdx="0" presStyleCnt="1" custLinFactNeighborX="-1128" custLinFactNeighborY="135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B90F390-9E6A-492F-B90E-69A32C5EF487}" srcId="{576B450F-254E-4781-83F6-CEC16A45F7EB}" destId="{EAB5311E-07C4-4057-A8C1-337B9BEB29B5}" srcOrd="0" destOrd="0" parTransId="{6C94212C-71C3-4285-995E-FBF4D0EE989B}" sibTransId="{AE8A5E7E-F81F-4E1B-AEC0-1D05BBE83BFD}"/>
    <dgm:cxn modelId="{5A997E45-60FE-40FC-975F-4AFBB8AA85C8}" type="presOf" srcId="{576B450F-254E-4781-83F6-CEC16A45F7EB}" destId="{75105EA4-3223-490D-8AFB-1CCB93051BCF}" srcOrd="0" destOrd="0" presId="urn:microsoft.com/office/officeart/2005/8/layout/vList2"/>
    <dgm:cxn modelId="{C5C642AA-5BDF-491A-9CCB-F9A29798A661}" type="presOf" srcId="{EAB5311E-07C4-4057-A8C1-337B9BEB29B5}" destId="{8B4128BE-075D-42E5-915C-1B0565294C75}" srcOrd="0" destOrd="0" presId="urn:microsoft.com/office/officeart/2005/8/layout/vList2"/>
    <dgm:cxn modelId="{E796D29F-2065-4E12-BF46-875FA78D5D0D}" type="presParOf" srcId="{75105EA4-3223-490D-8AFB-1CCB93051BCF}" destId="{8B4128BE-075D-42E5-915C-1B0565294C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A04D2C-0653-4A44-9CCD-2692C7B14C39}" type="doc">
      <dgm:prSet loTypeId="urn:microsoft.com/office/officeart/2005/8/layout/vList2" loCatId="list" qsTypeId="urn:microsoft.com/office/officeart/2005/8/quickstyle/3d3" qsCatId="3D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286A9C9E-0CCC-44C3-B232-5CC7AB49ED0F}">
      <dgm:prSet/>
      <dgm:spPr/>
      <dgm:t>
        <a:bodyPr/>
        <a:lstStyle/>
        <a:p>
          <a:pPr rtl="0"/>
          <a:r>
            <a:rPr lang="cs-CZ" smtClean="0"/>
            <a:t>1. pracovní síly uspořené v důsledku technického rozvoje</a:t>
          </a:r>
          <a:endParaRPr lang="cs-CZ"/>
        </a:p>
      </dgm:t>
    </dgm:pt>
    <dgm:pt modelId="{90F3C8E0-B398-494B-85F0-141072418FE9}" type="parTrans" cxnId="{D2C38DAE-A3B8-418E-9CCA-156E5A0C62F8}">
      <dgm:prSet/>
      <dgm:spPr/>
      <dgm:t>
        <a:bodyPr/>
        <a:lstStyle/>
        <a:p>
          <a:endParaRPr lang="cs-CZ"/>
        </a:p>
      </dgm:t>
    </dgm:pt>
    <dgm:pt modelId="{E8CAD7BE-1740-456A-A6B3-99C1837F1847}" type="sibTrans" cxnId="{D2C38DAE-A3B8-418E-9CCA-156E5A0C62F8}">
      <dgm:prSet/>
      <dgm:spPr/>
      <dgm:t>
        <a:bodyPr/>
        <a:lstStyle/>
        <a:p>
          <a:endParaRPr lang="cs-CZ"/>
        </a:p>
      </dgm:t>
    </dgm:pt>
    <dgm:pt modelId="{7CD2CCE3-B574-484F-A835-E8C89AF657D2}">
      <dgm:prSet/>
      <dgm:spPr/>
      <dgm:t>
        <a:bodyPr/>
        <a:lstStyle/>
        <a:p>
          <a:pPr rtl="0"/>
          <a:r>
            <a:rPr lang="cs-CZ" smtClean="0"/>
            <a:t>2. pracovní síly uvolněné z důvodu ukončení nějaké výroby nebo jiné organizační změny</a:t>
          </a:r>
          <a:endParaRPr lang="cs-CZ"/>
        </a:p>
      </dgm:t>
    </dgm:pt>
    <dgm:pt modelId="{FD63B1B2-CD6B-422E-BB82-1861D7E89C82}" type="parTrans" cxnId="{934A7B76-98FE-46BC-807C-73565776F029}">
      <dgm:prSet/>
      <dgm:spPr/>
      <dgm:t>
        <a:bodyPr/>
        <a:lstStyle/>
        <a:p>
          <a:endParaRPr lang="cs-CZ"/>
        </a:p>
      </dgm:t>
    </dgm:pt>
    <dgm:pt modelId="{5C84624F-C743-4A61-8C30-2745C4E9AFAC}" type="sibTrans" cxnId="{934A7B76-98FE-46BC-807C-73565776F029}">
      <dgm:prSet/>
      <dgm:spPr/>
      <dgm:t>
        <a:bodyPr/>
        <a:lstStyle/>
        <a:p>
          <a:endParaRPr lang="cs-CZ"/>
        </a:p>
      </dgm:t>
    </dgm:pt>
    <dgm:pt modelId="{1B994FAA-6CB3-414F-8C62-8CE38AEDDF4D}">
      <dgm:prSet/>
      <dgm:spPr/>
      <dgm:t>
        <a:bodyPr/>
        <a:lstStyle/>
        <a:p>
          <a:pPr rtl="0"/>
          <a:r>
            <a:rPr lang="cs-CZ" smtClean="0"/>
            <a:t>3. pracovníci, kteří dosáhli k výkonu náročnější práce</a:t>
          </a:r>
          <a:endParaRPr lang="cs-CZ"/>
        </a:p>
      </dgm:t>
    </dgm:pt>
    <dgm:pt modelId="{6B6C2907-41C3-452C-BB63-64B530626A20}" type="parTrans" cxnId="{A53A5CAC-88D6-47DA-BA3E-915CBF4A18F6}">
      <dgm:prSet/>
      <dgm:spPr/>
      <dgm:t>
        <a:bodyPr/>
        <a:lstStyle/>
        <a:p>
          <a:endParaRPr lang="cs-CZ"/>
        </a:p>
      </dgm:t>
    </dgm:pt>
    <dgm:pt modelId="{41CD5269-3286-4D0D-AEEE-73036CF574A6}" type="sibTrans" cxnId="{A53A5CAC-88D6-47DA-BA3E-915CBF4A18F6}">
      <dgm:prSet/>
      <dgm:spPr/>
      <dgm:t>
        <a:bodyPr/>
        <a:lstStyle/>
        <a:p>
          <a:endParaRPr lang="cs-CZ"/>
        </a:p>
      </dgm:t>
    </dgm:pt>
    <dgm:pt modelId="{AB4CB255-ED76-41C6-A2EE-65A5EBF07C45}">
      <dgm:prSet/>
      <dgm:spPr/>
      <dgm:t>
        <a:bodyPr/>
        <a:lstStyle/>
        <a:p>
          <a:pPr rtl="0"/>
          <a:r>
            <a:rPr lang="cs-CZ" smtClean="0"/>
            <a:t>4. pracovníci, kteří sami mají zájem přejít na uvolněné nebo nově vzniklé místo</a:t>
          </a:r>
          <a:endParaRPr lang="cs-CZ"/>
        </a:p>
      </dgm:t>
    </dgm:pt>
    <dgm:pt modelId="{D518D34A-621C-4938-852C-CE8E6C3A3E7F}" type="parTrans" cxnId="{624B442D-8A5F-4771-BEB4-3BD16401E0D1}">
      <dgm:prSet/>
      <dgm:spPr/>
      <dgm:t>
        <a:bodyPr/>
        <a:lstStyle/>
        <a:p>
          <a:endParaRPr lang="cs-CZ"/>
        </a:p>
      </dgm:t>
    </dgm:pt>
    <dgm:pt modelId="{304B5586-9AE9-4E64-9430-82ECC720F852}" type="sibTrans" cxnId="{624B442D-8A5F-4771-BEB4-3BD16401E0D1}">
      <dgm:prSet/>
      <dgm:spPr/>
      <dgm:t>
        <a:bodyPr/>
        <a:lstStyle/>
        <a:p>
          <a:endParaRPr lang="cs-CZ"/>
        </a:p>
      </dgm:t>
    </dgm:pt>
    <dgm:pt modelId="{B194FA46-FB3A-415E-8668-BFA51489F52A}" type="pres">
      <dgm:prSet presAssocID="{95A04D2C-0653-4A44-9CCD-2692C7B14C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4E1A206-4E6C-4B8D-8824-0EDEA13430E0}" type="pres">
      <dgm:prSet presAssocID="{286A9C9E-0CCC-44C3-B232-5CC7AB49ED0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5C6E7D-8DD3-41BC-8065-B899D56BB6E2}" type="pres">
      <dgm:prSet presAssocID="{E8CAD7BE-1740-456A-A6B3-99C1837F1847}" presName="spacer" presStyleCnt="0"/>
      <dgm:spPr/>
    </dgm:pt>
    <dgm:pt modelId="{CFD7B1AA-18FC-470E-9F33-640B5AE07277}" type="pres">
      <dgm:prSet presAssocID="{7CD2CCE3-B574-484F-A835-E8C89AF657D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7A9B0F-F86C-4D01-85A2-04A60E739FC3}" type="pres">
      <dgm:prSet presAssocID="{5C84624F-C743-4A61-8C30-2745C4E9AFAC}" presName="spacer" presStyleCnt="0"/>
      <dgm:spPr/>
    </dgm:pt>
    <dgm:pt modelId="{722C0EBF-2DC4-4722-81D7-BA05C73740A1}" type="pres">
      <dgm:prSet presAssocID="{1B994FAA-6CB3-414F-8C62-8CE38AEDDF4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DBDBB4B-AB8F-4763-AFB2-E5F45A2325F1}" type="pres">
      <dgm:prSet presAssocID="{41CD5269-3286-4D0D-AEEE-73036CF574A6}" presName="spacer" presStyleCnt="0"/>
      <dgm:spPr/>
    </dgm:pt>
    <dgm:pt modelId="{5A7118E1-0511-4A02-957F-F0058C331FA3}" type="pres">
      <dgm:prSet presAssocID="{AB4CB255-ED76-41C6-A2EE-65A5EBF07C4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988C5D7-137E-407C-A7FF-E2DF864B3FF1}" type="presOf" srcId="{286A9C9E-0CCC-44C3-B232-5CC7AB49ED0F}" destId="{54E1A206-4E6C-4B8D-8824-0EDEA13430E0}" srcOrd="0" destOrd="0" presId="urn:microsoft.com/office/officeart/2005/8/layout/vList2"/>
    <dgm:cxn modelId="{B2E30E4F-4FDA-4350-89A9-79E96AC56416}" type="presOf" srcId="{1B994FAA-6CB3-414F-8C62-8CE38AEDDF4D}" destId="{722C0EBF-2DC4-4722-81D7-BA05C73740A1}" srcOrd="0" destOrd="0" presId="urn:microsoft.com/office/officeart/2005/8/layout/vList2"/>
    <dgm:cxn modelId="{2D3C5E6C-0EA6-4BDA-8353-515BFA075007}" type="presOf" srcId="{95A04D2C-0653-4A44-9CCD-2692C7B14C39}" destId="{B194FA46-FB3A-415E-8668-BFA51489F52A}" srcOrd="0" destOrd="0" presId="urn:microsoft.com/office/officeart/2005/8/layout/vList2"/>
    <dgm:cxn modelId="{A53A5CAC-88D6-47DA-BA3E-915CBF4A18F6}" srcId="{95A04D2C-0653-4A44-9CCD-2692C7B14C39}" destId="{1B994FAA-6CB3-414F-8C62-8CE38AEDDF4D}" srcOrd="2" destOrd="0" parTransId="{6B6C2907-41C3-452C-BB63-64B530626A20}" sibTransId="{41CD5269-3286-4D0D-AEEE-73036CF574A6}"/>
    <dgm:cxn modelId="{E7ED7A2D-0ED6-4202-AFBB-DA33DFE8411F}" type="presOf" srcId="{7CD2CCE3-B574-484F-A835-E8C89AF657D2}" destId="{CFD7B1AA-18FC-470E-9F33-640B5AE07277}" srcOrd="0" destOrd="0" presId="urn:microsoft.com/office/officeart/2005/8/layout/vList2"/>
    <dgm:cxn modelId="{934A7B76-98FE-46BC-807C-73565776F029}" srcId="{95A04D2C-0653-4A44-9CCD-2692C7B14C39}" destId="{7CD2CCE3-B574-484F-A835-E8C89AF657D2}" srcOrd="1" destOrd="0" parTransId="{FD63B1B2-CD6B-422E-BB82-1861D7E89C82}" sibTransId="{5C84624F-C743-4A61-8C30-2745C4E9AFAC}"/>
    <dgm:cxn modelId="{D2C38DAE-A3B8-418E-9CCA-156E5A0C62F8}" srcId="{95A04D2C-0653-4A44-9CCD-2692C7B14C39}" destId="{286A9C9E-0CCC-44C3-B232-5CC7AB49ED0F}" srcOrd="0" destOrd="0" parTransId="{90F3C8E0-B398-494B-85F0-141072418FE9}" sibTransId="{E8CAD7BE-1740-456A-A6B3-99C1837F1847}"/>
    <dgm:cxn modelId="{20128BBA-E5E7-490D-8452-D2A80E7F1016}" type="presOf" srcId="{AB4CB255-ED76-41C6-A2EE-65A5EBF07C45}" destId="{5A7118E1-0511-4A02-957F-F0058C331FA3}" srcOrd="0" destOrd="0" presId="urn:microsoft.com/office/officeart/2005/8/layout/vList2"/>
    <dgm:cxn modelId="{624B442D-8A5F-4771-BEB4-3BD16401E0D1}" srcId="{95A04D2C-0653-4A44-9CCD-2692C7B14C39}" destId="{AB4CB255-ED76-41C6-A2EE-65A5EBF07C45}" srcOrd="3" destOrd="0" parTransId="{D518D34A-621C-4938-852C-CE8E6C3A3E7F}" sibTransId="{304B5586-9AE9-4E64-9430-82ECC720F852}"/>
    <dgm:cxn modelId="{C36139C7-DC7F-4658-BEBE-08BBAE971A09}" type="presParOf" srcId="{B194FA46-FB3A-415E-8668-BFA51489F52A}" destId="{54E1A206-4E6C-4B8D-8824-0EDEA13430E0}" srcOrd="0" destOrd="0" presId="urn:microsoft.com/office/officeart/2005/8/layout/vList2"/>
    <dgm:cxn modelId="{306DBCED-4374-4499-9C1E-BE3B05593AAF}" type="presParOf" srcId="{B194FA46-FB3A-415E-8668-BFA51489F52A}" destId="{CC5C6E7D-8DD3-41BC-8065-B899D56BB6E2}" srcOrd="1" destOrd="0" presId="urn:microsoft.com/office/officeart/2005/8/layout/vList2"/>
    <dgm:cxn modelId="{8FFCF010-87E2-4723-969E-E29FA8D84290}" type="presParOf" srcId="{B194FA46-FB3A-415E-8668-BFA51489F52A}" destId="{CFD7B1AA-18FC-470E-9F33-640B5AE07277}" srcOrd="2" destOrd="0" presId="urn:microsoft.com/office/officeart/2005/8/layout/vList2"/>
    <dgm:cxn modelId="{4F0F864E-FBB8-4C32-A444-79C1D3F8C3AA}" type="presParOf" srcId="{B194FA46-FB3A-415E-8668-BFA51489F52A}" destId="{717A9B0F-F86C-4D01-85A2-04A60E739FC3}" srcOrd="3" destOrd="0" presId="urn:microsoft.com/office/officeart/2005/8/layout/vList2"/>
    <dgm:cxn modelId="{1CD27523-73AD-4738-8A62-35958A3070D3}" type="presParOf" srcId="{B194FA46-FB3A-415E-8668-BFA51489F52A}" destId="{722C0EBF-2DC4-4722-81D7-BA05C73740A1}" srcOrd="4" destOrd="0" presId="urn:microsoft.com/office/officeart/2005/8/layout/vList2"/>
    <dgm:cxn modelId="{A561A5E5-3DBC-47A4-9AC2-B6FE5C89B3C4}" type="presParOf" srcId="{B194FA46-FB3A-415E-8668-BFA51489F52A}" destId="{7DBDBB4B-AB8F-4763-AFB2-E5F45A2325F1}" srcOrd="5" destOrd="0" presId="urn:microsoft.com/office/officeart/2005/8/layout/vList2"/>
    <dgm:cxn modelId="{4ADF36E3-E5B7-4F72-A5BD-73F5FA0AE83C}" type="presParOf" srcId="{B194FA46-FB3A-415E-8668-BFA51489F52A}" destId="{5A7118E1-0511-4A02-957F-F0058C331FA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DA4234-F0F9-4540-94C8-E8FAB041362E}" type="doc">
      <dgm:prSet loTypeId="urn:microsoft.com/office/officeart/2005/8/layout/hProcess9" loCatId="process" qsTypeId="urn:microsoft.com/office/officeart/2005/8/quickstyle/3d5" qsCatId="3D" csTypeId="urn:microsoft.com/office/officeart/2005/8/colors/accent2_3" csCatId="accent2"/>
      <dgm:spPr/>
      <dgm:t>
        <a:bodyPr/>
        <a:lstStyle/>
        <a:p>
          <a:endParaRPr lang="cs-CZ"/>
        </a:p>
      </dgm:t>
    </dgm:pt>
    <dgm:pt modelId="{3B8F32BB-A816-43F6-B4D6-F29285BA8029}">
      <dgm:prSet/>
      <dgm:spPr/>
      <dgm:t>
        <a:bodyPr/>
        <a:lstStyle/>
        <a:p>
          <a:pPr rtl="0"/>
          <a:r>
            <a:rPr lang="cs-CZ" smtClean="0"/>
            <a:t>volné pracovní síly na trhu práce, absolventi škol a jiných institucí, zaměstnanci jiných organizací, doplňkové zdroje – studenti, důchodci</a:t>
          </a:r>
          <a:endParaRPr lang="cs-CZ"/>
        </a:p>
      </dgm:t>
    </dgm:pt>
    <dgm:pt modelId="{E3BEF52B-A335-44DB-B9F2-6178B2F42162}" type="parTrans" cxnId="{958FDA8F-3820-4178-86E3-FC36E23B5DAA}">
      <dgm:prSet/>
      <dgm:spPr/>
      <dgm:t>
        <a:bodyPr/>
        <a:lstStyle/>
        <a:p>
          <a:endParaRPr lang="cs-CZ"/>
        </a:p>
      </dgm:t>
    </dgm:pt>
    <dgm:pt modelId="{4BB50551-163B-4890-A920-DD4852E28408}" type="sibTrans" cxnId="{958FDA8F-3820-4178-86E3-FC36E23B5DAA}">
      <dgm:prSet/>
      <dgm:spPr/>
      <dgm:t>
        <a:bodyPr/>
        <a:lstStyle/>
        <a:p>
          <a:endParaRPr lang="cs-CZ"/>
        </a:p>
      </dgm:t>
    </dgm:pt>
    <dgm:pt modelId="{67F1A949-FFE9-451D-988E-77FEB05DBB45}" type="pres">
      <dgm:prSet presAssocID="{B2DA4234-F0F9-4540-94C8-E8FAB041362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E5A8737-D8B0-4841-89F8-38D28E8E3240}" type="pres">
      <dgm:prSet presAssocID="{B2DA4234-F0F9-4540-94C8-E8FAB041362E}" presName="arrow" presStyleLbl="bgShp" presStyleIdx="0" presStyleCnt="1"/>
      <dgm:spPr/>
    </dgm:pt>
    <dgm:pt modelId="{86C7CB65-057B-4C99-B76A-B9BBEFCCDD5B}" type="pres">
      <dgm:prSet presAssocID="{B2DA4234-F0F9-4540-94C8-E8FAB041362E}" presName="linearProcess" presStyleCnt="0"/>
      <dgm:spPr/>
    </dgm:pt>
    <dgm:pt modelId="{F5858041-408C-43E3-812B-965E4FD05041}" type="pres">
      <dgm:prSet presAssocID="{3B8F32BB-A816-43F6-B4D6-F29285BA8029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58FDA8F-3820-4178-86E3-FC36E23B5DAA}" srcId="{B2DA4234-F0F9-4540-94C8-E8FAB041362E}" destId="{3B8F32BB-A816-43F6-B4D6-F29285BA8029}" srcOrd="0" destOrd="0" parTransId="{E3BEF52B-A335-44DB-B9F2-6178B2F42162}" sibTransId="{4BB50551-163B-4890-A920-DD4852E28408}"/>
    <dgm:cxn modelId="{286CC394-F6EB-451D-AE33-EFA9C25C5CA3}" type="presOf" srcId="{3B8F32BB-A816-43F6-B4D6-F29285BA8029}" destId="{F5858041-408C-43E3-812B-965E4FD05041}" srcOrd="0" destOrd="0" presId="urn:microsoft.com/office/officeart/2005/8/layout/hProcess9"/>
    <dgm:cxn modelId="{FE8054C8-D5CA-41F3-AE3E-71A7B4CBA596}" type="presOf" srcId="{B2DA4234-F0F9-4540-94C8-E8FAB041362E}" destId="{67F1A949-FFE9-451D-988E-77FEB05DBB45}" srcOrd="0" destOrd="0" presId="urn:microsoft.com/office/officeart/2005/8/layout/hProcess9"/>
    <dgm:cxn modelId="{D1D16010-CDE5-47FB-A8EC-59D9D6DD79EA}" type="presParOf" srcId="{67F1A949-FFE9-451D-988E-77FEB05DBB45}" destId="{2E5A8737-D8B0-4841-89F8-38D28E8E3240}" srcOrd="0" destOrd="0" presId="urn:microsoft.com/office/officeart/2005/8/layout/hProcess9"/>
    <dgm:cxn modelId="{CF7BF9A6-6192-4865-AA04-C39E633CEA72}" type="presParOf" srcId="{67F1A949-FFE9-451D-988E-77FEB05DBB45}" destId="{86C7CB65-057B-4C99-B76A-B9BBEFCCDD5B}" srcOrd="1" destOrd="0" presId="urn:microsoft.com/office/officeart/2005/8/layout/hProcess9"/>
    <dgm:cxn modelId="{09E98D3B-14AA-4B2D-B9AD-0A832BDF8463}" type="presParOf" srcId="{86C7CB65-057B-4C99-B76A-B9BBEFCCDD5B}" destId="{F5858041-408C-43E3-812B-965E4FD05041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07D036-63B2-4068-A37D-6F270A307171}" type="doc">
      <dgm:prSet loTypeId="urn:microsoft.com/office/officeart/2009/3/layout/PlusandMinus" loCatId="relationship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09A4898-AD6D-4793-9FF3-B4E3DB1B33A5}">
      <dgm:prSet/>
      <dgm:spPr/>
      <dgm:t>
        <a:bodyPr/>
        <a:lstStyle/>
        <a:p>
          <a:pPr rtl="0"/>
          <a:r>
            <a:rPr lang="cs-CZ" b="1" smtClean="0"/>
            <a:t>Výhody</a:t>
          </a:r>
          <a:endParaRPr lang="cs-CZ"/>
        </a:p>
      </dgm:t>
    </dgm:pt>
    <dgm:pt modelId="{96B53561-EB9C-4310-B217-129B045A2B59}" type="parTrans" cxnId="{AD6CD618-4D21-4B1F-923A-C175B6C05330}">
      <dgm:prSet/>
      <dgm:spPr/>
      <dgm:t>
        <a:bodyPr/>
        <a:lstStyle/>
        <a:p>
          <a:endParaRPr lang="cs-CZ"/>
        </a:p>
      </dgm:t>
    </dgm:pt>
    <dgm:pt modelId="{D7CE9BDE-833B-47D2-BA17-ACE244B22DD4}" type="sibTrans" cxnId="{AD6CD618-4D21-4B1F-923A-C175B6C05330}">
      <dgm:prSet/>
      <dgm:spPr/>
      <dgm:t>
        <a:bodyPr/>
        <a:lstStyle/>
        <a:p>
          <a:endParaRPr lang="cs-CZ"/>
        </a:p>
      </dgm:t>
    </dgm:pt>
    <dgm:pt modelId="{CE2DFC9A-BDE3-4C3D-8ED7-B94532C68BBE}">
      <dgm:prSet/>
      <dgm:spPr/>
      <dgm:t>
        <a:bodyPr/>
        <a:lstStyle/>
        <a:p>
          <a:pPr rtl="0"/>
          <a:r>
            <a:rPr lang="cs-CZ" dirty="0" smtClean="0"/>
            <a:t>organizace zná lépe pracovníka, uchazeč zná lépe organizaci</a:t>
          </a:r>
          <a:endParaRPr lang="cs-CZ" dirty="0"/>
        </a:p>
      </dgm:t>
    </dgm:pt>
    <dgm:pt modelId="{2A53DE5B-5A92-4F6A-B9F2-AEF149E3EA42}" type="parTrans" cxnId="{90E0E73D-0A81-4E63-91FC-B2A25A6EE86A}">
      <dgm:prSet/>
      <dgm:spPr/>
      <dgm:t>
        <a:bodyPr/>
        <a:lstStyle/>
        <a:p>
          <a:endParaRPr lang="cs-CZ"/>
        </a:p>
      </dgm:t>
    </dgm:pt>
    <dgm:pt modelId="{DCC71D0E-4567-464B-8D1E-2A3F25DE58E3}" type="sibTrans" cxnId="{90E0E73D-0A81-4E63-91FC-B2A25A6EE86A}">
      <dgm:prSet/>
      <dgm:spPr/>
      <dgm:t>
        <a:bodyPr/>
        <a:lstStyle/>
        <a:p>
          <a:endParaRPr lang="cs-CZ"/>
        </a:p>
      </dgm:t>
    </dgm:pt>
    <dgm:pt modelId="{B9A9006A-415D-4CEF-B41E-A7505BAC28A1}">
      <dgm:prSet/>
      <dgm:spPr/>
      <dgm:t>
        <a:bodyPr/>
        <a:lstStyle/>
        <a:p>
          <a:pPr rtl="0"/>
          <a:r>
            <a:rPr lang="cs-CZ" dirty="0" smtClean="0"/>
            <a:t>zvýšení morálky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motivace, lepší návratnost investic vložených do pracovníků</a:t>
          </a:r>
          <a:endParaRPr lang="cs-CZ" dirty="0"/>
        </a:p>
      </dgm:t>
    </dgm:pt>
    <dgm:pt modelId="{140DE49B-65FB-482B-AF9C-FBCA8C7B0321}" type="parTrans" cxnId="{55BFE541-4EE7-42E7-9BC9-CFD55B1A5B68}">
      <dgm:prSet/>
      <dgm:spPr/>
      <dgm:t>
        <a:bodyPr/>
        <a:lstStyle/>
        <a:p>
          <a:endParaRPr lang="cs-CZ"/>
        </a:p>
      </dgm:t>
    </dgm:pt>
    <dgm:pt modelId="{B5F9E2F9-C836-4123-B513-F9B74C58A448}" type="sibTrans" cxnId="{55BFE541-4EE7-42E7-9BC9-CFD55B1A5B68}">
      <dgm:prSet/>
      <dgm:spPr/>
      <dgm:t>
        <a:bodyPr/>
        <a:lstStyle/>
        <a:p>
          <a:endParaRPr lang="cs-CZ"/>
        </a:p>
      </dgm:t>
    </dgm:pt>
    <dgm:pt modelId="{A7366018-462B-4EEF-B20B-1AA15768A5E1}">
      <dgm:prSet/>
      <dgm:spPr/>
      <dgm:t>
        <a:bodyPr/>
        <a:lstStyle/>
        <a:p>
          <a:pPr rtl="0"/>
          <a:r>
            <a:rPr lang="cs-CZ" b="1" smtClean="0"/>
            <a:t>Nevýhody</a:t>
          </a:r>
          <a:endParaRPr lang="cs-CZ"/>
        </a:p>
      </dgm:t>
    </dgm:pt>
    <dgm:pt modelId="{3785110E-B95C-42DD-BF5E-4F9BA6E7C848}" type="parTrans" cxnId="{4826F19E-8552-4D1F-BA50-5819F242AC24}">
      <dgm:prSet/>
      <dgm:spPr/>
      <dgm:t>
        <a:bodyPr/>
        <a:lstStyle/>
        <a:p>
          <a:endParaRPr lang="cs-CZ"/>
        </a:p>
      </dgm:t>
    </dgm:pt>
    <dgm:pt modelId="{ACD05A95-37E6-4A41-9286-E6293F241879}" type="sibTrans" cxnId="{4826F19E-8552-4D1F-BA50-5819F242AC24}">
      <dgm:prSet/>
      <dgm:spPr/>
      <dgm:t>
        <a:bodyPr/>
        <a:lstStyle/>
        <a:p>
          <a:endParaRPr lang="cs-CZ"/>
        </a:p>
      </dgm:t>
    </dgm:pt>
    <dgm:pt modelId="{936C8E2F-C023-4A46-98D3-E5B20A661AA3}">
      <dgm:prSet/>
      <dgm:spPr/>
      <dgm:t>
        <a:bodyPr/>
        <a:lstStyle/>
        <a:p>
          <a:pPr rtl="0"/>
          <a:r>
            <a:rPr lang="cs-CZ" dirty="0" smtClean="0"/>
            <a:t>pracovník je tak dlouho povyšován, až jeho schopnosti nestačí</a:t>
          </a:r>
          <a:endParaRPr lang="cs-CZ" dirty="0"/>
        </a:p>
      </dgm:t>
    </dgm:pt>
    <dgm:pt modelId="{9C982A14-0FD8-434A-BD81-945AE450F3D8}" type="parTrans" cxnId="{514BD83D-CCD8-4E74-9449-ABF6EEA9CCFE}">
      <dgm:prSet/>
      <dgm:spPr/>
      <dgm:t>
        <a:bodyPr/>
        <a:lstStyle/>
        <a:p>
          <a:endParaRPr lang="cs-CZ"/>
        </a:p>
      </dgm:t>
    </dgm:pt>
    <dgm:pt modelId="{0B79366E-263C-453B-9765-367BFD107125}" type="sibTrans" cxnId="{514BD83D-CCD8-4E74-9449-ABF6EEA9CCFE}">
      <dgm:prSet/>
      <dgm:spPr/>
      <dgm:t>
        <a:bodyPr/>
        <a:lstStyle/>
        <a:p>
          <a:endParaRPr lang="cs-CZ"/>
        </a:p>
      </dgm:t>
    </dgm:pt>
    <dgm:pt modelId="{B30E544A-7ABE-4930-8CE2-40711E89DF46}">
      <dgm:prSet/>
      <dgm:spPr/>
      <dgm:t>
        <a:bodyPr/>
        <a:lstStyle/>
        <a:p>
          <a:pPr rtl="0"/>
          <a:r>
            <a:rPr lang="cs-CZ" dirty="0" smtClean="0"/>
            <a:t>soutěžení o povýšení ovlivňuje morálku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mezilidské vztahy</a:t>
          </a:r>
          <a:endParaRPr lang="cs-CZ" dirty="0"/>
        </a:p>
      </dgm:t>
    </dgm:pt>
    <dgm:pt modelId="{B7EB26AB-F031-4DE9-8079-C16216AF026D}" type="parTrans" cxnId="{A01132DD-D03D-4650-AC80-5607C29CB368}">
      <dgm:prSet/>
      <dgm:spPr/>
      <dgm:t>
        <a:bodyPr/>
        <a:lstStyle/>
        <a:p>
          <a:endParaRPr lang="cs-CZ"/>
        </a:p>
      </dgm:t>
    </dgm:pt>
    <dgm:pt modelId="{BAA97C48-2A1E-4664-B594-9F8BBBAB9D0A}" type="sibTrans" cxnId="{A01132DD-D03D-4650-AC80-5607C29CB368}">
      <dgm:prSet/>
      <dgm:spPr/>
      <dgm:t>
        <a:bodyPr/>
        <a:lstStyle/>
        <a:p>
          <a:endParaRPr lang="cs-CZ"/>
        </a:p>
      </dgm:t>
    </dgm:pt>
    <dgm:pt modelId="{D96DB266-39D4-46AE-945E-9323058B509C}" type="pres">
      <dgm:prSet presAssocID="{C807D036-63B2-4068-A37D-6F270A307171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E607C42-BCD7-4B33-8F6D-682A6C2B3D66}" type="pres">
      <dgm:prSet presAssocID="{C807D036-63B2-4068-A37D-6F270A307171}" presName="Background" presStyleLbl="bgImgPlace1" presStyleIdx="0" presStyleCnt="1"/>
      <dgm:spPr/>
    </dgm:pt>
    <dgm:pt modelId="{3EE3A8CB-F3B2-45B4-8F61-947441FE8C39}" type="pres">
      <dgm:prSet presAssocID="{C807D036-63B2-4068-A37D-6F270A307171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A9D97F-587B-4B7A-BFBB-E6DC5366008B}" type="pres">
      <dgm:prSet presAssocID="{C807D036-63B2-4068-A37D-6F270A307171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CFEF1D4-F754-4038-8608-5A1C24949152}" type="pres">
      <dgm:prSet presAssocID="{C807D036-63B2-4068-A37D-6F270A307171}" presName="Plus" presStyleLbl="alignNode1" presStyleIdx="0" presStyleCnt="2"/>
      <dgm:spPr/>
    </dgm:pt>
    <dgm:pt modelId="{10F6D963-9878-4191-BEB4-08615DA5DB9A}" type="pres">
      <dgm:prSet presAssocID="{C807D036-63B2-4068-A37D-6F270A307171}" presName="Minus" presStyleLbl="alignNode1" presStyleIdx="1" presStyleCnt="2"/>
      <dgm:spPr/>
    </dgm:pt>
    <dgm:pt modelId="{59995FC0-DE01-4712-8069-079E9B531FFD}" type="pres">
      <dgm:prSet presAssocID="{C807D036-63B2-4068-A37D-6F270A307171}" presName="Divider" presStyleLbl="parChTrans1D1" presStyleIdx="0" presStyleCnt="1"/>
      <dgm:spPr/>
    </dgm:pt>
  </dgm:ptLst>
  <dgm:cxnLst>
    <dgm:cxn modelId="{A01132DD-D03D-4650-AC80-5607C29CB368}" srcId="{A7366018-462B-4EEF-B20B-1AA15768A5E1}" destId="{B30E544A-7ABE-4930-8CE2-40711E89DF46}" srcOrd="1" destOrd="0" parTransId="{B7EB26AB-F031-4DE9-8079-C16216AF026D}" sibTransId="{BAA97C48-2A1E-4664-B594-9F8BBBAB9D0A}"/>
    <dgm:cxn modelId="{55BFE541-4EE7-42E7-9BC9-CFD55B1A5B68}" srcId="{409A4898-AD6D-4793-9FF3-B4E3DB1B33A5}" destId="{B9A9006A-415D-4CEF-B41E-A7505BAC28A1}" srcOrd="1" destOrd="0" parTransId="{140DE49B-65FB-482B-AF9C-FBCA8C7B0321}" sibTransId="{B5F9E2F9-C836-4123-B513-F9B74C58A448}"/>
    <dgm:cxn modelId="{BE5E2668-B52D-4C17-A422-DFC99F04C32F}" type="presOf" srcId="{C807D036-63B2-4068-A37D-6F270A307171}" destId="{D96DB266-39D4-46AE-945E-9323058B509C}" srcOrd="0" destOrd="0" presId="urn:microsoft.com/office/officeart/2009/3/layout/PlusandMinus"/>
    <dgm:cxn modelId="{0BCC08CE-3D9F-47AD-8A0E-E34B9BA3EE93}" type="presOf" srcId="{B9A9006A-415D-4CEF-B41E-A7505BAC28A1}" destId="{3EE3A8CB-F3B2-45B4-8F61-947441FE8C39}" srcOrd="0" destOrd="2" presId="urn:microsoft.com/office/officeart/2009/3/layout/PlusandMinus"/>
    <dgm:cxn modelId="{C0B6EA26-C0AF-4924-B5CE-28B6176BF5EF}" type="presOf" srcId="{B30E544A-7ABE-4930-8CE2-40711E89DF46}" destId="{C3A9D97F-587B-4B7A-BFBB-E6DC5366008B}" srcOrd="0" destOrd="2" presId="urn:microsoft.com/office/officeart/2009/3/layout/PlusandMinus"/>
    <dgm:cxn modelId="{4826F19E-8552-4D1F-BA50-5819F242AC24}" srcId="{C807D036-63B2-4068-A37D-6F270A307171}" destId="{A7366018-462B-4EEF-B20B-1AA15768A5E1}" srcOrd="1" destOrd="0" parTransId="{3785110E-B95C-42DD-BF5E-4F9BA6E7C848}" sibTransId="{ACD05A95-37E6-4A41-9286-E6293F241879}"/>
    <dgm:cxn modelId="{AD6CD618-4D21-4B1F-923A-C175B6C05330}" srcId="{C807D036-63B2-4068-A37D-6F270A307171}" destId="{409A4898-AD6D-4793-9FF3-B4E3DB1B33A5}" srcOrd="0" destOrd="0" parTransId="{96B53561-EB9C-4310-B217-129B045A2B59}" sibTransId="{D7CE9BDE-833B-47D2-BA17-ACE244B22DD4}"/>
    <dgm:cxn modelId="{514BD83D-CCD8-4E74-9449-ABF6EEA9CCFE}" srcId="{A7366018-462B-4EEF-B20B-1AA15768A5E1}" destId="{936C8E2F-C023-4A46-98D3-E5B20A661AA3}" srcOrd="0" destOrd="0" parTransId="{9C982A14-0FD8-434A-BD81-945AE450F3D8}" sibTransId="{0B79366E-263C-453B-9765-367BFD107125}"/>
    <dgm:cxn modelId="{6269C817-5F30-4873-8923-933375B927CF}" type="presOf" srcId="{936C8E2F-C023-4A46-98D3-E5B20A661AA3}" destId="{C3A9D97F-587B-4B7A-BFBB-E6DC5366008B}" srcOrd="0" destOrd="1" presId="urn:microsoft.com/office/officeart/2009/3/layout/PlusandMinus"/>
    <dgm:cxn modelId="{3466F248-ECEA-4CE7-B4D1-563CB0B395CF}" type="presOf" srcId="{CE2DFC9A-BDE3-4C3D-8ED7-B94532C68BBE}" destId="{3EE3A8CB-F3B2-45B4-8F61-947441FE8C39}" srcOrd="0" destOrd="1" presId="urn:microsoft.com/office/officeart/2009/3/layout/PlusandMinus"/>
    <dgm:cxn modelId="{90E0E73D-0A81-4E63-91FC-B2A25A6EE86A}" srcId="{409A4898-AD6D-4793-9FF3-B4E3DB1B33A5}" destId="{CE2DFC9A-BDE3-4C3D-8ED7-B94532C68BBE}" srcOrd="0" destOrd="0" parTransId="{2A53DE5B-5A92-4F6A-B9F2-AEF149E3EA42}" sibTransId="{DCC71D0E-4567-464B-8D1E-2A3F25DE58E3}"/>
    <dgm:cxn modelId="{66CD5D19-2802-4349-9C71-BC0D7ADA9DD6}" type="presOf" srcId="{409A4898-AD6D-4793-9FF3-B4E3DB1B33A5}" destId="{3EE3A8CB-F3B2-45B4-8F61-947441FE8C39}" srcOrd="0" destOrd="0" presId="urn:microsoft.com/office/officeart/2009/3/layout/PlusandMinus"/>
    <dgm:cxn modelId="{12DBB1B5-37CB-4C88-A24D-74BA21E0AB80}" type="presOf" srcId="{A7366018-462B-4EEF-B20B-1AA15768A5E1}" destId="{C3A9D97F-587B-4B7A-BFBB-E6DC5366008B}" srcOrd="0" destOrd="0" presId="urn:microsoft.com/office/officeart/2009/3/layout/PlusandMinus"/>
    <dgm:cxn modelId="{DB467E18-3454-4696-9F90-83E30161E800}" type="presParOf" srcId="{D96DB266-39D4-46AE-945E-9323058B509C}" destId="{9E607C42-BCD7-4B33-8F6D-682A6C2B3D66}" srcOrd="0" destOrd="0" presId="urn:microsoft.com/office/officeart/2009/3/layout/PlusandMinus"/>
    <dgm:cxn modelId="{0DCA5376-26C3-4AE6-8F04-7B3E754B9439}" type="presParOf" srcId="{D96DB266-39D4-46AE-945E-9323058B509C}" destId="{3EE3A8CB-F3B2-45B4-8F61-947441FE8C39}" srcOrd="1" destOrd="0" presId="urn:microsoft.com/office/officeart/2009/3/layout/PlusandMinus"/>
    <dgm:cxn modelId="{E20293F4-C865-4BD6-957A-8332B7CB7128}" type="presParOf" srcId="{D96DB266-39D4-46AE-945E-9323058B509C}" destId="{C3A9D97F-587B-4B7A-BFBB-E6DC5366008B}" srcOrd="2" destOrd="0" presId="urn:microsoft.com/office/officeart/2009/3/layout/PlusandMinus"/>
    <dgm:cxn modelId="{D5781C81-32CA-4CA8-BAB8-F6C1556F1F60}" type="presParOf" srcId="{D96DB266-39D4-46AE-945E-9323058B509C}" destId="{BCFEF1D4-F754-4038-8608-5A1C24949152}" srcOrd="3" destOrd="0" presId="urn:microsoft.com/office/officeart/2009/3/layout/PlusandMinus"/>
    <dgm:cxn modelId="{626F72FA-DAD3-4D1A-A075-14D21468F003}" type="presParOf" srcId="{D96DB266-39D4-46AE-945E-9323058B509C}" destId="{10F6D963-9878-4191-BEB4-08615DA5DB9A}" srcOrd="4" destOrd="0" presId="urn:microsoft.com/office/officeart/2009/3/layout/PlusandMinus"/>
    <dgm:cxn modelId="{A1B16768-A10D-4EA5-A8DB-924FD3663F9C}" type="presParOf" srcId="{D96DB266-39D4-46AE-945E-9323058B509C}" destId="{59995FC0-DE01-4712-8069-079E9B531FFD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70CA38-4464-4813-B778-F6091FEA3DB5}" type="doc">
      <dgm:prSet loTypeId="urn:microsoft.com/office/officeart/2009/3/layout/PlusandMinus" loCatId="relationship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9F1DBF56-6ADB-4762-B597-6F59B9C49ECB}">
      <dgm:prSet/>
      <dgm:spPr/>
      <dgm:t>
        <a:bodyPr/>
        <a:lstStyle/>
        <a:p>
          <a:pPr rtl="0"/>
          <a:r>
            <a:rPr lang="cs-CZ" b="1" smtClean="0"/>
            <a:t>Výhody </a:t>
          </a:r>
          <a:endParaRPr lang="cs-CZ"/>
        </a:p>
      </dgm:t>
    </dgm:pt>
    <dgm:pt modelId="{16D17CFE-1D02-4BC8-A435-053D485DD9C9}" type="parTrans" cxnId="{4FC97D55-69C7-43DE-A3F1-DA1EF4ED3BAE}">
      <dgm:prSet/>
      <dgm:spPr/>
      <dgm:t>
        <a:bodyPr/>
        <a:lstStyle/>
        <a:p>
          <a:endParaRPr lang="cs-CZ"/>
        </a:p>
      </dgm:t>
    </dgm:pt>
    <dgm:pt modelId="{43B5359B-15F4-4862-95D3-DC76CC0DCCE1}" type="sibTrans" cxnId="{4FC97D55-69C7-43DE-A3F1-DA1EF4ED3BAE}">
      <dgm:prSet/>
      <dgm:spPr/>
      <dgm:t>
        <a:bodyPr/>
        <a:lstStyle/>
        <a:p>
          <a:endParaRPr lang="cs-CZ"/>
        </a:p>
      </dgm:t>
    </dgm:pt>
    <dgm:pt modelId="{17FDC84F-39FF-4B62-B322-98BFDE1571A8}">
      <dgm:prSet/>
      <dgm:spPr/>
      <dgm:t>
        <a:bodyPr/>
        <a:lstStyle/>
        <a:p>
          <a:pPr rtl="0"/>
          <a:r>
            <a:rPr lang="cs-CZ" dirty="0" smtClean="0"/>
            <a:t>škála </a:t>
          </a:r>
          <a:r>
            <a:rPr lang="cs-CZ" dirty="0" smtClean="0"/>
            <a:t>talentů mimo podnik je větší, nové pohledy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poznatky z venku</a:t>
          </a:r>
          <a:endParaRPr lang="cs-CZ" dirty="0"/>
        </a:p>
      </dgm:t>
    </dgm:pt>
    <dgm:pt modelId="{ACD00EB9-47DF-4BA2-ABFC-6A0514168203}" type="parTrans" cxnId="{0B36CF0B-BFE7-431A-B564-DE727BA107E3}">
      <dgm:prSet/>
      <dgm:spPr/>
      <dgm:t>
        <a:bodyPr/>
        <a:lstStyle/>
        <a:p>
          <a:endParaRPr lang="cs-CZ"/>
        </a:p>
      </dgm:t>
    </dgm:pt>
    <dgm:pt modelId="{22FC97B3-761C-4401-9041-88342E20A0DA}" type="sibTrans" cxnId="{0B36CF0B-BFE7-431A-B564-DE727BA107E3}">
      <dgm:prSet/>
      <dgm:spPr/>
      <dgm:t>
        <a:bodyPr/>
        <a:lstStyle/>
        <a:p>
          <a:endParaRPr lang="cs-CZ"/>
        </a:p>
      </dgm:t>
    </dgm:pt>
    <dgm:pt modelId="{B62B2024-FA16-48A6-904C-89AF7BA653B0}">
      <dgm:prSet/>
      <dgm:spPr/>
      <dgm:t>
        <a:bodyPr/>
        <a:lstStyle/>
        <a:p>
          <a:pPr rtl="0"/>
          <a:r>
            <a:rPr lang="cs-CZ" dirty="0" smtClean="0"/>
            <a:t>je zpravidla levnější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snadnější získat vysoce kvalifikované pracovníky z </a:t>
          </a:r>
          <a:r>
            <a:rPr lang="cs-CZ" dirty="0" smtClean="0"/>
            <a:t>venku, </a:t>
          </a:r>
          <a:r>
            <a:rPr lang="cs-CZ" dirty="0" smtClean="0"/>
            <a:t>než si je vychovávat v podniku</a:t>
          </a:r>
          <a:endParaRPr lang="cs-CZ" dirty="0"/>
        </a:p>
      </dgm:t>
    </dgm:pt>
    <dgm:pt modelId="{EFCE128B-73C5-44B7-B13E-F2824E3A34AA}" type="parTrans" cxnId="{0BD35AF4-9F82-4E37-BF55-1A295D29EF83}">
      <dgm:prSet/>
      <dgm:spPr/>
      <dgm:t>
        <a:bodyPr/>
        <a:lstStyle/>
        <a:p>
          <a:endParaRPr lang="cs-CZ"/>
        </a:p>
      </dgm:t>
    </dgm:pt>
    <dgm:pt modelId="{955C4DA5-85F6-47E0-ADCF-4DFD595FE84C}" type="sibTrans" cxnId="{0BD35AF4-9F82-4E37-BF55-1A295D29EF83}">
      <dgm:prSet/>
      <dgm:spPr/>
      <dgm:t>
        <a:bodyPr/>
        <a:lstStyle/>
        <a:p>
          <a:endParaRPr lang="cs-CZ"/>
        </a:p>
      </dgm:t>
    </dgm:pt>
    <dgm:pt modelId="{73785630-4394-47FA-9E19-3CAD7C72FDD3}">
      <dgm:prSet/>
      <dgm:spPr/>
      <dgm:t>
        <a:bodyPr/>
        <a:lstStyle/>
        <a:p>
          <a:pPr rtl="0"/>
          <a:r>
            <a:rPr lang="cs-CZ" b="1" smtClean="0"/>
            <a:t>Nevýhody</a:t>
          </a:r>
          <a:endParaRPr lang="cs-CZ"/>
        </a:p>
      </dgm:t>
    </dgm:pt>
    <dgm:pt modelId="{519384A6-C879-4776-9FF9-90EA07A65FED}" type="parTrans" cxnId="{31E031BA-D516-4213-83ED-C6B39E5742FB}">
      <dgm:prSet/>
      <dgm:spPr/>
      <dgm:t>
        <a:bodyPr/>
        <a:lstStyle/>
        <a:p>
          <a:endParaRPr lang="cs-CZ"/>
        </a:p>
      </dgm:t>
    </dgm:pt>
    <dgm:pt modelId="{281BB434-7C6D-4829-8B0A-38D50A31BBB4}" type="sibTrans" cxnId="{31E031BA-D516-4213-83ED-C6B39E5742FB}">
      <dgm:prSet/>
      <dgm:spPr/>
      <dgm:t>
        <a:bodyPr/>
        <a:lstStyle/>
        <a:p>
          <a:endParaRPr lang="cs-CZ"/>
        </a:p>
      </dgm:t>
    </dgm:pt>
    <dgm:pt modelId="{52DC6CE8-1FED-41C5-9AC3-D29DC7B80A34}">
      <dgm:prSet/>
      <dgm:spPr/>
      <dgm:t>
        <a:bodyPr/>
        <a:lstStyle/>
        <a:p>
          <a:pPr rtl="0"/>
          <a:r>
            <a:rPr lang="cs-CZ" dirty="0" smtClean="0"/>
            <a:t>přilákání, kontaktování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hodnocení potenciálních zaměstnanců je obtížnější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nákladnější, adaptace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období orientace pracovníků je delší, nepříjemnosti s dosavadními pracovníky, kteří se cítí oprávněni toto místo získat</a:t>
          </a:r>
          <a:endParaRPr lang="cs-CZ" dirty="0"/>
        </a:p>
      </dgm:t>
    </dgm:pt>
    <dgm:pt modelId="{C1B92720-D5C9-41A3-B177-F7D2FD7317FA}" type="parTrans" cxnId="{9DF238CD-0180-476C-946C-64B9C54C69CA}">
      <dgm:prSet/>
      <dgm:spPr/>
      <dgm:t>
        <a:bodyPr/>
        <a:lstStyle/>
        <a:p>
          <a:endParaRPr lang="cs-CZ"/>
        </a:p>
      </dgm:t>
    </dgm:pt>
    <dgm:pt modelId="{F301BD5A-C0D3-45A4-A22F-3B35318AEC2E}" type="sibTrans" cxnId="{9DF238CD-0180-476C-946C-64B9C54C69CA}">
      <dgm:prSet/>
      <dgm:spPr/>
      <dgm:t>
        <a:bodyPr/>
        <a:lstStyle/>
        <a:p>
          <a:endParaRPr lang="cs-CZ"/>
        </a:p>
      </dgm:t>
    </dgm:pt>
    <dgm:pt modelId="{07DBF4C9-0A8C-4EA7-84BA-7385892AE2AB}" type="pres">
      <dgm:prSet presAssocID="{0B70CA38-4464-4813-B778-F6091FEA3DB5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72FEAF8-3B18-47F9-B64D-43AABA562F69}" type="pres">
      <dgm:prSet presAssocID="{0B70CA38-4464-4813-B778-F6091FEA3DB5}" presName="Background" presStyleLbl="bgImgPlace1" presStyleIdx="0" presStyleCnt="1"/>
      <dgm:spPr/>
    </dgm:pt>
    <dgm:pt modelId="{04ED2042-576A-4289-8D33-BF1710D42585}" type="pres">
      <dgm:prSet presAssocID="{0B70CA38-4464-4813-B778-F6091FEA3DB5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B3580E7-3A7D-4145-BF69-D75019ED9031}" type="pres">
      <dgm:prSet presAssocID="{0B70CA38-4464-4813-B778-F6091FEA3DB5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741F6CA-B21A-4496-950E-C542EDABBAF3}" type="pres">
      <dgm:prSet presAssocID="{0B70CA38-4464-4813-B778-F6091FEA3DB5}" presName="Plus" presStyleLbl="alignNode1" presStyleIdx="0" presStyleCnt="2"/>
      <dgm:spPr/>
    </dgm:pt>
    <dgm:pt modelId="{9A741E5B-ABFB-4980-B223-9504FFBFAF8B}" type="pres">
      <dgm:prSet presAssocID="{0B70CA38-4464-4813-B778-F6091FEA3DB5}" presName="Minus" presStyleLbl="alignNode1" presStyleIdx="1" presStyleCnt="2"/>
      <dgm:spPr/>
    </dgm:pt>
    <dgm:pt modelId="{0D44E953-2760-4BD9-B174-FE712F2F78C1}" type="pres">
      <dgm:prSet presAssocID="{0B70CA38-4464-4813-B778-F6091FEA3DB5}" presName="Divider" presStyleLbl="parChTrans1D1" presStyleIdx="0" presStyleCnt="1"/>
      <dgm:spPr/>
    </dgm:pt>
  </dgm:ptLst>
  <dgm:cxnLst>
    <dgm:cxn modelId="{4FC97D55-69C7-43DE-A3F1-DA1EF4ED3BAE}" srcId="{0B70CA38-4464-4813-B778-F6091FEA3DB5}" destId="{9F1DBF56-6ADB-4762-B597-6F59B9C49ECB}" srcOrd="0" destOrd="0" parTransId="{16D17CFE-1D02-4BC8-A435-053D485DD9C9}" sibTransId="{43B5359B-15F4-4862-95D3-DC76CC0DCCE1}"/>
    <dgm:cxn modelId="{CB781441-1CDB-49A1-BAB2-626F85C64375}" type="presOf" srcId="{0B70CA38-4464-4813-B778-F6091FEA3DB5}" destId="{07DBF4C9-0A8C-4EA7-84BA-7385892AE2AB}" srcOrd="0" destOrd="0" presId="urn:microsoft.com/office/officeart/2009/3/layout/PlusandMinus"/>
    <dgm:cxn modelId="{9DF238CD-0180-476C-946C-64B9C54C69CA}" srcId="{73785630-4394-47FA-9E19-3CAD7C72FDD3}" destId="{52DC6CE8-1FED-41C5-9AC3-D29DC7B80A34}" srcOrd="0" destOrd="0" parTransId="{C1B92720-D5C9-41A3-B177-F7D2FD7317FA}" sibTransId="{F301BD5A-C0D3-45A4-A22F-3B35318AEC2E}"/>
    <dgm:cxn modelId="{0BD35AF4-9F82-4E37-BF55-1A295D29EF83}" srcId="{9F1DBF56-6ADB-4762-B597-6F59B9C49ECB}" destId="{B62B2024-FA16-48A6-904C-89AF7BA653B0}" srcOrd="1" destOrd="0" parTransId="{EFCE128B-73C5-44B7-B13E-F2824E3A34AA}" sibTransId="{955C4DA5-85F6-47E0-ADCF-4DFD595FE84C}"/>
    <dgm:cxn modelId="{253941AD-9598-4E8A-BFFC-4051BD0E8BB5}" type="presOf" srcId="{52DC6CE8-1FED-41C5-9AC3-D29DC7B80A34}" destId="{FB3580E7-3A7D-4145-BF69-D75019ED9031}" srcOrd="0" destOrd="1" presId="urn:microsoft.com/office/officeart/2009/3/layout/PlusandMinus"/>
    <dgm:cxn modelId="{47EE6055-7A82-4DB1-A35F-93965D65067B}" type="presOf" srcId="{9F1DBF56-6ADB-4762-B597-6F59B9C49ECB}" destId="{04ED2042-576A-4289-8D33-BF1710D42585}" srcOrd="0" destOrd="0" presId="urn:microsoft.com/office/officeart/2009/3/layout/PlusandMinus"/>
    <dgm:cxn modelId="{739EEE99-DEBB-47AC-B04D-29480F365C9E}" type="presOf" srcId="{17FDC84F-39FF-4B62-B322-98BFDE1571A8}" destId="{04ED2042-576A-4289-8D33-BF1710D42585}" srcOrd="0" destOrd="1" presId="urn:microsoft.com/office/officeart/2009/3/layout/PlusandMinus"/>
    <dgm:cxn modelId="{54AA874B-447E-43D5-A48A-E940503AAA5A}" type="presOf" srcId="{B62B2024-FA16-48A6-904C-89AF7BA653B0}" destId="{04ED2042-576A-4289-8D33-BF1710D42585}" srcOrd="0" destOrd="2" presId="urn:microsoft.com/office/officeart/2009/3/layout/PlusandMinus"/>
    <dgm:cxn modelId="{0B36CF0B-BFE7-431A-B564-DE727BA107E3}" srcId="{9F1DBF56-6ADB-4762-B597-6F59B9C49ECB}" destId="{17FDC84F-39FF-4B62-B322-98BFDE1571A8}" srcOrd="0" destOrd="0" parTransId="{ACD00EB9-47DF-4BA2-ABFC-6A0514168203}" sibTransId="{22FC97B3-761C-4401-9041-88342E20A0DA}"/>
    <dgm:cxn modelId="{31E031BA-D516-4213-83ED-C6B39E5742FB}" srcId="{0B70CA38-4464-4813-B778-F6091FEA3DB5}" destId="{73785630-4394-47FA-9E19-3CAD7C72FDD3}" srcOrd="1" destOrd="0" parTransId="{519384A6-C879-4776-9FF9-90EA07A65FED}" sibTransId="{281BB434-7C6D-4829-8B0A-38D50A31BBB4}"/>
    <dgm:cxn modelId="{5F946888-3B4D-4768-A02D-2C0755350CE5}" type="presOf" srcId="{73785630-4394-47FA-9E19-3CAD7C72FDD3}" destId="{FB3580E7-3A7D-4145-BF69-D75019ED9031}" srcOrd="0" destOrd="0" presId="urn:microsoft.com/office/officeart/2009/3/layout/PlusandMinus"/>
    <dgm:cxn modelId="{BAF4E2D5-DF43-4A12-9590-BF4CC9451783}" type="presParOf" srcId="{07DBF4C9-0A8C-4EA7-84BA-7385892AE2AB}" destId="{D72FEAF8-3B18-47F9-B64D-43AABA562F69}" srcOrd="0" destOrd="0" presId="urn:microsoft.com/office/officeart/2009/3/layout/PlusandMinus"/>
    <dgm:cxn modelId="{AFC91E31-5AB2-4353-8188-5BC7B0DD7292}" type="presParOf" srcId="{07DBF4C9-0A8C-4EA7-84BA-7385892AE2AB}" destId="{04ED2042-576A-4289-8D33-BF1710D42585}" srcOrd="1" destOrd="0" presId="urn:microsoft.com/office/officeart/2009/3/layout/PlusandMinus"/>
    <dgm:cxn modelId="{E7B8F712-5007-4F38-89FC-5D40EAD3BD4B}" type="presParOf" srcId="{07DBF4C9-0A8C-4EA7-84BA-7385892AE2AB}" destId="{FB3580E7-3A7D-4145-BF69-D75019ED9031}" srcOrd="2" destOrd="0" presId="urn:microsoft.com/office/officeart/2009/3/layout/PlusandMinus"/>
    <dgm:cxn modelId="{A156C581-32A5-4846-827B-C0783FADC180}" type="presParOf" srcId="{07DBF4C9-0A8C-4EA7-84BA-7385892AE2AB}" destId="{A741F6CA-B21A-4496-950E-C542EDABBAF3}" srcOrd="3" destOrd="0" presId="urn:microsoft.com/office/officeart/2009/3/layout/PlusandMinus"/>
    <dgm:cxn modelId="{7DC4BE0C-E861-48E6-A6E3-E31D67DAFA3F}" type="presParOf" srcId="{07DBF4C9-0A8C-4EA7-84BA-7385892AE2AB}" destId="{9A741E5B-ABFB-4980-B223-9504FFBFAF8B}" srcOrd="4" destOrd="0" presId="urn:microsoft.com/office/officeart/2009/3/layout/PlusandMinus"/>
    <dgm:cxn modelId="{78A7BA20-B5A2-4200-8020-8351683C3568}" type="presParOf" srcId="{07DBF4C9-0A8C-4EA7-84BA-7385892AE2AB}" destId="{0D44E953-2760-4BD9-B174-FE712F2F78C1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3FBE9-F453-42AE-9480-2FFBFB59DD36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829E65-D102-4DE6-989F-9591EC75780E}">
      <dsp:nvSpPr>
        <dsp:cNvPr id="0" name=""/>
        <dsp:cNvSpPr/>
      </dsp:nvSpPr>
      <dsp:spPr>
        <a:xfrm>
          <a:off x="11296" y="1305401"/>
          <a:ext cx="3384708" cy="17405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i="1" kern="1200" smtClean="0"/>
            <a:t>demografické podmínky, ekonomické podmínky</a:t>
          </a:r>
          <a:endParaRPr lang="cs-CZ" sz="2400" kern="1200"/>
        </a:p>
      </dsp:txBody>
      <dsp:txXfrm>
        <a:off x="96262" y="1390367"/>
        <a:ext cx="3214776" cy="1570603"/>
      </dsp:txXfrm>
    </dsp:sp>
    <dsp:sp modelId="{963C3BBF-1925-4781-BA9A-D414BB55F95E}">
      <dsp:nvSpPr>
        <dsp:cNvPr id="0" name=""/>
        <dsp:cNvSpPr/>
      </dsp:nvSpPr>
      <dsp:spPr>
        <a:xfrm>
          <a:off x="3565445" y="1305401"/>
          <a:ext cx="3384708" cy="17405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i="1" kern="1200" smtClean="0"/>
            <a:t>sociální a hmotná orientace lidí, profesně-kvalifikační orientace, rodinná orientace žen</a:t>
          </a:r>
          <a:endParaRPr lang="cs-CZ" sz="2400" kern="1200"/>
        </a:p>
      </dsp:txBody>
      <dsp:txXfrm>
        <a:off x="3650411" y="1390367"/>
        <a:ext cx="3214776" cy="1570603"/>
      </dsp:txXfrm>
    </dsp:sp>
    <dsp:sp modelId="{9EAD4EE8-6DB9-407E-8874-9C4023BC9633}">
      <dsp:nvSpPr>
        <dsp:cNvPr id="0" name=""/>
        <dsp:cNvSpPr/>
      </dsp:nvSpPr>
      <dsp:spPr>
        <a:xfrm>
          <a:off x="7119595" y="1305401"/>
          <a:ext cx="3384708" cy="17405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i="1" kern="1200" smtClean="0"/>
            <a:t>technologické podmínky, politicko-legislativní podmínky</a:t>
          </a:r>
          <a:endParaRPr lang="cs-CZ" sz="2400" kern="1200"/>
        </a:p>
      </dsp:txBody>
      <dsp:txXfrm>
        <a:off x="7204561" y="1390367"/>
        <a:ext cx="3214776" cy="15706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4128BE-075D-42E5-915C-1B0565294C75}">
      <dsp:nvSpPr>
        <dsp:cNvPr id="0" name=""/>
        <dsp:cNvSpPr/>
      </dsp:nvSpPr>
      <dsp:spPr>
        <a:xfrm>
          <a:off x="0" y="44442"/>
          <a:ext cx="9461500" cy="33766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dirty="0" smtClean="0"/>
            <a:t>Vnitřní podmínky ovlivňují individuální rozhodování uchazečů, podnik je může do jisté míry ovlivňovat. Vnější vlivy podnik ovlivnit nemůže, ale musí je brát v úvahu </a:t>
          </a:r>
          <a:r>
            <a:rPr lang="cs-CZ" sz="3900" kern="1200" dirty="0" smtClean="0"/>
            <a:t>takové, jaké jsou.</a:t>
          </a:r>
          <a:endParaRPr lang="cs-CZ" sz="3900" kern="1200" dirty="0"/>
        </a:p>
      </dsp:txBody>
      <dsp:txXfrm>
        <a:off x="164833" y="209275"/>
        <a:ext cx="9131834" cy="30469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E1A206-4E6C-4B8D-8824-0EDEA13430E0}">
      <dsp:nvSpPr>
        <dsp:cNvPr id="0" name=""/>
        <dsp:cNvSpPr/>
      </dsp:nvSpPr>
      <dsp:spPr>
        <a:xfrm>
          <a:off x="0" y="81411"/>
          <a:ext cx="10515600" cy="99312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1. pracovní síly uspořené v důsledku technického rozvoje</a:t>
          </a:r>
          <a:endParaRPr lang="cs-CZ" sz="2500" kern="1200"/>
        </a:p>
      </dsp:txBody>
      <dsp:txXfrm>
        <a:off x="48481" y="129892"/>
        <a:ext cx="10418638" cy="896166"/>
      </dsp:txXfrm>
    </dsp:sp>
    <dsp:sp modelId="{CFD7B1AA-18FC-470E-9F33-640B5AE07277}">
      <dsp:nvSpPr>
        <dsp:cNvPr id="0" name=""/>
        <dsp:cNvSpPr/>
      </dsp:nvSpPr>
      <dsp:spPr>
        <a:xfrm>
          <a:off x="0" y="1146540"/>
          <a:ext cx="10515600" cy="993128"/>
        </a:xfrm>
        <a:prstGeom prst="round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2. pracovní síly uvolněné z důvodu ukončení nějaké výroby nebo jiné organizační změny</a:t>
          </a:r>
          <a:endParaRPr lang="cs-CZ" sz="2500" kern="1200"/>
        </a:p>
      </dsp:txBody>
      <dsp:txXfrm>
        <a:off x="48481" y="1195021"/>
        <a:ext cx="10418638" cy="896166"/>
      </dsp:txXfrm>
    </dsp:sp>
    <dsp:sp modelId="{722C0EBF-2DC4-4722-81D7-BA05C73740A1}">
      <dsp:nvSpPr>
        <dsp:cNvPr id="0" name=""/>
        <dsp:cNvSpPr/>
      </dsp:nvSpPr>
      <dsp:spPr>
        <a:xfrm>
          <a:off x="0" y="2211669"/>
          <a:ext cx="10515600" cy="993128"/>
        </a:xfrm>
        <a:prstGeom prst="round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3. pracovníci, kteří dosáhli k výkonu náročnější práce</a:t>
          </a:r>
          <a:endParaRPr lang="cs-CZ" sz="2500" kern="1200"/>
        </a:p>
      </dsp:txBody>
      <dsp:txXfrm>
        <a:off x="48481" y="2260150"/>
        <a:ext cx="10418638" cy="896166"/>
      </dsp:txXfrm>
    </dsp:sp>
    <dsp:sp modelId="{5A7118E1-0511-4A02-957F-F0058C331FA3}">
      <dsp:nvSpPr>
        <dsp:cNvPr id="0" name=""/>
        <dsp:cNvSpPr/>
      </dsp:nvSpPr>
      <dsp:spPr>
        <a:xfrm>
          <a:off x="0" y="3276797"/>
          <a:ext cx="10515600" cy="993128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4. pracovníci, kteří sami mají zájem přejít na uvolněné nebo nově vzniklé místo</a:t>
          </a:r>
          <a:endParaRPr lang="cs-CZ" sz="2500" kern="1200"/>
        </a:p>
      </dsp:txBody>
      <dsp:txXfrm>
        <a:off x="48481" y="3325278"/>
        <a:ext cx="10418638" cy="8961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5A8737-D8B0-4841-89F8-38D28E8E3240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58041-408C-43E3-812B-965E4FD05041}">
      <dsp:nvSpPr>
        <dsp:cNvPr id="0" name=""/>
        <dsp:cNvSpPr/>
      </dsp:nvSpPr>
      <dsp:spPr>
        <a:xfrm>
          <a:off x="1150143" y="1305401"/>
          <a:ext cx="8215312" cy="1740535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100" kern="1200" smtClean="0"/>
            <a:t>volné pracovní síly na trhu práce, absolventi škol a jiných institucí, zaměstnanci jiných organizací, doplňkové zdroje – studenti, důchodci</a:t>
          </a:r>
          <a:endParaRPr lang="cs-CZ" sz="3100" kern="1200"/>
        </a:p>
      </dsp:txBody>
      <dsp:txXfrm>
        <a:off x="1235109" y="1390367"/>
        <a:ext cx="8045380" cy="15706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607C42-BCD7-4B33-8F6D-682A6C2B3D66}">
      <dsp:nvSpPr>
        <dsp:cNvPr id="0" name=""/>
        <dsp:cNvSpPr/>
      </dsp:nvSpPr>
      <dsp:spPr>
        <a:xfrm>
          <a:off x="1335734" y="902419"/>
          <a:ext cx="8322431" cy="4300982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257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E3A8CB-F3B2-45B4-8F61-947441FE8C39}">
      <dsp:nvSpPr>
        <dsp:cNvPr id="0" name=""/>
        <dsp:cNvSpPr/>
      </dsp:nvSpPr>
      <dsp:spPr>
        <a:xfrm>
          <a:off x="1584450" y="1405424"/>
          <a:ext cx="3864669" cy="3679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66675" rIns="66675" bIns="66675" numCol="1" spcCol="1270" anchor="t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b="1" kern="1200" smtClean="0"/>
            <a:t>Výhody</a:t>
          </a:r>
          <a:endParaRPr lang="cs-CZ" sz="3500" kern="120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700" kern="1200" dirty="0" smtClean="0"/>
            <a:t>organizace zná lépe pracovníka, uchazeč zná lépe organizaci</a:t>
          </a:r>
          <a:endParaRPr lang="cs-CZ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700" kern="1200" dirty="0" smtClean="0"/>
            <a:t>zvýšení morálky </a:t>
          </a:r>
          <a:r>
            <a:rPr lang="cs-CZ" sz="2700" kern="1200" dirty="0" smtClean="0"/>
            <a:t/>
          </a:r>
          <a:br>
            <a:rPr lang="cs-CZ" sz="2700" kern="1200" dirty="0" smtClean="0"/>
          </a:br>
          <a:r>
            <a:rPr lang="cs-CZ" sz="2700" kern="1200" dirty="0" smtClean="0"/>
            <a:t>a </a:t>
          </a:r>
          <a:r>
            <a:rPr lang="cs-CZ" sz="2700" kern="1200" dirty="0" smtClean="0"/>
            <a:t>motivace, lepší návratnost investic vložených do pracovníků</a:t>
          </a:r>
          <a:endParaRPr lang="cs-CZ" sz="2700" kern="1200" dirty="0"/>
        </a:p>
      </dsp:txBody>
      <dsp:txXfrm>
        <a:off x="1584450" y="1405424"/>
        <a:ext cx="3864669" cy="3679437"/>
      </dsp:txXfrm>
    </dsp:sp>
    <dsp:sp modelId="{C3A9D97F-587B-4B7A-BFBB-E6DC5366008B}">
      <dsp:nvSpPr>
        <dsp:cNvPr id="0" name=""/>
        <dsp:cNvSpPr/>
      </dsp:nvSpPr>
      <dsp:spPr>
        <a:xfrm>
          <a:off x="5535214" y="1405424"/>
          <a:ext cx="3864669" cy="3679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66675" rIns="66675" bIns="66675" numCol="1" spcCol="1270" anchor="t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b="1" kern="1200" smtClean="0"/>
            <a:t>Nevýhody</a:t>
          </a:r>
          <a:endParaRPr lang="cs-CZ" sz="3500" kern="120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700" kern="1200" dirty="0" smtClean="0"/>
            <a:t>pracovník je tak dlouho povyšován, až jeho schopnosti nestačí</a:t>
          </a:r>
          <a:endParaRPr lang="cs-CZ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700" kern="1200" dirty="0" smtClean="0"/>
            <a:t>soutěžení o povýšení ovlivňuje morálku </a:t>
          </a:r>
          <a:r>
            <a:rPr lang="cs-CZ" sz="2700" kern="1200" dirty="0" smtClean="0"/>
            <a:t/>
          </a:r>
          <a:br>
            <a:rPr lang="cs-CZ" sz="2700" kern="1200" dirty="0" smtClean="0"/>
          </a:br>
          <a:r>
            <a:rPr lang="cs-CZ" sz="2700" kern="1200" dirty="0" smtClean="0"/>
            <a:t>a </a:t>
          </a:r>
          <a:r>
            <a:rPr lang="cs-CZ" sz="2700" kern="1200" dirty="0" smtClean="0"/>
            <a:t>mezilidské vztahy</a:t>
          </a:r>
          <a:endParaRPr lang="cs-CZ" sz="2700" kern="1200" dirty="0"/>
        </a:p>
      </dsp:txBody>
      <dsp:txXfrm>
        <a:off x="5535214" y="1405424"/>
        <a:ext cx="3864669" cy="3679437"/>
      </dsp:txXfrm>
    </dsp:sp>
    <dsp:sp modelId="{BCFEF1D4-F754-4038-8608-5A1C24949152}">
      <dsp:nvSpPr>
        <dsp:cNvPr id="0" name=""/>
        <dsp:cNvSpPr/>
      </dsp:nvSpPr>
      <dsp:spPr>
        <a:xfrm>
          <a:off x="474793" y="41698"/>
          <a:ext cx="1626222" cy="1626222"/>
        </a:xfrm>
        <a:prstGeom prst="plus">
          <a:avLst>
            <a:gd name="adj" fmla="val 328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F6D963-9878-4191-BEB4-08615DA5DB9A}">
      <dsp:nvSpPr>
        <dsp:cNvPr id="0" name=""/>
        <dsp:cNvSpPr/>
      </dsp:nvSpPr>
      <dsp:spPr>
        <a:xfrm>
          <a:off x="8510244" y="626527"/>
          <a:ext cx="1530562" cy="524510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995FC0-DE01-4712-8069-079E9B531FFD}">
      <dsp:nvSpPr>
        <dsp:cNvPr id="0" name=""/>
        <dsp:cNvSpPr/>
      </dsp:nvSpPr>
      <dsp:spPr>
        <a:xfrm>
          <a:off x="5496950" y="1413292"/>
          <a:ext cx="956" cy="3514217"/>
        </a:xfrm>
        <a:prstGeom prst="line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2FEAF8-3B18-47F9-B64D-43AABA562F69}">
      <dsp:nvSpPr>
        <dsp:cNvPr id="0" name=""/>
        <dsp:cNvSpPr/>
      </dsp:nvSpPr>
      <dsp:spPr>
        <a:xfrm>
          <a:off x="1430699" y="880569"/>
          <a:ext cx="8120919" cy="4196842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D2042-576A-4289-8D33-BF1710D42585}">
      <dsp:nvSpPr>
        <dsp:cNvPr id="0" name=""/>
        <dsp:cNvSpPr/>
      </dsp:nvSpPr>
      <dsp:spPr>
        <a:xfrm>
          <a:off x="1673393" y="1371394"/>
          <a:ext cx="3771093" cy="35903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b="1" kern="1200" smtClean="0"/>
            <a:t>Výhody </a:t>
          </a:r>
          <a:endParaRPr lang="cs-CZ" sz="30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kern="1200" dirty="0" smtClean="0"/>
            <a:t>škála </a:t>
          </a:r>
          <a:r>
            <a:rPr lang="cs-CZ" sz="2300" kern="1200" dirty="0" smtClean="0"/>
            <a:t>talentů mimo podnik je větší, nové pohledy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a </a:t>
          </a:r>
          <a:r>
            <a:rPr lang="cs-CZ" sz="2300" kern="1200" dirty="0" smtClean="0"/>
            <a:t>poznatky z venku</a:t>
          </a:r>
          <a:endParaRPr lang="cs-CZ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kern="1200" dirty="0" smtClean="0"/>
            <a:t>je zpravidla levnější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a </a:t>
          </a:r>
          <a:r>
            <a:rPr lang="cs-CZ" sz="2300" kern="1200" dirty="0" smtClean="0"/>
            <a:t>snadnější získat vysoce kvalifikované pracovníky z </a:t>
          </a:r>
          <a:r>
            <a:rPr lang="cs-CZ" sz="2300" kern="1200" dirty="0" smtClean="0"/>
            <a:t>venku, </a:t>
          </a:r>
          <a:r>
            <a:rPr lang="cs-CZ" sz="2300" kern="1200" dirty="0" smtClean="0"/>
            <a:t>než si je vychovávat v podniku</a:t>
          </a:r>
          <a:endParaRPr lang="cs-CZ" sz="2300" kern="1200" dirty="0"/>
        </a:p>
      </dsp:txBody>
      <dsp:txXfrm>
        <a:off x="1673393" y="1371394"/>
        <a:ext cx="3771093" cy="3590347"/>
      </dsp:txXfrm>
    </dsp:sp>
    <dsp:sp modelId="{FB3580E7-3A7D-4145-BF69-D75019ED9031}">
      <dsp:nvSpPr>
        <dsp:cNvPr id="0" name=""/>
        <dsp:cNvSpPr/>
      </dsp:nvSpPr>
      <dsp:spPr>
        <a:xfrm>
          <a:off x="5528497" y="1371394"/>
          <a:ext cx="3771093" cy="35903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b="1" kern="1200" smtClean="0"/>
            <a:t>Nevýhody</a:t>
          </a:r>
          <a:endParaRPr lang="cs-CZ" sz="30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300" kern="1200" dirty="0" smtClean="0"/>
            <a:t>přilákání, kontaktování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a </a:t>
          </a:r>
          <a:r>
            <a:rPr lang="cs-CZ" sz="2300" kern="1200" dirty="0" smtClean="0"/>
            <a:t>hodnocení potenciálních zaměstnanců je obtížnější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a </a:t>
          </a:r>
          <a:r>
            <a:rPr lang="cs-CZ" sz="2300" kern="1200" dirty="0" smtClean="0"/>
            <a:t>nákladnější, adaptace </a:t>
          </a:r>
          <a:r>
            <a:rPr lang="cs-CZ" sz="2300" kern="1200" dirty="0" smtClean="0"/>
            <a:t/>
          </a:r>
          <a:br>
            <a:rPr lang="cs-CZ" sz="2300" kern="1200" dirty="0" smtClean="0"/>
          </a:br>
          <a:r>
            <a:rPr lang="cs-CZ" sz="2300" kern="1200" dirty="0" smtClean="0"/>
            <a:t>a </a:t>
          </a:r>
          <a:r>
            <a:rPr lang="cs-CZ" sz="2300" kern="1200" dirty="0" smtClean="0"/>
            <a:t>období orientace pracovníků je delší, nepříjemnosti s dosavadními pracovníky, kteří se cítí oprávněni toto místo získat</a:t>
          </a:r>
          <a:endParaRPr lang="cs-CZ" sz="2300" kern="1200" dirty="0"/>
        </a:p>
      </dsp:txBody>
      <dsp:txXfrm>
        <a:off x="5528497" y="1371394"/>
        <a:ext cx="3771093" cy="3590347"/>
      </dsp:txXfrm>
    </dsp:sp>
    <dsp:sp modelId="{A741F6CA-B21A-4496-950E-C542EDABBAF3}">
      <dsp:nvSpPr>
        <dsp:cNvPr id="0" name=""/>
        <dsp:cNvSpPr/>
      </dsp:nvSpPr>
      <dsp:spPr>
        <a:xfrm>
          <a:off x="590604" y="40688"/>
          <a:ext cx="1586846" cy="1586846"/>
        </a:xfrm>
        <a:prstGeom prst="plus">
          <a:avLst>
            <a:gd name="adj" fmla="val 328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741E5B-ABFB-4980-B223-9504FFBFAF8B}">
      <dsp:nvSpPr>
        <dsp:cNvPr id="0" name=""/>
        <dsp:cNvSpPr/>
      </dsp:nvSpPr>
      <dsp:spPr>
        <a:xfrm>
          <a:off x="8431492" y="611357"/>
          <a:ext cx="1493502" cy="511810"/>
        </a:xfrm>
        <a:prstGeom prst="rec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44E953-2760-4BD9-B174-FE712F2F78C1}">
      <dsp:nvSpPr>
        <dsp:cNvPr id="0" name=""/>
        <dsp:cNvSpPr/>
      </dsp:nvSpPr>
      <dsp:spPr>
        <a:xfrm>
          <a:off x="5491159" y="1379072"/>
          <a:ext cx="933" cy="3429127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70FF9-2674-452D-B1F1-F64966328FB4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4DAC0-F372-4B7F-9486-83A4F9D06E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879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4DAC0-F372-4B7F-9486-83A4F9D06E51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56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84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5383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177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5244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391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8542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430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986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77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06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9110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8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7688C-4FC4-49D2-9C87-7FDA853D9117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424BD-81D3-456B-8E91-42AD83F31B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174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727200" y="2125663"/>
            <a:ext cx="9144000" cy="2387600"/>
          </a:xfrm>
        </p:spPr>
        <p:txBody>
          <a:bodyPr/>
          <a:lstStyle/>
          <a:p>
            <a:r>
              <a:rPr lang="cs-CZ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ZÍSKÁVÁNÍ A VÝBĚR ZAMĚSTNANCŮ</a:t>
            </a:r>
            <a:endParaRPr lang="cs-CZ" b="1" spc="300" dirty="0">
              <a:solidFill>
                <a:schemeClr val="tx1">
                  <a:lumMod val="95000"/>
                  <a:lumOff val="5000"/>
                </a:schemeClr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09269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749300"/>
            <a:ext cx="10515600" cy="673100"/>
          </a:xfrm>
        </p:spPr>
        <p:txBody>
          <a:bodyPr>
            <a:normAutofit fontScale="90000"/>
          </a:bodyPr>
          <a:lstStyle/>
          <a:p>
            <a:pPr lvl="0"/>
            <a:r>
              <a:rPr lang="cs-CZ" dirty="0" smtClean="0"/>
              <a:t>VNĚJŠÍ ZDROJE</a:t>
            </a:r>
            <a:br>
              <a:rPr lang="cs-CZ" dirty="0" smtClean="0"/>
            </a:b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94906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47262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dirty="0"/>
              <a:t>Výhody a nevýhody získávání pracovníků z vnitřních zdrojů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0273942"/>
              </p:ext>
            </p:extLst>
          </p:nvPr>
        </p:nvGraphicFramePr>
        <p:xfrm>
          <a:off x="838200" y="1270000"/>
          <a:ext cx="10515600" cy="5245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605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Výhody a nevýhody získávání pracovníků z vnějších zdrojů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9986767"/>
              </p:ext>
            </p:extLst>
          </p:nvPr>
        </p:nvGraphicFramePr>
        <p:xfrm>
          <a:off x="838200" y="1422400"/>
          <a:ext cx="10515600" cy="511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605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Vlastní proces získávání pracovníků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95400"/>
            <a:ext cx="10515600" cy="4881563"/>
          </a:xfrm>
        </p:spPr>
        <p:txBody>
          <a:bodyPr>
            <a:normAutofit fontScale="85000" lnSpcReduction="200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cs-CZ" b="1" dirty="0" smtClean="0"/>
              <a:t>Identifikace </a:t>
            </a:r>
            <a:r>
              <a:rPr lang="cs-CZ" b="1" dirty="0"/>
              <a:t>potřeb získávání pracovníků</a:t>
            </a:r>
            <a:r>
              <a:rPr lang="cs-CZ" dirty="0"/>
              <a:t> – vychází z podnikových plánů, z momentální potřeby. Musí probíhat s určitým předstihem před realizací vlastního </a:t>
            </a:r>
            <a:r>
              <a:rPr lang="cs-CZ" dirty="0" smtClean="0"/>
              <a:t>získávání.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b="1" dirty="0"/>
              <a:t>popis a specifikace pracovního místa</a:t>
            </a:r>
            <a:r>
              <a:rPr lang="cs-CZ" dirty="0"/>
              <a:t> – nejdůležitější charakteristiky se stávají součástí informací obsažených v nabídce pracovního </a:t>
            </a:r>
            <a:r>
              <a:rPr lang="cs-CZ" dirty="0" smtClean="0"/>
              <a:t>místa.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b="1" dirty="0"/>
              <a:t>identifikace zdrojů uchazečů</a:t>
            </a:r>
            <a:r>
              <a:rPr lang="cs-CZ" dirty="0"/>
              <a:t> – zde se rozhoduje o tom, zda se podnik zaměří na vnitřní či vnější </a:t>
            </a:r>
            <a:r>
              <a:rPr lang="cs-CZ" dirty="0" smtClean="0"/>
              <a:t>zdroje.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b="1" dirty="0"/>
              <a:t>volba metody získávání pracovníků</a:t>
            </a:r>
            <a:r>
              <a:rPr lang="cs-CZ" dirty="0"/>
              <a:t> – je třeba vhodným lidem dát na vědomí existenci volných pracovních míst v podniku a zlákat je k ucházení se o toto </a:t>
            </a:r>
            <a:r>
              <a:rPr lang="cs-CZ" dirty="0" smtClean="0"/>
              <a:t>místo.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b="1" dirty="0"/>
              <a:t>volba dokumentů požadovaných od uchazečů</a:t>
            </a:r>
            <a:r>
              <a:rPr lang="cs-CZ" dirty="0"/>
              <a:t> – často se používají dotazníky. Existují dvě formy dotazníků – jednoduchý – obsahuje holá fakta, </a:t>
            </a:r>
            <a:r>
              <a:rPr lang="cs-CZ" dirty="0" smtClean="0"/>
              <a:t>otevřený.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b="1" dirty="0"/>
              <a:t>předvýběr </a:t>
            </a:r>
            <a:r>
              <a:rPr lang="cs-CZ" dirty="0"/>
              <a:t>– probíhá na základě předložených dokumentů, někdy bývá proveden předběžný </a:t>
            </a:r>
            <a:r>
              <a:rPr lang="cs-CZ" dirty="0" smtClean="0"/>
              <a:t>pohovor.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b="1" dirty="0"/>
              <a:t>sestavení seznamu uchazečů k výběrovým procedurám</a:t>
            </a:r>
            <a:r>
              <a:rPr lang="cs-CZ" dirty="0"/>
              <a:t> – je to závěrečný krok v procesu získávání pracovníků. Ideální je 5-10 uchazečů na jedno místo.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97421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Metody získávání pracovníků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49300" y="1229711"/>
            <a:ext cx="10515600" cy="52853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dirty="0" smtClean="0"/>
              <a:t>1</a:t>
            </a:r>
            <a:r>
              <a:rPr lang="cs-CZ" sz="2000" b="1" dirty="0"/>
              <a:t>. uchazeči se nabízejí sami</a:t>
            </a:r>
            <a:r>
              <a:rPr lang="cs-CZ" sz="2000" dirty="0"/>
              <a:t> – dobrá pověst organizace, zajímavá a dobře placená práce. Eliminují se náklady na </a:t>
            </a:r>
            <a:r>
              <a:rPr lang="cs-CZ" sz="2000" dirty="0" smtClean="0"/>
              <a:t>inzerci.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2. doporučení stávajícího zaměstnance</a:t>
            </a:r>
            <a:r>
              <a:rPr lang="cs-CZ" sz="2000" dirty="0"/>
              <a:t> – stávající zaměstnanci musí včas vědět o uvolněném </a:t>
            </a:r>
            <a:r>
              <a:rPr lang="cs-CZ" sz="2000" dirty="0" smtClean="0"/>
              <a:t>místě.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3. vývěsky</a:t>
            </a:r>
            <a:r>
              <a:rPr lang="cs-CZ" sz="2000" dirty="0"/>
              <a:t> – na takovém místě, kde procházejí všichni zaměstnanci, aby se sami mohli ucházet nebo informovat své známé.</a:t>
            </a:r>
          </a:p>
          <a:p>
            <a:pPr marL="0" indent="0">
              <a:buNone/>
            </a:pPr>
            <a:r>
              <a:rPr lang="cs-CZ" sz="2000" b="1" dirty="0"/>
              <a:t>4</a:t>
            </a:r>
            <a:r>
              <a:rPr lang="cs-CZ" sz="2000" b="1" dirty="0" smtClean="0"/>
              <a:t>. spolupráce </a:t>
            </a:r>
            <a:r>
              <a:rPr lang="cs-CZ" sz="2000" b="1" dirty="0"/>
              <a:t>se vzdělávacími institucemi</a:t>
            </a:r>
            <a:r>
              <a:rPr lang="cs-CZ" sz="2000" dirty="0"/>
              <a:t> – podnik je informován o profilu studia – získá přehled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o </a:t>
            </a:r>
            <a:r>
              <a:rPr lang="cs-CZ" sz="2000" dirty="0"/>
              <a:t>paletě znalostí </a:t>
            </a:r>
            <a:r>
              <a:rPr lang="cs-CZ" sz="2000" dirty="0" smtClean="0"/>
              <a:t>studentů.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5. spolupráce s úřady</a:t>
            </a:r>
            <a:r>
              <a:rPr lang="cs-CZ" sz="2000" dirty="0"/>
              <a:t> – především s úřadem </a:t>
            </a:r>
            <a:r>
              <a:rPr lang="cs-CZ" sz="2000" dirty="0" smtClean="0"/>
              <a:t>práce.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6. využívání služeb komerčních zprostředkovatelen</a:t>
            </a:r>
            <a:r>
              <a:rPr lang="cs-CZ" sz="2000" dirty="0"/>
              <a:t> – speciální </a:t>
            </a:r>
            <a:r>
              <a:rPr lang="cs-CZ" sz="2000" dirty="0" smtClean="0"/>
              <a:t>agentury.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7. inzerce ve sdělovacích prostředcích</a:t>
            </a:r>
            <a:r>
              <a:rPr lang="cs-CZ" sz="2000" dirty="0"/>
              <a:t> – může být zaměřena pouze na region nebo na území celého státu, špičkové specialisty lze hledat i v </a:t>
            </a:r>
            <a:r>
              <a:rPr lang="cs-CZ" sz="2000" dirty="0" smtClean="0"/>
              <a:t>zahraničí.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8. spolupráce s odbory</a:t>
            </a:r>
            <a:r>
              <a:rPr lang="cs-CZ" sz="2000" dirty="0"/>
              <a:t> – podmínkou je vlastní informační systém </a:t>
            </a:r>
            <a:r>
              <a:rPr lang="cs-CZ" sz="2000" dirty="0" smtClean="0"/>
              <a:t>odborů.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9. spolupráce se sdružením odborníků</a:t>
            </a:r>
            <a:r>
              <a:rPr lang="cs-CZ" sz="2000" dirty="0"/>
              <a:t> – téměř nevyužívané, ale vhodná pro špičkové </a:t>
            </a:r>
            <a:r>
              <a:rPr lang="cs-CZ" sz="2000" dirty="0" smtClean="0"/>
              <a:t>odborníky.</a:t>
            </a:r>
            <a:endParaRPr lang="cs-CZ" sz="2000" dirty="0"/>
          </a:p>
          <a:p>
            <a:pPr marL="0" indent="0">
              <a:buNone/>
            </a:pPr>
            <a:r>
              <a:rPr lang="cs-CZ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6635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VÝBĚR PRACOVNÍKŮ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716463"/>
          </a:xfrm>
        </p:spPr>
        <p:txBody>
          <a:bodyPr/>
          <a:lstStyle/>
          <a:p>
            <a:r>
              <a:rPr lang="cs-CZ" dirty="0"/>
              <a:t>Dříve než se přistoupí k vlastnímu výběru, je nutné vyřešit několik problémů:</a:t>
            </a:r>
          </a:p>
          <a:p>
            <a:pPr lvl="0"/>
            <a:r>
              <a:rPr lang="cs-CZ" dirty="0"/>
              <a:t>stanovit kritéria úspěšnosti práce na obsazovaném místě – požadovaný výkon (množství, kvalita, norma, pracovní chování)</a:t>
            </a:r>
          </a:p>
          <a:p>
            <a:pPr lvl="0"/>
            <a:r>
              <a:rPr lang="cs-CZ" dirty="0"/>
              <a:t>stanovit faktory používané k předvídání úspěšného výkonu práce – vzdělání</a:t>
            </a:r>
            <a:r>
              <a:rPr lang="cs-CZ" dirty="0" smtClean="0"/>
              <a:t>, praxe</a:t>
            </a:r>
            <a:r>
              <a:rPr lang="cs-CZ" dirty="0"/>
              <a:t>, lékařská prohlídka, pohlaví. Problémem těchto faktorů je </a:t>
            </a:r>
            <a:r>
              <a:rPr lang="cs-CZ" dirty="0" smtClean="0"/>
              <a:t>validita </a:t>
            </a:r>
            <a:r>
              <a:rPr lang="cs-CZ" dirty="0"/>
              <a:t>– spolehlivost</a:t>
            </a:r>
          </a:p>
          <a:p>
            <a:pPr lvl="0"/>
            <a:r>
              <a:rPr lang="cs-CZ" dirty="0"/>
              <a:t>vyřešit problém získávání objektivních a dostatečných informací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 </a:t>
            </a:r>
            <a:r>
              <a:rPr lang="cs-CZ" dirty="0"/>
              <a:t>uchazeči. Tedy informací, které odpoví na tyto otázky: může uchazeč vykonávat příslušnou práci, chce tuto práci vykonávat.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308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Fáze výběru pracovníků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Předběžná fáze – začíná tím, že se objeví potřeba obsadit volné nebo potenciálně volné pracovní místo. Tato fáze obsahuje tři kroky: definuje se pracovní místo a stanovují se základní podmínky na něm, specifikace pracovního místa, specifikuje požadavky na vzdělání, kvalifikaci, specializaci, délku praxe, věk, zvláštní schopnosti a osobní vlastnosti nezbytné pro to, aby byl uchazeč shledán vhodným.</a:t>
            </a:r>
          </a:p>
          <a:p>
            <a:pPr lvl="0"/>
            <a:r>
              <a:rPr lang="cs-CZ" dirty="0"/>
              <a:t>V</a:t>
            </a:r>
            <a:r>
              <a:rPr lang="cs-CZ" dirty="0" smtClean="0"/>
              <a:t>yhodnocovací </a:t>
            </a:r>
            <a:r>
              <a:rPr lang="cs-CZ" dirty="0"/>
              <a:t>fáze – následuje s určitým časovým odstupem. Mezitím proběhne proces získávání pracovníků, tedy shromažďování množství dostatečného množství vhodných uchazečů.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9986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Nejpoužívanější metody výběru pracovníků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66648"/>
            <a:ext cx="10515600" cy="5691352"/>
          </a:xfrm>
        </p:spPr>
        <p:txBody>
          <a:bodyPr>
            <a:normAutofit fontScale="85000" lnSpcReduction="20000"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cs-CZ" dirty="0"/>
              <a:t>Curriculum vitae </a:t>
            </a:r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(životopis</a:t>
            </a:r>
            <a:r>
              <a:rPr lang="cs-CZ" dirty="0"/>
              <a:t>) – dává základní informace o kandidátovi. Používá se většinou v kombinaci s jinou metodou. Prozradí mnohé o osobě uchazeče. Dávejte pozor na: příliš dlouhý popis vzdělání, chronologické mezery, příliš dlouhý seznam zájmů, zábavný nebo nelogický životopis, nadbytek nepřesných kvalifikací. Zajímejte se o: profesionální dráhu s logickou strukturou, indikátory realizací plánů a výsledků, indikátory stability a orientace v profesionální kariéře, přesný popis zastávaných funkcí, realismus motivací a cílů.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testy pracovní způsobilosti</a:t>
            </a:r>
            <a:r>
              <a:rPr lang="cs-CZ" dirty="0"/>
              <a:t>: jedná se o pomocný nástroj při výběru uchazečů. Testy pomáhají při měření některých schopností a psychologických dispozic. Jejich eventuální využití musí být svěřeno specialistům. Při používání testů je nutné dodržovat nejméně čtyři zásady: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výběr testů</a:t>
            </a:r>
            <a:r>
              <a:rPr lang="cs-CZ" dirty="0"/>
              <a:t>: je nutné vybrat ty, které nejlépe odpovídají charakteristikám, které je třeba </a:t>
            </a:r>
            <a:r>
              <a:rPr lang="cs-CZ" dirty="0" smtClean="0"/>
              <a:t>ověřit.</a:t>
            </a:r>
            <a:endParaRPr lang="cs-CZ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praktický průběh</a:t>
            </a:r>
            <a:r>
              <a:rPr lang="cs-CZ" dirty="0"/>
              <a:t>: je nutné brát v úvahu podmínky, ve kterých testy </a:t>
            </a:r>
            <a:r>
              <a:rPr lang="cs-CZ" dirty="0" smtClean="0"/>
              <a:t>probíhají.</a:t>
            </a:r>
            <a:endParaRPr lang="cs-CZ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předání výsledků </a:t>
            </a:r>
            <a:r>
              <a:rPr lang="cs-CZ" dirty="0"/>
              <a:t>kandidátovi: je bezpodmínečně nutné dát kandidátovi možnost nahlédnout do komentáře o výsledcích, které jsou podloženy argumenty.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</a:rPr>
              <a:t>přítomnost </a:t>
            </a:r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psychologa</a:t>
            </a:r>
            <a:r>
              <a:rPr lang="cs-CZ" dirty="0"/>
              <a:t>: veškeré výsledky musí být realizovány specialistou, který má nezbytnou kvalifikaci.</a:t>
            </a:r>
          </a:p>
          <a:p>
            <a:pPr>
              <a:buFont typeface="Wingdings" panose="05000000000000000000" pitchFamily="2" charset="2"/>
              <a:buChar char="ü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82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108200"/>
            <a:ext cx="10515600" cy="4068763"/>
          </a:xfrm>
        </p:spPr>
        <p:txBody>
          <a:bodyPr>
            <a:normAutofit/>
          </a:bodyPr>
          <a:lstStyle/>
          <a:p>
            <a:r>
              <a:rPr lang="cs-CZ" dirty="0" smtClean="0"/>
              <a:t>Jakým způsobem můžeme získat zaměstnance?</a:t>
            </a:r>
          </a:p>
          <a:p>
            <a:r>
              <a:rPr lang="cs-CZ" dirty="0" smtClean="0"/>
              <a:t>Co tvoří vnější a vnitřní podmínky?</a:t>
            </a:r>
          </a:p>
          <a:p>
            <a:r>
              <a:rPr lang="cs-CZ" dirty="0" smtClean="0"/>
              <a:t>Vyjmenujte vnitřní a vnější zdroje?</a:t>
            </a:r>
          </a:p>
          <a:p>
            <a:r>
              <a:rPr lang="cs-CZ" dirty="0" smtClean="0"/>
              <a:t>Jaké jsou metody získávání zaměstnanců?</a:t>
            </a:r>
          </a:p>
        </p:txBody>
      </p:sp>
    </p:spTree>
    <p:extLst>
      <p:ext uri="{BB962C8B-B14F-4D97-AF65-F5344CB8AC3E}">
        <p14:creationId xmlns:p14="http://schemas.microsoft.com/office/powerpoint/2010/main" val="226816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i="1" dirty="0"/>
              <a:t>Přiřaďte výhody a nevýhody vnitřních a vnějších zdrojů?</a:t>
            </a:r>
            <a:br>
              <a:rPr lang="cs-CZ" b="1" i="1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663"/>
          </a:xfrm>
        </p:spPr>
        <p:txBody>
          <a:bodyPr>
            <a:normAutofit fontScale="92500" lnSpcReduction="100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škála </a:t>
            </a: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talentů mimo podnik je větší, nové pohledy a poznatky z venku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je zpravidla levnější a snadnější získat vysoce kvalifikované pracovníky z venku než si je vychovávat v </a:t>
            </a: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podniku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přilákání</a:t>
            </a: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, kontaktování a hodnocení potenciálních zaměstnanců je obtížnější a nákladnější, adaptace a období orientace pracovníků je delší, nepříjemnosti s dosavadními pracovníky, kteří se cítí oprávněni toto místo </a:t>
            </a: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získat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organizace zná lépe pracovníka, uchazeč zná lépe organizaci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zvýšení morálky a motivace, lepší návratnost investic vložených do </a:t>
            </a: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pracovníků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pracovník je tak dlouho povyšován, až jeho schopnosti nestačí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soutěžení o povýšení ovlivňuje morálku a mezilidské vztahy</a:t>
            </a:r>
          </a:p>
          <a:p>
            <a:pPr marL="0" lv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lvl="0" indent="0">
              <a:buNone/>
            </a:pPr>
            <a:endParaRPr lang="cs-CZ" dirty="0" smtClean="0"/>
          </a:p>
          <a:p>
            <a:pPr marL="0" lv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816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82" y="234084"/>
            <a:ext cx="5761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168114"/>
              </p:ext>
            </p:extLst>
          </p:nvPr>
        </p:nvGraphicFramePr>
        <p:xfrm>
          <a:off x="2567608" y="2105354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VY_32_INOVACE_1014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Získávání a výběr zaměstnanců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22.2.2014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způsoby získávání a výběru zaměstnanců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79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889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ZÍSKÁVÁNÍ ZAMĚSTNANCŮ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Úkolem získávání pracovníků je přilákat dostatečné množství odpovídajících uchazečů o volná pracovní místa s odpovídajícími náklady a v požadovaném termínu. V moderním pojetí teorie řízení lidských zdrojů je třeba odlišovat nábor od získávání pracovníků.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nábor – získávání pracovníků z vnějších zdrojů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získávání – nejen </a:t>
            </a:r>
            <a:r>
              <a:rPr lang="cs-CZ" b="1" dirty="0" smtClean="0">
                <a:solidFill>
                  <a:schemeClr val="accent2">
                    <a:lumMod val="75000"/>
                  </a:schemeClr>
                </a:solidFill>
              </a:rPr>
              <a:t>z vnějšku</a:t>
            </a:r>
            <a:r>
              <a:rPr lang="cs-CZ" b="1" dirty="0">
                <a:solidFill>
                  <a:schemeClr val="accent2">
                    <a:lumMod val="75000"/>
                  </a:schemeClr>
                </a:solidFill>
              </a:rPr>
              <a:t>, ale také z řad stávajících pracovníků podniku</a:t>
            </a:r>
          </a:p>
        </p:txBody>
      </p:sp>
    </p:spTree>
    <p:extLst>
      <p:ext uri="{BB962C8B-B14F-4D97-AF65-F5344CB8AC3E}">
        <p14:creationId xmlns:p14="http://schemas.microsoft.com/office/powerpoint/2010/main" val="237660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PODMÍNKY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V rámci získávání pracovníků jsou proti sobě dvě strany:</a:t>
            </a:r>
            <a:endParaRPr lang="cs-CZ" sz="32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cs-CZ" dirty="0">
                <a:solidFill>
                  <a:schemeClr val="accent4">
                    <a:lumMod val="50000"/>
                  </a:schemeClr>
                </a:solidFill>
              </a:rPr>
              <a:t>podnik, který má potřebu pracovní síly</a:t>
            </a:r>
            <a:endParaRPr lang="cs-CZ" sz="3200" dirty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cs-CZ" dirty="0">
                <a:solidFill>
                  <a:schemeClr val="accent4">
                    <a:lumMod val="50000"/>
                  </a:schemeClr>
                </a:solidFill>
              </a:rPr>
              <a:t>potencionální uchazeči o práci, tedy osoby, které hledají zaměstnání</a:t>
            </a:r>
            <a:endParaRPr lang="cs-CZ" sz="3200" dirty="0">
              <a:solidFill>
                <a:schemeClr val="accent4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b="1" dirty="0"/>
              <a:t>Podmínky získávání </a:t>
            </a:r>
            <a:r>
              <a:rPr lang="cs-CZ" b="1" dirty="0" smtClean="0"/>
              <a:t>pracovníků</a:t>
            </a:r>
            <a:endParaRPr lang="cs-CZ" sz="3200" dirty="0"/>
          </a:p>
          <a:p>
            <a:pPr>
              <a:buFont typeface="Wingdings" panose="05000000000000000000" pitchFamily="2" charset="2"/>
              <a:buChar char="v"/>
            </a:pP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podmínky 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související s konkrétním pracovním místem</a:t>
            </a:r>
            <a:endParaRPr lang="cs-CZ" sz="28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podmínky související s podnikem</a:t>
            </a:r>
          </a:p>
        </p:txBody>
      </p:sp>
    </p:spTree>
    <p:extLst>
      <p:ext uri="{BB962C8B-B14F-4D97-AF65-F5344CB8AC3E}">
        <p14:creationId xmlns:p14="http://schemas.microsoft.com/office/powerpoint/2010/main" val="428240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PODMÍNKY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K prvním podmínkám patří:</a:t>
            </a:r>
            <a:endParaRPr lang="cs-CZ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povaha práce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postavení v podnikové hierarchii funkcí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požadavky na pracovníky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rozsah povinností a odpovědností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organizace práce a pracovní doby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místo vykonávání práce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i="1" dirty="0">
                <a:solidFill>
                  <a:schemeClr val="accent5">
                    <a:lumMod val="50000"/>
                  </a:schemeClr>
                </a:solidFill>
              </a:rPr>
              <a:t>pracovní podmínky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60363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PODMÍNKY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K podmínkám souvisejícím s podnikem patří:</a:t>
            </a:r>
            <a:endParaRPr lang="cs-CZ" dirty="0"/>
          </a:p>
          <a:p>
            <a:pPr lvl="0"/>
            <a:r>
              <a:rPr lang="cs-CZ" i="1" dirty="0">
                <a:solidFill>
                  <a:schemeClr val="accent2">
                    <a:lumMod val="50000"/>
                  </a:schemeClr>
                </a:solidFill>
              </a:rPr>
              <a:t>význam a úspěšnost podniku, pověst podniku</a:t>
            </a:r>
          </a:p>
          <a:p>
            <a:pPr lvl="0"/>
            <a:r>
              <a:rPr lang="cs-CZ" i="1" dirty="0">
                <a:solidFill>
                  <a:schemeClr val="accent2">
                    <a:lumMod val="50000"/>
                  </a:schemeClr>
                </a:solidFill>
              </a:rPr>
              <a:t>úroveň a spravedlnost odměňování v porovnání s ostatními podniky</a:t>
            </a:r>
          </a:p>
          <a:p>
            <a:pPr lvl="0"/>
            <a:r>
              <a:rPr lang="cs-CZ" i="1" dirty="0">
                <a:solidFill>
                  <a:schemeClr val="accent2">
                    <a:lumMod val="50000"/>
                  </a:schemeClr>
                </a:solidFill>
              </a:rPr>
              <a:t>úroveň péče o zaměstnance v porovnání s ostatními podniky</a:t>
            </a:r>
          </a:p>
          <a:p>
            <a:pPr lvl="0"/>
            <a:r>
              <a:rPr lang="cs-CZ" i="1" dirty="0">
                <a:solidFill>
                  <a:schemeClr val="accent2">
                    <a:lumMod val="50000"/>
                  </a:schemeClr>
                </a:solidFill>
              </a:rPr>
              <a:t>možnost podnikového vzdělávání, mezilidské vztahy a sociální klima</a:t>
            </a:r>
          </a:p>
          <a:p>
            <a:pPr lvl="0"/>
            <a:r>
              <a:rPr lang="cs-CZ" i="1" dirty="0">
                <a:solidFill>
                  <a:schemeClr val="accent2">
                    <a:lumMod val="50000"/>
                  </a:schemeClr>
                </a:solidFill>
              </a:rPr>
              <a:t>umístění podniku a životní prostředí v okolí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50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Vnější podmínky tvoří: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867686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68081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Vnitřní podmínky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580432"/>
              </p:ext>
            </p:extLst>
          </p:nvPr>
        </p:nvGraphicFramePr>
        <p:xfrm>
          <a:off x="838200" y="2755899"/>
          <a:ext cx="9461500" cy="3421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0177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VNITŘNÍ ZDROJE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107018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166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590</Words>
  <Application>Microsoft Office PowerPoint</Application>
  <PresentationFormat>Vlastní</PresentationFormat>
  <Paragraphs>129</Paragraphs>
  <Slides>20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Motiv Office</vt:lpstr>
      <vt:lpstr>ZÍSKÁVÁNÍ A VÝBĚR ZAMĚSTNANCŮ</vt:lpstr>
      <vt:lpstr>Prezentace aplikace PowerPoint</vt:lpstr>
      <vt:lpstr>ZÍSKÁVÁNÍ ZAMĚSTNANCŮ</vt:lpstr>
      <vt:lpstr>PODMÍNKY</vt:lpstr>
      <vt:lpstr>PODMÍNKY</vt:lpstr>
      <vt:lpstr>PODMÍNKY</vt:lpstr>
      <vt:lpstr>Vnější podmínky tvoří: </vt:lpstr>
      <vt:lpstr>Vnitřní podmínky</vt:lpstr>
      <vt:lpstr>VNITŘNÍ ZDROJE</vt:lpstr>
      <vt:lpstr>VNĚJŠÍ ZDROJE </vt:lpstr>
      <vt:lpstr>Výhody a nevýhody získávání pracovníků z vnitřních zdrojů </vt:lpstr>
      <vt:lpstr>Výhody a nevýhody získávání pracovníků z vnějších zdrojů </vt:lpstr>
      <vt:lpstr>Vlastní proces získávání pracovníků </vt:lpstr>
      <vt:lpstr>Metody získávání pracovníků </vt:lpstr>
      <vt:lpstr>VÝBĚR PRACOVNÍKŮ</vt:lpstr>
      <vt:lpstr>Fáze výběru pracovníků </vt:lpstr>
      <vt:lpstr>Nejpoužívanější metody výběru pracovníků </vt:lpstr>
      <vt:lpstr>Procvičování</vt:lpstr>
      <vt:lpstr>Přiřaďte výhody a nevýhody vnitřních a vnějších zdrojů? 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ZÍSKÁVÁNÍ A VÝBĚR ZAMĚSTNANCŮ</dc:title>
  <dc:creator>Kabourkovci</dc:creator>
  <cp:lastModifiedBy>LIVA</cp:lastModifiedBy>
  <cp:revision>17</cp:revision>
  <dcterms:created xsi:type="dcterms:W3CDTF">2013-12-27T17:40:37Z</dcterms:created>
  <dcterms:modified xsi:type="dcterms:W3CDTF">2014-10-23T21:44:08Z</dcterms:modified>
</cp:coreProperties>
</file>