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7" r:id="rId2"/>
    <p:sldId id="258" r:id="rId3"/>
    <p:sldId id="292" r:id="rId4"/>
    <p:sldId id="298" r:id="rId5"/>
    <p:sldId id="299" r:id="rId6"/>
    <p:sldId id="300" r:id="rId7"/>
    <p:sldId id="301" r:id="rId8"/>
    <p:sldId id="302" r:id="rId9"/>
    <p:sldId id="308" r:id="rId10"/>
    <p:sldId id="265" r:id="rId11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73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226725"/>
              </p:ext>
            </p:extLst>
          </p:nvPr>
        </p:nvGraphicFramePr>
        <p:xfrm>
          <a:off x="1763688" y="2060848"/>
          <a:ext cx="6696744" cy="391668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VY_32_INOVACE_1211 Obchodní právo – státní podnik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– </a:t>
                      </a:r>
                      <a:r>
                        <a:rPr lang="cs-CZ" sz="1600" baseline="0" dirty="0" smtClean="0"/>
                        <a:t>3. </a:t>
                      </a:r>
                      <a:r>
                        <a:rPr lang="cs-CZ" sz="1600" baseline="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13.12.2013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se seznámí s pojmem státní podnik.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  a prezentace prostřednictvím projektoru,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699582"/>
              </p:ext>
            </p:extLst>
          </p:nvPr>
        </p:nvGraphicFramePr>
        <p:xfrm>
          <a:off x="1435100" y="1447800"/>
          <a:ext cx="7560840" cy="134644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>
                          <a:solidFill>
                            <a:schemeClr val="tx1"/>
                          </a:solidFill>
                        </a:rPr>
                        <a:t>ZDROJE  A DALŠÍ INFORMACE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Právo pro střední školy</a:t>
                      </a:r>
                      <a:r>
                        <a:rPr lang="cs-CZ" baseline="0" dirty="0" smtClean="0"/>
                        <a:t>– Radovan Ryska, ISBN 80-7168-122-9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Občanský a společenskovědní základ – Právo </a:t>
                      </a:r>
                      <a:r>
                        <a:rPr lang="cs-CZ" baseline="0" dirty="0" smtClean="0"/>
                        <a:t>– Jaroslav Zlámal, Jana Bellová, Jakub Haluza, ISBN 978-80-7402-090-2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3329608"/>
            <a:ext cx="7498080" cy="3528392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1619672" y="1628800"/>
            <a:ext cx="6768752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3200" b="1" kern="1200" dirty="0" smtClean="0">
                <a:ln/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Obchodní právo </a:t>
            </a:r>
          </a:p>
          <a:p>
            <a:pPr algn="ctr"/>
            <a:endParaRPr lang="cs-CZ" sz="3200" b="1" u="sng" kern="1200" dirty="0" smtClean="0">
              <a:ln/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cs-CZ" sz="6600" b="1" dirty="0" smtClean="0">
                <a:ln/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Státní podnik</a:t>
            </a:r>
            <a:endParaRPr lang="cs-CZ" sz="6600" b="1" dirty="0">
              <a:ln/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9671" y="3861048"/>
            <a:ext cx="63065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cs-CZ" sz="2400" b="1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cs-CZ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cs-CZ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Státní podnik</a:t>
            </a:r>
            <a:endParaRPr lang="cs-CZ" sz="4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Státní podnik</a:t>
            </a:r>
          </a:p>
          <a:p>
            <a:pPr marL="82296" indent="0">
              <a:buNone/>
            </a:pPr>
            <a:endParaRPr lang="cs-CZ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je PO provozující </a:t>
            </a:r>
            <a:r>
              <a:rPr lang="cs-CZ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podnikatelskou </a:t>
            </a:r>
            <a:r>
              <a:rPr lang="cs-CZ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činnost</a:t>
            </a:r>
          </a:p>
          <a:p>
            <a:pPr marL="82296" indent="0">
              <a:buNone/>
            </a:pP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cs-CZ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 majetkem státu </a:t>
            </a:r>
            <a:endParaRPr lang="cs-CZ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    </a:t>
            </a:r>
            <a:r>
              <a:rPr lang="cs-CZ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vlastním 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jménem </a:t>
            </a:r>
            <a:endParaRPr lang="cs-CZ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    </a:t>
            </a:r>
            <a:r>
              <a:rPr lang="cs-CZ" sz="2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 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vlastní odpovědnost</a:t>
            </a:r>
          </a:p>
          <a:p>
            <a:pPr marL="82296" indent="0">
              <a:buNone/>
            </a:pPr>
            <a:endParaRPr lang="cs-CZ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Založení </a:t>
            </a:r>
            <a:r>
              <a:rPr lang="cs-CZ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podniku</a:t>
            </a:r>
            <a:endParaRPr lang="cs-CZ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zakladatelem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podniku je </a:t>
            </a: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stát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zakládá </a:t>
            </a: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zakládající 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listinou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kterou vydává příslušné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ministerstvo 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14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Státní podnik</a:t>
            </a:r>
            <a:endParaRPr lang="cs-CZ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82296" indent="0">
              <a:buNone/>
            </a:pPr>
            <a:endParaRPr lang="cs-CZ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Náležitosti </a:t>
            </a:r>
            <a:r>
              <a:rPr lang="cs-CZ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zakládající </a:t>
            </a:r>
            <a:r>
              <a:rPr lang="cs-CZ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listiny</a:t>
            </a:r>
            <a:endParaRPr lang="cs-CZ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buNone/>
            </a:pPr>
            <a:r>
              <a:rPr lang="cs-CZ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označení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zakladatele (ministerstva)</a:t>
            </a:r>
          </a:p>
          <a:p>
            <a:pPr marL="82296" lvl="0" indent="0">
              <a:buNone/>
            </a:pPr>
            <a:r>
              <a:rPr lang="cs-CZ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obchodní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jméno a sídlo podniku</a:t>
            </a:r>
          </a:p>
          <a:p>
            <a:pPr marL="82296" lvl="0" indent="0">
              <a:buNone/>
            </a:pPr>
            <a:r>
              <a:rPr lang="cs-CZ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předmět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podnikání</a:t>
            </a:r>
          </a:p>
          <a:p>
            <a:pPr marL="82296" lvl="0" indent="0">
              <a:buNone/>
            </a:pPr>
            <a:r>
              <a:rPr lang="cs-CZ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určení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ocenění majetku státu</a:t>
            </a:r>
          </a:p>
          <a:p>
            <a:pPr marL="82296" lvl="0" indent="0">
              <a:buNone/>
            </a:pPr>
            <a:r>
              <a:rPr lang="cs-CZ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jméno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příjmení ředitele a jeho ověřený podpis</a:t>
            </a:r>
          </a:p>
          <a:p>
            <a:pPr marL="82296" lvl="0" indent="0">
              <a:buNone/>
            </a:pPr>
            <a:r>
              <a:rPr lang="cs-CZ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jména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adresy členů dozorčí rady</a:t>
            </a:r>
          </a:p>
          <a:p>
            <a:pPr marL="82296" lvl="0" indent="0">
              <a:buNone/>
            </a:pPr>
            <a:r>
              <a:rPr lang="cs-CZ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výši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rezervního fondu</a:t>
            </a:r>
          </a:p>
          <a:p>
            <a:pPr marL="82296" lvl="0" indent="0">
              <a:buNone/>
            </a:pPr>
            <a:r>
              <a:rPr lang="cs-CZ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označení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osoby oprávněné jednat jménem podniku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606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Státní podnik</a:t>
            </a:r>
            <a:endParaRPr lang="cs-CZ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marL="82296" indent="0">
              <a:buNone/>
            </a:pPr>
            <a:endParaRPr lang="cs-CZ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Vznik podniku</a:t>
            </a:r>
            <a:endParaRPr lang="cs-CZ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vzniká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dnem zápisu do obchodního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rejstříku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návrh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podává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zakladatel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Ručení</a:t>
            </a:r>
            <a:endParaRPr lang="cs-CZ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neručí za závazky státu a stát neručí za závazky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podniku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0743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Státní podnik</a:t>
            </a:r>
            <a:endParaRPr lang="cs-CZ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cs-CZ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Orgány podniku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2400" b="1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ŘEDITEL</a:t>
            </a:r>
            <a:endParaRPr lang="cs-CZ" sz="2400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statutární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orgán, který řídí činnost podniku a rozhoduje o všech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záležitostech</a:t>
            </a:r>
          </a:p>
          <a:p>
            <a:pPr marL="82296" indent="0">
              <a:buNone/>
            </a:pPr>
            <a:r>
              <a:rPr lang="cs-CZ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ředitele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jmenuje a odvolává ministr nebo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vláda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ředitel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jmenuje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 odvolává) svého </a:t>
            </a:r>
            <a:r>
              <a:rPr lang="cs-CZ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zástupce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 zástupce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nepřítomnosti ředitele zastupuje ředitele v plném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rozsahu</a:t>
            </a:r>
          </a:p>
          <a:p>
            <a:pPr marL="82296" indent="0">
              <a:buNone/>
            </a:pPr>
            <a:endParaRPr lang="cs-CZ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Ředitel i zástupce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ředitele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jsou zapsáni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 OR.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8425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Státní podnik</a:t>
            </a:r>
            <a:endParaRPr lang="cs-CZ" sz="4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40000" lnSpcReduction="20000"/>
          </a:bodyPr>
          <a:lstStyle/>
          <a:p>
            <a:pPr marL="82296" indent="0">
              <a:buNone/>
            </a:pPr>
            <a:r>
              <a:rPr lang="cs-CZ" sz="6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Orgány podniku</a:t>
            </a:r>
            <a:endParaRPr lang="cs-CZ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endParaRPr lang="cs-CZ" sz="5100" b="1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sz="6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DOZORČÍ RADA</a:t>
            </a: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4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schvaluje zásadní otázky koncepce rozvoje podniku</a:t>
            </a: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4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projednává 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výroční zprávu, finanční plán, účetní závěrku podniku</a:t>
            </a: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4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dohlíží 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působnost ředitele a podnikatelskou činnost </a:t>
            </a: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4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vyjadřuje 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k návrhu zakladatele na zrušení nebo sloučení podniku</a:t>
            </a: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4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 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právo nahlížet do účetních záznamů a dokladů týkající se činnosti podniku</a:t>
            </a: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4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schvaluje 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auditora</a:t>
            </a: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4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doporučuje 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zakladateli odvolat ředitele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podniku</a:t>
            </a:r>
          </a:p>
          <a:p>
            <a:pPr marL="82296" indent="0">
              <a:lnSpc>
                <a:spcPct val="120000"/>
              </a:lnSpc>
              <a:buNone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Dozorčí rada musí mít 3 členy (1/3 tvoří zaměstnanci a 2/3 </a:t>
            </a:r>
            <a:r>
              <a:rPr lang="cs-CZ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jmenuje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cs-CZ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odvolává zakladatel</a:t>
            </a:r>
            <a:r>
              <a:rPr lang="cs-CZ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cs-CZ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6518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Státní podnik</a:t>
            </a:r>
            <a:endParaRPr lang="cs-CZ" sz="4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55000" lnSpcReduction="20000"/>
          </a:bodyPr>
          <a:lstStyle/>
          <a:p>
            <a:pPr marL="82296" indent="0">
              <a:buNone/>
            </a:pPr>
            <a:r>
              <a:rPr lang="cs-CZ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Zrušení </a:t>
            </a:r>
            <a:r>
              <a:rPr lang="cs-CZ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podniku</a:t>
            </a:r>
            <a:endParaRPr lang="cs-CZ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 </a:t>
            </a:r>
            <a:r>
              <a:rPr lang="cs-CZ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ruší rozhodnutím zakladatele z důvodu:</a:t>
            </a:r>
          </a:p>
          <a:p>
            <a:pPr marL="82296" lvl="0" indent="0">
              <a:buNone/>
            </a:pPr>
            <a:r>
              <a:rPr lang="cs-CZ" sz="4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 </a:t>
            </a:r>
            <a:r>
              <a:rPr lang="cs-CZ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ztratí oprávnění k podnikání</a:t>
            </a:r>
          </a:p>
          <a:p>
            <a:pPr marL="82296" indent="0">
              <a:buNone/>
            </a:pPr>
            <a:r>
              <a:rPr lang="cs-CZ" sz="4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založením</a:t>
            </a:r>
            <a:r>
              <a:rPr lang="cs-CZ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splynutím, skončením či rozdělením podniku</a:t>
            </a:r>
          </a:p>
          <a:p>
            <a:pPr marL="82296" lvl="0" indent="0">
              <a:buNone/>
            </a:pPr>
            <a:r>
              <a:rPr lang="cs-CZ" sz="4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pokud </a:t>
            </a:r>
            <a:r>
              <a:rPr lang="cs-CZ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sníží počet členů dozorčí rady pod minimum</a:t>
            </a:r>
          </a:p>
          <a:p>
            <a:pPr marL="82296" lvl="0" indent="0">
              <a:buNone/>
            </a:pPr>
            <a:r>
              <a:rPr lang="cs-CZ" sz="4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 </a:t>
            </a:r>
            <a:r>
              <a:rPr lang="cs-CZ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porušuje ustanovení zakládací listiny týkající se podnikatelské činnosti</a:t>
            </a:r>
          </a:p>
          <a:p>
            <a:pPr marL="82296" indent="0">
              <a:buNone/>
            </a:pPr>
            <a:r>
              <a:rPr lang="cs-CZ" sz="4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zrušit </a:t>
            </a:r>
            <a:r>
              <a:rPr lang="cs-CZ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podnik </a:t>
            </a:r>
            <a:r>
              <a:rPr lang="cs-CZ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lze: </a:t>
            </a:r>
            <a:r>
              <a:rPr lang="cs-CZ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 likvidací a bez </a:t>
            </a:r>
            <a:r>
              <a:rPr lang="cs-CZ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likvidace</a:t>
            </a:r>
            <a:endParaRPr lang="cs-CZ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Zánik </a:t>
            </a:r>
            <a:r>
              <a:rPr lang="cs-CZ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podniku</a:t>
            </a:r>
            <a:endParaRPr lang="cs-CZ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4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 </a:t>
            </a:r>
            <a:r>
              <a:rPr lang="cs-CZ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zaniká dnem výmazu z OR.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4909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Odpovězte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3205336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marL="82296" indent="0">
              <a:buNone/>
            </a:pPr>
            <a:endParaRPr lang="cs-CZ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  <a:p>
            <a:pPr marL="82296" indent="0">
              <a:buNone/>
            </a:pPr>
            <a:r>
              <a:rPr lang="cs-CZ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Ručí stát za závazky státního podniku?</a:t>
            </a:r>
          </a:p>
          <a:p>
            <a:pPr marL="82296" indent="0">
              <a:buNone/>
            </a:pP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Vyjmenujte orgány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státního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podniku.</a:t>
            </a:r>
          </a:p>
          <a:p>
            <a:pPr marL="82296" indent="0">
              <a:buNone/>
            </a:pP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Uveďte příklady státních podniků.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8378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Teplo</Template>
  <TotalTime>658</TotalTime>
  <Words>301</Words>
  <Application>Microsoft Office PowerPoint</Application>
  <PresentationFormat>Předvádění na obrazovce (4:3)</PresentationFormat>
  <Paragraphs>103</Paragraphs>
  <Slides>10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Thermal</vt:lpstr>
      <vt:lpstr>Prezentace aplikace PowerPoint</vt:lpstr>
      <vt:lpstr>Prezentace aplikace PowerPoint</vt:lpstr>
      <vt:lpstr>Státní podnik</vt:lpstr>
      <vt:lpstr>Státní podnik</vt:lpstr>
      <vt:lpstr>Státní podnik</vt:lpstr>
      <vt:lpstr>Státní podnik</vt:lpstr>
      <vt:lpstr>Státní podnik</vt:lpstr>
      <vt:lpstr>Státní podnik</vt:lpstr>
      <vt:lpstr>Odpovězte: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103</cp:revision>
  <cp:lastPrinted>2013-02-24T00:24:51Z</cp:lastPrinted>
  <dcterms:created xsi:type="dcterms:W3CDTF">2013-02-23T19:35:03Z</dcterms:created>
  <dcterms:modified xsi:type="dcterms:W3CDTF">2014-10-28T10:02:38Z</dcterms:modified>
</cp:coreProperties>
</file>