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57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663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7120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3652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468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4689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560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872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101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78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522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838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DF912-46AF-4C92-AC9A-32F36685E2A0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90908-537C-4C03-8757-CDCD52340F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09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60648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77523"/>
              </p:ext>
            </p:extLst>
          </p:nvPr>
        </p:nvGraphicFramePr>
        <p:xfrm>
          <a:off x="1209786" y="1916832"/>
          <a:ext cx="6724428" cy="44450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Rovnice a nerovnice v podílovém tvaru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4.1.2014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rovnic a nerovnic v podílovém tvaru pomocí nulových bodů,  řešení vzorových příkladů  a samostatné řešení příkladů  s možností kontroly postupu i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12198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866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cs-CZ" dirty="0" smtClean="0"/>
              <a:t>Rovnice a nerovnice v podílovém </a:t>
            </a:r>
            <a:r>
              <a:rPr lang="cs-CZ" smtClean="0"/>
              <a:t>tvaru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r>
              <a:rPr lang="cs-CZ" dirty="0" smtClean="0"/>
              <a:t>Řešení pomocí nulových bodů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159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7 L 0.25 0 L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.216 L -0.125 0.216 L 0 0 Z" pathEditMode="relative" ptsTypes="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3" grpI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4176464" cy="922114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cs-CZ" sz="3200" dirty="0" smtClean="0"/>
              <a:t>rovnice </a:t>
            </a:r>
            <a:br>
              <a:rPr lang="cs-CZ" sz="3200" dirty="0" smtClean="0"/>
            </a:br>
            <a:r>
              <a:rPr lang="cs-CZ" sz="3200" dirty="0" smtClean="0"/>
              <a:t>v podílovém tvaru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248472" cy="496855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Vždy upravíme tak, abychom na jedné straně získali nulu!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Druhou stranu upravíme na podíl  mnohočlenů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U každého mnohočlenu v čitateli zjistíme nulový bod</a:t>
            </a:r>
          </a:p>
          <a:p>
            <a:pPr marL="0" indent="0">
              <a:buNone/>
            </a:pPr>
            <a:r>
              <a:rPr lang="cs-CZ" dirty="0" smtClean="0"/>
              <a:t> ( položíme = 0 a dopočteme hodnotu proměnné)</a:t>
            </a:r>
          </a:p>
          <a:p>
            <a:pPr marL="0" indent="0">
              <a:buNone/>
            </a:pPr>
            <a:r>
              <a:rPr lang="cs-CZ" dirty="0" smtClean="0"/>
              <a:t>4.       Tyto vypočtené hodnoty jsou řešením rovnice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427984" y="332656"/>
                <a:ext cx="4258816" cy="6120680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Příklad 1.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 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𝟕</m:t>
                            </m:r>
                          </m:e>
                        </m:d>
                        <m:r>
                          <a:rPr lang="cs-CZ" b="1" i="1" smtClean="0">
                            <a:latin typeface="Cambria Math"/>
                          </a:rPr>
                          <m:t>.(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b="1" dirty="0" smtClean="0"/>
                  <a:t> = 0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– 7 = 0             x + 4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x = 7                    x = - 4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{- 4; 7}</a:t>
                </a: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Příklad 2.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b="1" dirty="0" smtClean="0"/>
                  <a:t> = 6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−7</m:t>
                        </m:r>
                      </m:den>
                    </m:f>
                  </m:oMath>
                </a14:m>
                <a:r>
                  <a:rPr lang="cs-CZ" dirty="0" smtClean="0"/>
                  <a:t> - 6=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−6.(2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−7)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−7</m:t>
                        </m:r>
                      </m:den>
                    </m:f>
                  </m:oMath>
                </a14:m>
                <a:r>
                  <a:rPr lang="cs-CZ" dirty="0" smtClean="0"/>
                  <a:t> =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−12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+42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−7</m:t>
                        </m:r>
                      </m:den>
                    </m:f>
                  </m:oMath>
                </a14:m>
                <a:r>
                  <a:rPr lang="cs-CZ" dirty="0" smtClean="0"/>
                  <a:t> =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−7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+42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−7</m:t>
                        </m:r>
                      </m:den>
                    </m:f>
                  </m:oMath>
                </a14:m>
                <a:r>
                  <a:rPr lang="cs-CZ" dirty="0" smtClean="0"/>
                  <a:t> = 0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-7x + 42 = 0</a:t>
                </a:r>
              </a:p>
              <a:p>
                <a:pPr marL="0" indent="0" algn="ctr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6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6 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427984" y="332656"/>
                <a:ext cx="4258816" cy="6120680"/>
              </a:xfrm>
              <a:blipFill rotWithShape="1">
                <a:blip r:embed="rId2"/>
                <a:stretch>
                  <a:fillRect l="-2146" t="-398" b="-189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883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398671" cy="864096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cs-CZ" sz="3600" dirty="0" smtClean="0"/>
              <a:t>Nerovnice v podílovém tvaru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464496" cy="5661248"/>
          </a:xfrm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Vždy upravíme tak, abychom na jedné straně získali nulu!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Druhou stranu upravíme na podíl  mnohočlenů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U každého mnohočlenu zjistíme nulový bod ( položíme  mnohočlen= 0 a dopočteme hodnotu proměnné)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Na číselnou osu zakreslíme nulové body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Nulové body rozdělí osu na několik intervalů, které si zapíšeme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 každého intervalu vybereme reprezentanta(libovolné číslo), které dosadíme do zadání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Vypočteme číselné hodnoty po dosazení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získáme pravdivý výraz, je interval, z kterého jsme vybrali reprezentanta , řešením nerovnice. Pokud získáme nepravdivý výraz, není interval, z kterého jsme vybrali reprezentanta , řešením nerovnice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2755" y="116632"/>
                <a:ext cx="4109725" cy="6480720"/>
              </a:xfrm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b="1" dirty="0" smtClean="0"/>
                  <a:t> ˃ 6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/>
                  <a:t> - 6 ˃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−6.(2+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/>
                  <a:t> ˃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−12−6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/>
                  <a:t> ˃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−12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/>
                  <a:t> ˃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-3x - 12=0             2+ x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x = -4                     x = -2</a:t>
                </a:r>
              </a:p>
              <a:p>
                <a:endParaRPr lang="cs-CZ" dirty="0"/>
              </a:p>
              <a:p>
                <a:endParaRPr lang="cs-CZ" dirty="0" smtClean="0"/>
              </a:p>
              <a:p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x =-5                   x = - 3                    x = 1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3.(−5)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2+(−5)</m:t>
                        </m:r>
                      </m:den>
                    </m:f>
                  </m:oMath>
                </a14:m>
                <a:r>
                  <a:rPr lang="cs-CZ" dirty="0" smtClean="0"/>
                  <a:t> ˃ 6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3.(−3)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2+(−3)</m:t>
                        </m:r>
                      </m:den>
                    </m:f>
                  </m:oMath>
                </a14:m>
                <a:r>
                  <a:rPr lang="cs-CZ" dirty="0" smtClean="0"/>
                  <a:t> ˃ 6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2+1</m:t>
                        </m:r>
                      </m:den>
                    </m:f>
                  </m:oMath>
                </a14:m>
                <a:r>
                  <a:rPr lang="cs-CZ" dirty="0" smtClean="0"/>
                  <a:t> ˃ 6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</m:den>
                    </m:f>
                  </m:oMath>
                </a14:m>
                <a:r>
                  <a:rPr lang="cs-CZ" dirty="0" smtClean="0"/>
                  <a:t> ˃ 6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−1</m:t>
                        </m:r>
                      </m:den>
                    </m:f>
                  </m:oMath>
                </a14:m>
                <a:r>
                  <a:rPr lang="cs-CZ" dirty="0" smtClean="0"/>
                  <a:t> ˃ 6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˃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5 ˃ 6                   9 ˃ 6                    1 ˃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Není pravda        je řešení        není pravda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P = ( -4; -2)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2755" y="116632"/>
                <a:ext cx="4109725" cy="6480720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Skupina 24"/>
          <p:cNvGrpSpPr/>
          <p:nvPr/>
        </p:nvGrpSpPr>
        <p:grpSpPr>
          <a:xfrm>
            <a:off x="4782755" y="3872631"/>
            <a:ext cx="3924050" cy="688179"/>
            <a:chOff x="4782755" y="3872631"/>
            <a:chExt cx="3924050" cy="688179"/>
          </a:xfrm>
        </p:grpSpPr>
        <p:sp>
          <p:nvSpPr>
            <p:cNvPr id="19" name="TextovéPole 18"/>
            <p:cNvSpPr txBox="1"/>
            <p:nvPr/>
          </p:nvSpPr>
          <p:spPr>
            <a:xfrm>
              <a:off x="5638659" y="4142934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-4</a:t>
              </a:r>
              <a:endParaRPr lang="cs-CZ" dirty="0"/>
            </a:p>
          </p:txBody>
        </p:sp>
        <p:sp>
          <p:nvSpPr>
            <p:cNvPr id="20" name="TextovéPole 19"/>
            <p:cNvSpPr txBox="1"/>
            <p:nvPr/>
          </p:nvSpPr>
          <p:spPr>
            <a:xfrm>
              <a:off x="7150316" y="4171053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-2</a:t>
              </a:r>
              <a:endParaRPr lang="cs-CZ" dirty="0"/>
            </a:p>
          </p:txBody>
        </p:sp>
        <p:grpSp>
          <p:nvGrpSpPr>
            <p:cNvPr id="24" name="Skupina 23"/>
            <p:cNvGrpSpPr/>
            <p:nvPr/>
          </p:nvGrpSpPr>
          <p:grpSpPr>
            <a:xfrm>
              <a:off x="4782755" y="3872631"/>
              <a:ext cx="3924050" cy="688179"/>
              <a:chOff x="4860032" y="3645024"/>
              <a:chExt cx="3924050" cy="688179"/>
            </a:xfrm>
          </p:grpSpPr>
          <p:cxnSp>
            <p:nvCxnSpPr>
              <p:cNvPr id="6" name="Přímá spojnice 5"/>
              <p:cNvCxnSpPr/>
              <p:nvPr/>
            </p:nvCxnSpPr>
            <p:spPr>
              <a:xfrm>
                <a:off x="5076056" y="3861048"/>
                <a:ext cx="367240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Přímá spojnice 7"/>
              <p:cNvCxnSpPr/>
              <p:nvPr/>
            </p:nvCxnSpPr>
            <p:spPr>
              <a:xfrm>
                <a:off x="5796136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7308304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Přímá spojnice se šipkou 11"/>
              <p:cNvCxnSpPr/>
              <p:nvPr/>
            </p:nvCxnSpPr>
            <p:spPr>
              <a:xfrm>
                <a:off x="7308304" y="3645024"/>
                <a:ext cx="1440160" cy="0"/>
              </a:xfrm>
              <a:prstGeom prst="straightConnector1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Přímá spojnice se šipkou 14"/>
              <p:cNvCxnSpPr/>
              <p:nvPr/>
            </p:nvCxnSpPr>
            <p:spPr>
              <a:xfrm flipH="1">
                <a:off x="4860032" y="3645024"/>
                <a:ext cx="936104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Přímá spojnice se šipkou 16"/>
              <p:cNvCxnSpPr/>
              <p:nvPr/>
            </p:nvCxnSpPr>
            <p:spPr>
              <a:xfrm>
                <a:off x="5796136" y="3645024"/>
                <a:ext cx="1512168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ovéPole 20"/>
              <p:cNvSpPr txBox="1"/>
              <p:nvPr/>
            </p:nvSpPr>
            <p:spPr>
              <a:xfrm>
                <a:off x="6366111" y="3963871"/>
                <a:ext cx="7633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00B0F0"/>
                    </a:solidFill>
                  </a:rPr>
                  <a:t>(-4;-2)</a:t>
                </a:r>
                <a:endParaRPr lang="cs-CZ" b="1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22" name="TextovéPole 21"/>
              <p:cNvSpPr txBox="1"/>
              <p:nvPr/>
            </p:nvSpPr>
            <p:spPr>
              <a:xfrm>
                <a:off x="4955866" y="3870532"/>
                <a:ext cx="84350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7030A0"/>
                    </a:solidFill>
                  </a:rPr>
                  <a:t>(-</a:t>
                </a:r>
                <a:r>
                  <a:rPr lang="cs-CZ" b="1" dirty="0" smtClean="0">
                    <a:solidFill>
                      <a:srgbClr val="7030A0"/>
                    </a:solidFill>
                    <a:latin typeface="Calibri"/>
                  </a:rPr>
                  <a:t>∞;</a:t>
                </a:r>
                <a:r>
                  <a:rPr lang="cs-CZ" b="1" dirty="0" smtClean="0">
                    <a:solidFill>
                      <a:srgbClr val="7030A0"/>
                    </a:solidFill>
                  </a:rPr>
                  <a:t>-4)</a:t>
                </a:r>
                <a:endParaRPr lang="cs-CZ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23" name="TextovéPole 22"/>
              <p:cNvSpPr txBox="1"/>
              <p:nvPr/>
            </p:nvSpPr>
            <p:spPr>
              <a:xfrm>
                <a:off x="7958215" y="3948916"/>
                <a:ext cx="8258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(-2;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/>
                  </a:rPr>
                  <a:t>∞)</a:t>
                </a:r>
                <a:endParaRPr lang="cs-CZ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918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744416" cy="1080120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Řešené příklady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95536" y="1484784"/>
                <a:ext cx="3168352" cy="5145435"/>
              </a:xfrm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 algn="ctr">
                  <a:buNone/>
                </a:pPr>
                <a:r>
                  <a:rPr lang="cs-CZ" b="1" i="1" dirty="0" smtClean="0">
                    <a:latin typeface="Cambria Math"/>
                  </a:rPr>
                  <a:t>Rovnice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= 2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b="0" i="0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 smtClean="0"/>
                  <a:t> 2 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−3 −2(2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+3)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−3−4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−6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−3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−9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2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-3x – 9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x = -3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         P = { -3 }</a:t>
                </a:r>
              </a:p>
              <a:p>
                <a:endParaRPr lang="cs-CZ" dirty="0" smtClean="0"/>
              </a:p>
              <a:p>
                <a:endParaRPr lang="cs-CZ" dirty="0" smtClean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95536" y="1484784"/>
                <a:ext cx="3168352" cy="5145435"/>
              </a:xfrm>
              <a:blipFill rotWithShape="1">
                <a:blip r:embed="rId2"/>
                <a:stretch>
                  <a:fillRect t="-346"/>
                </a:stretch>
              </a:blip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172162" y="111860"/>
                <a:ext cx="4896544" cy="6669360"/>
              </a:xfrm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Nerovnice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b="0" i="0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 smtClean="0"/>
                  <a:t> 2 ˂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−3 −2(2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+3)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dirty="0" smtClean="0"/>
                  <a:t>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−3−4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−6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−3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−9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dirty="0" smtClean="0"/>
                  <a:t>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-3x – 9 = 0              2x + 3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x = -3                     x = - 1,5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x = - 5          x = -2             x = 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(−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  <m:r>
                          <a:rPr lang="cs-CZ" b="1" i="1" dirty="0" smtClean="0">
                            <a:latin typeface="Cambria Math"/>
                          </a:rPr>
                          <m:t>)+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(−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)+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.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˂</m:t>
                    </m:r>
                  </m:oMath>
                </a14:m>
                <a:r>
                  <a:rPr lang="cs-CZ" b="1" dirty="0" smtClean="0"/>
                  <a:t> 2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Je pravda           není pravda           je pravda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(-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∞; -3) U (- 1,5; ∞)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172162" y="111860"/>
                <a:ext cx="4896544" cy="6669360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Skupina 4"/>
          <p:cNvGrpSpPr/>
          <p:nvPr/>
        </p:nvGrpSpPr>
        <p:grpSpPr>
          <a:xfrm>
            <a:off x="4440249" y="2991571"/>
            <a:ext cx="4101984" cy="688179"/>
            <a:chOff x="4782755" y="3872631"/>
            <a:chExt cx="4101984" cy="688179"/>
          </a:xfrm>
        </p:grpSpPr>
        <p:sp>
          <p:nvSpPr>
            <p:cNvPr id="6" name="TextovéPole 5"/>
            <p:cNvSpPr txBox="1"/>
            <p:nvPr/>
          </p:nvSpPr>
          <p:spPr>
            <a:xfrm>
              <a:off x="5638659" y="4142934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-3</a:t>
              </a:r>
              <a:endParaRPr lang="cs-CZ" dirty="0"/>
            </a:p>
          </p:txBody>
        </p:sp>
        <p:sp>
          <p:nvSpPr>
            <p:cNvPr id="7" name="TextovéPole 6"/>
            <p:cNvSpPr txBox="1"/>
            <p:nvPr/>
          </p:nvSpPr>
          <p:spPr>
            <a:xfrm>
              <a:off x="7150316" y="4171053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 -1,5</a:t>
              </a:r>
              <a:endParaRPr lang="cs-CZ" dirty="0"/>
            </a:p>
          </p:txBody>
        </p:sp>
        <p:grpSp>
          <p:nvGrpSpPr>
            <p:cNvPr id="8" name="Skupina 7"/>
            <p:cNvGrpSpPr/>
            <p:nvPr/>
          </p:nvGrpSpPr>
          <p:grpSpPr>
            <a:xfrm>
              <a:off x="4782755" y="3872631"/>
              <a:ext cx="4101984" cy="688179"/>
              <a:chOff x="4860032" y="3645024"/>
              <a:chExt cx="4101984" cy="688179"/>
            </a:xfrm>
          </p:grpSpPr>
          <p:cxnSp>
            <p:nvCxnSpPr>
              <p:cNvPr id="9" name="Přímá spojnice 8"/>
              <p:cNvCxnSpPr/>
              <p:nvPr/>
            </p:nvCxnSpPr>
            <p:spPr>
              <a:xfrm>
                <a:off x="5076056" y="3861048"/>
                <a:ext cx="367240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5796136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10"/>
              <p:cNvCxnSpPr/>
              <p:nvPr/>
            </p:nvCxnSpPr>
            <p:spPr>
              <a:xfrm>
                <a:off x="7308304" y="3645024"/>
                <a:ext cx="0" cy="3600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Přímá spojnice se šipkou 11"/>
              <p:cNvCxnSpPr/>
              <p:nvPr/>
            </p:nvCxnSpPr>
            <p:spPr>
              <a:xfrm>
                <a:off x="7308304" y="3645024"/>
                <a:ext cx="1440160" cy="0"/>
              </a:xfrm>
              <a:prstGeom prst="straightConnector1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Přímá spojnice se šipkou 12"/>
              <p:cNvCxnSpPr/>
              <p:nvPr/>
            </p:nvCxnSpPr>
            <p:spPr>
              <a:xfrm flipH="1">
                <a:off x="4860032" y="3645024"/>
                <a:ext cx="936104" cy="0"/>
              </a:xfrm>
              <a:prstGeom prst="straightConnector1">
                <a:avLst/>
              </a:prstGeom>
              <a:ln w="381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Přímá spojnice se šipkou 13"/>
              <p:cNvCxnSpPr/>
              <p:nvPr/>
            </p:nvCxnSpPr>
            <p:spPr>
              <a:xfrm>
                <a:off x="5796136" y="3645024"/>
                <a:ext cx="1512168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ovéPole 14"/>
              <p:cNvSpPr txBox="1"/>
              <p:nvPr/>
            </p:nvSpPr>
            <p:spPr>
              <a:xfrm>
                <a:off x="6366111" y="3963871"/>
                <a:ext cx="9444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00B0F0"/>
                    </a:solidFill>
                  </a:rPr>
                  <a:t>(-3;-1,5)</a:t>
                </a:r>
                <a:endParaRPr lang="cs-CZ" b="1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6" name="TextovéPole 15"/>
              <p:cNvSpPr txBox="1"/>
              <p:nvPr/>
            </p:nvSpPr>
            <p:spPr>
              <a:xfrm>
                <a:off x="4955866" y="3870532"/>
                <a:ext cx="84510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7030A0"/>
                    </a:solidFill>
                  </a:rPr>
                  <a:t>(-</a:t>
                </a:r>
                <a:r>
                  <a:rPr lang="cs-CZ" b="1" dirty="0" smtClean="0">
                    <a:solidFill>
                      <a:srgbClr val="7030A0"/>
                    </a:solidFill>
                    <a:latin typeface="Calibri"/>
                  </a:rPr>
                  <a:t>∞;</a:t>
                </a:r>
                <a:r>
                  <a:rPr lang="cs-CZ" b="1" dirty="0" smtClean="0">
                    <a:solidFill>
                      <a:srgbClr val="7030A0"/>
                    </a:solidFill>
                  </a:rPr>
                  <a:t>-3)</a:t>
                </a:r>
                <a:endParaRPr lang="cs-CZ" b="1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17" name="TextovéPole 16"/>
              <p:cNvSpPr txBox="1"/>
              <p:nvPr/>
            </p:nvSpPr>
            <p:spPr>
              <a:xfrm>
                <a:off x="7958215" y="3948916"/>
                <a:ext cx="10038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(-1,5;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/>
                  </a:rPr>
                  <a:t>∞)</a:t>
                </a:r>
                <a:endParaRPr lang="cs-CZ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156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2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2736304" cy="93610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cs-CZ" sz="3200" dirty="0" smtClean="0"/>
              <a:t>Řešené příklady</a:t>
            </a:r>
            <a:endParaRPr lang="cs-CZ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07504" y="1412776"/>
                <a:ext cx="2952328" cy="5112568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i="1" dirty="0" smtClean="0">
                    <a:latin typeface="Cambria Math"/>
                  </a:rPr>
                  <a:t>Rovnice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= 2 - x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b="0" i="0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 smtClean="0"/>
                  <a:t> 2+x = 0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−2+(−2+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)(2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+3)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−2−4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−6+3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+2</m:t>
                        </m:r>
                        <m:sSup>
                          <m:sSup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2 </m:t>
                            </m:r>
                          </m:sup>
                        </m:sSup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 −8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1" dirty="0" smtClean="0">
                        <a:latin typeface="Cambria Math"/>
                      </a:rPr>
                      <m:t> −8</m:t>
                    </m:r>
                  </m:oMath>
                </a14:m>
                <a:r>
                  <a:rPr lang="cs-CZ" dirty="0" smtClean="0"/>
                  <a:t>= 0       /:2</a:t>
                </a:r>
              </a:p>
              <a:p>
                <a:pPr marL="0" indent="0" algn="ctr">
                  <a:buNone/>
                </a:pPr>
                <a:r>
                  <a:rPr lang="cs-CZ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1" dirty="0" smtClean="0">
                        <a:latin typeface="Cambria Math"/>
                      </a:rPr>
                      <m:t> −4</m:t>
                    </m:r>
                  </m:oMath>
                </a14:m>
                <a:r>
                  <a:rPr lang="cs-CZ" dirty="0" smtClean="0"/>
                  <a:t>  = 0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dirty="0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b="0" dirty="0" smtClean="0"/>
              </a:p>
              <a:p>
                <a:pPr marL="0" indent="0" algn="ctr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-2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2               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         P = { -2; 2 }</a:t>
                </a:r>
              </a:p>
              <a:p>
                <a:pPr algn="ctr"/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07504" y="1412776"/>
                <a:ext cx="2952328" cy="5112568"/>
              </a:xfrm>
              <a:blipFill rotWithShape="1">
                <a:blip r:embed="rId2"/>
                <a:stretch>
                  <a:fillRect t="-1074" r="-619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275856" y="188640"/>
                <a:ext cx="5688632" cy="6669360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i="1" dirty="0" smtClean="0">
                    <a:latin typeface="Cambria Math"/>
                  </a:rPr>
                  <a:t>Nerovnice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2 - x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b="0" i="0" dirty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cs-CZ" dirty="0" smtClean="0"/>
                  <a:t> 2+x ˃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−2+(−2+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)(2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+3)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dirty="0" smtClean="0"/>
                  <a:t>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−2−4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−6+3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+2</m:t>
                        </m:r>
                        <m:sSup>
                          <m:sSup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2 </m:t>
                            </m:r>
                          </m:sup>
                        </m:sSup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dirty="0" smtClean="0"/>
                  <a:t>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 −8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dirty="0" smtClean="0"/>
                  <a:t> 0        /.2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b="0" i="1" dirty="0" smtClean="0">
                            <a:latin typeface="Cambria Math"/>
                          </a:rPr>
                          <m:t>.(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+2)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+3</m:t>
                        </m:r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 </m:t>
                    </m:r>
                    <m:r>
                      <a:rPr lang="cs-CZ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dirty="0" smtClean="0"/>
                  <a:t>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Nulové body                x-2=0                   x+2=0         2x+3=0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                       x=2                         x=-2              x=-1,5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   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       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x=-3                 x=-1,7                         x=1                           x=3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(−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  <m:r>
                          <a:rPr lang="cs-CZ" b="1" i="1" dirty="0" smtClean="0">
                            <a:latin typeface="Cambria Math"/>
                          </a:rPr>
                          <m:t>)+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2 –(-3)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  <m:r>
                          <a:rPr lang="cs-CZ" b="1" i="1" dirty="0" smtClean="0">
                            <a:latin typeface="Cambria Math"/>
                          </a:rPr>
                          <m:t>,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𝟕</m:t>
                        </m:r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(−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  <m:r>
                          <a:rPr lang="cs-CZ" b="1" i="1" dirty="0" smtClean="0">
                            <a:latin typeface="Cambria Math"/>
                          </a:rPr>
                          <m:t>,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𝟕</m:t>
                        </m:r>
                        <m:r>
                          <a:rPr lang="cs-CZ" b="1" i="1" dirty="0" smtClean="0">
                            <a:latin typeface="Cambria Math"/>
                          </a:rPr>
                          <m:t>)+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2-(-1,7)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.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2-1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  <m:r>
                          <a:rPr lang="cs-CZ" b="1" i="1" dirty="0" smtClean="0">
                            <a:latin typeface="Cambria Math"/>
                          </a:rPr>
                          <m:t> 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  <m:r>
                          <a:rPr lang="cs-CZ" b="1" i="1" dirty="0" smtClean="0">
                            <a:latin typeface="Cambria Math"/>
                          </a:rPr>
                          <m:t>.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2-3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b="1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5                    </a:t>
                </a:r>
                <a:r>
                  <a:rPr lang="cs-CZ" b="1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  <m:r>
                          <a:rPr lang="cs-CZ" b="1" i="1" dirty="0" smtClean="0">
                            <a:latin typeface="Cambria Math"/>
                          </a:rPr>
                          <m:t>,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𝟎</m:t>
                        </m:r>
                        <m:r>
                          <a:rPr lang="cs-CZ" b="1" i="1" dirty="0" smtClean="0">
                            <a:latin typeface="Cambria Math"/>
                          </a:rPr>
                          <m:t>,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3,7                   </a:t>
                </a:r>
                <a:r>
                  <a:rPr lang="cs-CZ" b="1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1              </a:t>
                </a:r>
                <a:r>
                  <a:rPr lang="cs-CZ" b="1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cs-CZ" b="1" i="1" dirty="0" smtClean="0"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cs-CZ" b="1" i="1" dirty="0" smtClean="0">
                        <a:latin typeface="Cambria Math"/>
                      </a:rPr>
                      <m:t> </m:t>
                    </m:r>
                    <m:r>
                      <a:rPr lang="cs-CZ" b="1" dirty="0">
                        <a:latin typeface="Cambria Math"/>
                      </a:rPr>
                      <m:t>˃</m:t>
                    </m:r>
                  </m:oMath>
                </a14:m>
                <a:r>
                  <a:rPr lang="cs-CZ" b="1" dirty="0" smtClean="0"/>
                  <a:t> -1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 1,666 ˃ 5                   9,25 ˃ 3,7                -0,2 ˃ 1              0,111  ˃ - 1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Není pravda               je pravda             není  pravda            je pravda</a:t>
                </a: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( - 2; - 1,5) U ( 2; 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 )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275856" y="188640"/>
                <a:ext cx="5688632" cy="6669360"/>
              </a:xfrm>
              <a:blipFill rotWithShape="1">
                <a:blip r:embed="rId3"/>
                <a:stretch>
                  <a:fillRect l="-321" t="-18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Skupina 27"/>
          <p:cNvGrpSpPr/>
          <p:nvPr/>
        </p:nvGrpSpPr>
        <p:grpSpPr>
          <a:xfrm>
            <a:off x="3790853" y="3212976"/>
            <a:ext cx="4608512" cy="942870"/>
            <a:chOff x="4139952" y="4869160"/>
            <a:chExt cx="4608512" cy="942870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4139952" y="5301208"/>
              <a:ext cx="46085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5292080" y="4869160"/>
              <a:ext cx="0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6084168" y="4869160"/>
              <a:ext cx="0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11"/>
            <p:cNvCxnSpPr/>
            <p:nvPr/>
          </p:nvCxnSpPr>
          <p:spPr>
            <a:xfrm>
              <a:off x="7452320" y="5013176"/>
              <a:ext cx="0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nice se šipkou 13"/>
            <p:cNvCxnSpPr/>
            <p:nvPr/>
          </p:nvCxnSpPr>
          <p:spPr>
            <a:xfrm>
              <a:off x="7452320" y="5157192"/>
              <a:ext cx="1296144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se šipkou 15"/>
            <p:cNvCxnSpPr/>
            <p:nvPr/>
          </p:nvCxnSpPr>
          <p:spPr>
            <a:xfrm flipH="1">
              <a:off x="4139952" y="5157192"/>
              <a:ext cx="1152128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nice se šipkou 17"/>
            <p:cNvCxnSpPr/>
            <p:nvPr/>
          </p:nvCxnSpPr>
          <p:spPr>
            <a:xfrm>
              <a:off x="5292080" y="4869160"/>
              <a:ext cx="792088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se šipkou 19"/>
            <p:cNvCxnSpPr/>
            <p:nvPr/>
          </p:nvCxnSpPr>
          <p:spPr>
            <a:xfrm>
              <a:off x="6084168" y="5013176"/>
              <a:ext cx="1368152" cy="0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ovéPole 23"/>
            <p:cNvSpPr txBox="1"/>
            <p:nvPr/>
          </p:nvSpPr>
          <p:spPr>
            <a:xfrm>
              <a:off x="4150893" y="5400436"/>
              <a:ext cx="8963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chemeClr val="accent2">
                      <a:lumMod val="75000"/>
                    </a:schemeClr>
                  </a:solidFill>
                </a:rPr>
                <a:t>(-</a:t>
              </a:r>
              <a:r>
                <a:rPr lang="cs-CZ" b="1" dirty="0" smtClean="0">
                  <a:solidFill>
                    <a:schemeClr val="accent2">
                      <a:lumMod val="75000"/>
                    </a:schemeClr>
                  </a:solidFill>
                  <a:latin typeface="Calibri"/>
                </a:rPr>
                <a:t>∞; -2)</a:t>
              </a:r>
              <a:endParaRPr lang="cs-CZ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" name="TextovéPole 24"/>
            <p:cNvSpPr txBox="1"/>
            <p:nvPr/>
          </p:nvSpPr>
          <p:spPr>
            <a:xfrm>
              <a:off x="5239924" y="5442698"/>
              <a:ext cx="9380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chemeClr val="accent6">
                      <a:lumMod val="75000"/>
                    </a:schemeClr>
                  </a:solidFill>
                </a:rPr>
                <a:t>(</a:t>
              </a:r>
              <a:r>
                <a:rPr lang="cs-CZ" b="1" dirty="0" smtClean="0">
                  <a:solidFill>
                    <a:schemeClr val="accent6">
                      <a:lumMod val="75000"/>
                    </a:schemeClr>
                  </a:solidFill>
                  <a:latin typeface="Calibri"/>
                </a:rPr>
                <a:t>-2;-1,5)</a:t>
              </a:r>
              <a:endParaRPr lang="cs-CZ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" name="TextovéPole 25"/>
            <p:cNvSpPr txBox="1"/>
            <p:nvPr/>
          </p:nvSpPr>
          <p:spPr>
            <a:xfrm>
              <a:off x="6320044" y="5375253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chemeClr val="accent5">
                      <a:lumMod val="75000"/>
                    </a:schemeClr>
                  </a:solidFill>
                </a:rPr>
                <a:t>(-</a:t>
              </a:r>
              <a:r>
                <a:rPr lang="cs-CZ" b="1" dirty="0" smtClean="0">
                  <a:solidFill>
                    <a:schemeClr val="accent5">
                      <a:lumMod val="75000"/>
                    </a:schemeClr>
                  </a:solidFill>
                  <a:latin typeface="Calibri"/>
                </a:rPr>
                <a:t>1,5; 2)</a:t>
              </a:r>
              <a:endParaRPr lang="cs-CZ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7" name="TextovéPole 26"/>
            <p:cNvSpPr txBox="1"/>
            <p:nvPr/>
          </p:nvSpPr>
          <p:spPr>
            <a:xfrm>
              <a:off x="7832116" y="5375253"/>
              <a:ext cx="7553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rgbClr val="00B050"/>
                  </a:solidFill>
                </a:rPr>
                <a:t>(2; </a:t>
              </a:r>
              <a:r>
                <a:rPr lang="cs-CZ" b="1" dirty="0" smtClean="0">
                  <a:solidFill>
                    <a:srgbClr val="00B050"/>
                  </a:solidFill>
                  <a:latin typeface="Calibri"/>
                </a:rPr>
                <a:t>∞)</a:t>
              </a:r>
              <a:endParaRPr lang="cs-CZ" b="1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086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1138138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cs-CZ" dirty="0" smtClean="0"/>
              <a:t>Vyvarujte se chyb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538736" cy="4641379"/>
          </a:xfrm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V případě, že se jedná o neostrou nerovnost (≤ nebo ≥ ) uvažujeme intervaly řešení uzavřené, popř. </a:t>
            </a:r>
            <a:r>
              <a:rPr lang="cs-CZ" dirty="0" err="1" smtClean="0"/>
              <a:t>polouzavřené</a:t>
            </a:r>
            <a:r>
              <a:rPr lang="cs-CZ" dirty="0" smtClean="0"/>
              <a:t>,  ale jen pro nulové body určené z čitatele.</a:t>
            </a:r>
          </a:p>
          <a:p>
            <a:r>
              <a:rPr lang="cs-CZ" dirty="0" smtClean="0"/>
              <a:t>Vždy platí podmínka: JMENOVATEL ZLOMKU MUSÍ BÝT VŽDY RŮZNÝ OD NULY( se nikdy nesmí rovnat nule)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067944" y="260648"/>
                <a:ext cx="4896544" cy="6597352"/>
              </a:xfrm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Nerovnice  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b="1" dirty="0" smtClean="0"/>
                  <a:t> ≥ 0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Nulové body x-3 = 0    x+7=0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    x = 3       x = - 7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x = - 10        x = 1             x =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−10−3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−10+7</m:t>
                        </m:r>
                      </m:den>
                    </m:f>
                  </m:oMath>
                </a14:m>
                <a:r>
                  <a:rPr lang="cs-CZ" dirty="0" smtClean="0"/>
                  <a:t> ≥ 0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1+7</m:t>
                        </m:r>
                      </m:den>
                    </m:f>
                  </m:oMath>
                </a14:m>
                <a:r>
                  <a:rPr lang="cs-CZ" dirty="0" smtClean="0"/>
                  <a:t> ≥ 0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5+7</m:t>
                        </m:r>
                      </m:den>
                    </m:f>
                  </m:oMath>
                </a14:m>
                <a:r>
                  <a:rPr lang="cs-CZ" dirty="0" smtClean="0"/>
                  <a:t> ≥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</m:den>
                    </m:f>
                  </m:oMath>
                </a14:m>
                <a:r>
                  <a:rPr lang="cs-CZ" dirty="0" smtClean="0"/>
                  <a:t> ≥ 0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≥ 0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cs-CZ" dirty="0" smtClean="0"/>
                  <a:t> ≥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je pravda   není pravda   je pravda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P = ( - 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∞; 7) U ˂ 3; ∞)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067944" y="260648"/>
                <a:ext cx="4896544" cy="6597352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Skupina 24"/>
          <p:cNvGrpSpPr/>
          <p:nvPr/>
        </p:nvGrpSpPr>
        <p:grpSpPr>
          <a:xfrm>
            <a:off x="4427984" y="2464968"/>
            <a:ext cx="4104456" cy="1005363"/>
            <a:chOff x="4355976" y="1484784"/>
            <a:chExt cx="4104456" cy="1005363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4355976" y="1916832"/>
              <a:ext cx="41044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5508104" y="1484784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6948264" y="1484784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se šipkou 11"/>
            <p:cNvCxnSpPr/>
            <p:nvPr/>
          </p:nvCxnSpPr>
          <p:spPr>
            <a:xfrm flipH="1">
              <a:off x="4427984" y="1700808"/>
              <a:ext cx="1080120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nice se šipkou 13"/>
            <p:cNvCxnSpPr/>
            <p:nvPr/>
          </p:nvCxnSpPr>
          <p:spPr>
            <a:xfrm>
              <a:off x="6948264" y="1697507"/>
              <a:ext cx="1368152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se šipkou 15"/>
            <p:cNvCxnSpPr/>
            <p:nvPr/>
          </p:nvCxnSpPr>
          <p:spPr>
            <a:xfrm>
              <a:off x="5508104" y="1484784"/>
              <a:ext cx="1440160" cy="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ovéPole 21"/>
            <p:cNvSpPr txBox="1"/>
            <p:nvPr/>
          </p:nvSpPr>
          <p:spPr>
            <a:xfrm>
              <a:off x="4493394" y="2120815"/>
              <a:ext cx="949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rgbClr val="00B050"/>
                  </a:solidFill>
                </a:rPr>
                <a:t>(-</a:t>
              </a:r>
              <a:r>
                <a:rPr lang="cs-CZ" b="1" dirty="0" smtClean="0">
                  <a:solidFill>
                    <a:srgbClr val="00B050"/>
                  </a:solidFill>
                  <a:latin typeface="Calibri"/>
                </a:rPr>
                <a:t>∞; -7) </a:t>
              </a:r>
              <a:endParaRPr lang="cs-CZ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TextovéPole 22"/>
            <p:cNvSpPr txBox="1"/>
            <p:nvPr/>
          </p:nvSpPr>
          <p:spPr>
            <a:xfrm>
              <a:off x="5766729" y="2120815"/>
              <a:ext cx="8963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chemeClr val="accent2">
                      <a:lumMod val="75000"/>
                    </a:schemeClr>
                  </a:solidFill>
                </a:rPr>
                <a:t>(-</a:t>
              </a:r>
              <a:r>
                <a:rPr lang="cs-CZ" b="1" dirty="0">
                  <a:solidFill>
                    <a:schemeClr val="accent2">
                      <a:lumMod val="75000"/>
                    </a:schemeClr>
                  </a:solidFill>
                  <a:latin typeface="Calibri"/>
                </a:rPr>
                <a:t>7</a:t>
              </a:r>
              <a:r>
                <a:rPr lang="cs-CZ" b="1" dirty="0" smtClean="0">
                  <a:solidFill>
                    <a:schemeClr val="accent2">
                      <a:lumMod val="75000"/>
                    </a:schemeClr>
                  </a:solidFill>
                  <a:latin typeface="Calibri"/>
                </a:rPr>
                <a:t>; 3 ˃ </a:t>
              </a:r>
              <a:endParaRPr lang="cs-CZ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TextovéPole 23"/>
            <p:cNvSpPr txBox="1"/>
            <p:nvPr/>
          </p:nvSpPr>
          <p:spPr>
            <a:xfrm>
              <a:off x="7301706" y="2120815"/>
              <a:ext cx="8531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>
                  <a:solidFill>
                    <a:schemeClr val="accent5">
                      <a:lumMod val="75000"/>
                    </a:schemeClr>
                  </a:solidFill>
                </a:rPr>
                <a:t>˂ 3;</a:t>
              </a:r>
              <a:r>
                <a:rPr lang="cs-CZ" b="1" dirty="0" smtClean="0">
                  <a:solidFill>
                    <a:schemeClr val="accent5">
                      <a:lumMod val="75000"/>
                    </a:schemeClr>
                  </a:solidFill>
                  <a:latin typeface="Calibri"/>
                </a:rPr>
                <a:t>∞) </a:t>
              </a:r>
              <a:endParaRPr lang="cs-CZ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00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1552</Words>
  <Application>Microsoft Office PowerPoint</Application>
  <PresentationFormat>Předvádění na obrazovce (4:3)</PresentationFormat>
  <Paragraphs>196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Rovnice a nerovnice v podílovém tvaru I</vt:lpstr>
      <vt:lpstr>rovnice  v podílovém tvaru</vt:lpstr>
      <vt:lpstr>Nerovnice v podílovém tvaru</vt:lpstr>
      <vt:lpstr>Řešené příklady</vt:lpstr>
      <vt:lpstr>Řešené příklady</vt:lpstr>
      <vt:lpstr>Vyvarujte se chyb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a nerovnice v podílovém tvaru I.</dc:title>
  <dc:creator>Jiřina Rychtářová</dc:creator>
  <cp:lastModifiedBy>Admin</cp:lastModifiedBy>
  <cp:revision>33</cp:revision>
  <dcterms:created xsi:type="dcterms:W3CDTF">2014-01-11T20:33:19Z</dcterms:created>
  <dcterms:modified xsi:type="dcterms:W3CDTF">2014-05-29T00:43:15Z</dcterms:modified>
</cp:coreProperties>
</file>