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9" r:id="rId3"/>
    <p:sldId id="257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0" r:id="rId14"/>
    <p:sldId id="270" r:id="rId1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-533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88CCF0-E84E-4369-9C2E-2F5C56CA08E4}" type="doc">
      <dgm:prSet loTypeId="urn:microsoft.com/office/officeart/2005/8/layout/hProcess9" loCatId="process" qsTypeId="urn:microsoft.com/office/officeart/2005/8/quickstyle/3d3" qsCatId="3D" csTypeId="urn:microsoft.com/office/officeart/2005/8/colors/colorful2" csCatId="colorful"/>
      <dgm:spPr/>
      <dgm:t>
        <a:bodyPr/>
        <a:lstStyle/>
        <a:p>
          <a:endParaRPr lang="cs-CZ"/>
        </a:p>
      </dgm:t>
    </dgm:pt>
    <dgm:pt modelId="{1476150C-44A3-4FB1-B8DE-F2C3AC3C2438}">
      <dgm:prSet/>
      <dgm:spPr/>
      <dgm:t>
        <a:bodyPr/>
        <a:lstStyle/>
        <a:p>
          <a:pPr rtl="0"/>
          <a:r>
            <a:rPr lang="cs-CZ" smtClean="0"/>
            <a:t>Analyzování řešených problémů</a:t>
          </a:r>
          <a:endParaRPr lang="cs-CZ"/>
        </a:p>
      </dgm:t>
    </dgm:pt>
    <dgm:pt modelId="{93FD381E-DCCB-4AEE-B6D1-5ECAE382B8D0}" type="parTrans" cxnId="{081CB222-7DBB-4C59-B0EB-24472BC9F858}">
      <dgm:prSet/>
      <dgm:spPr/>
      <dgm:t>
        <a:bodyPr/>
        <a:lstStyle/>
        <a:p>
          <a:endParaRPr lang="cs-CZ"/>
        </a:p>
      </dgm:t>
    </dgm:pt>
    <dgm:pt modelId="{CD74B2FF-C6B9-43E4-9A94-3DA7FA2B4A92}" type="sibTrans" cxnId="{081CB222-7DBB-4C59-B0EB-24472BC9F858}">
      <dgm:prSet/>
      <dgm:spPr/>
      <dgm:t>
        <a:bodyPr/>
        <a:lstStyle/>
        <a:p>
          <a:endParaRPr lang="cs-CZ"/>
        </a:p>
      </dgm:t>
    </dgm:pt>
    <dgm:pt modelId="{3322E4D1-845C-43D8-ADC0-C7DA6FDC2B72}">
      <dgm:prSet/>
      <dgm:spPr/>
      <dgm:t>
        <a:bodyPr/>
        <a:lstStyle/>
        <a:p>
          <a:pPr rtl="0"/>
          <a:r>
            <a:rPr lang="cs-CZ" smtClean="0"/>
            <a:t>Rozhodování</a:t>
          </a:r>
          <a:endParaRPr lang="cs-CZ"/>
        </a:p>
      </dgm:t>
    </dgm:pt>
    <dgm:pt modelId="{74596968-E3EA-4C14-8851-0CBA51671053}" type="parTrans" cxnId="{6EDF656C-4F42-47C4-9987-BE39CE0D5A69}">
      <dgm:prSet/>
      <dgm:spPr/>
      <dgm:t>
        <a:bodyPr/>
        <a:lstStyle/>
        <a:p>
          <a:endParaRPr lang="cs-CZ"/>
        </a:p>
      </dgm:t>
    </dgm:pt>
    <dgm:pt modelId="{0EE97529-CAB2-4CEB-9932-742C83ED4683}" type="sibTrans" cxnId="{6EDF656C-4F42-47C4-9987-BE39CE0D5A69}">
      <dgm:prSet/>
      <dgm:spPr/>
      <dgm:t>
        <a:bodyPr/>
        <a:lstStyle/>
        <a:p>
          <a:endParaRPr lang="cs-CZ"/>
        </a:p>
      </dgm:t>
    </dgm:pt>
    <dgm:pt modelId="{3392D536-4EB3-4DD4-9E1A-D2ED0E530621}">
      <dgm:prSet/>
      <dgm:spPr/>
      <dgm:t>
        <a:bodyPr/>
        <a:lstStyle/>
        <a:p>
          <a:pPr rtl="0"/>
          <a:r>
            <a:rPr lang="cs-CZ" smtClean="0"/>
            <a:t>Realizace + implementace (včetně koordinace)</a:t>
          </a:r>
          <a:endParaRPr lang="cs-CZ"/>
        </a:p>
      </dgm:t>
    </dgm:pt>
    <dgm:pt modelId="{490BB13D-5E45-48B1-B9ED-839979B9A463}" type="parTrans" cxnId="{F2BD62BA-A278-451A-85B0-D25AFCC9C70A}">
      <dgm:prSet/>
      <dgm:spPr/>
      <dgm:t>
        <a:bodyPr/>
        <a:lstStyle/>
        <a:p>
          <a:endParaRPr lang="cs-CZ"/>
        </a:p>
      </dgm:t>
    </dgm:pt>
    <dgm:pt modelId="{1DA1FB53-54DD-464B-B5C7-8598F60787C2}" type="sibTrans" cxnId="{F2BD62BA-A278-451A-85B0-D25AFCC9C70A}">
      <dgm:prSet/>
      <dgm:spPr/>
      <dgm:t>
        <a:bodyPr/>
        <a:lstStyle/>
        <a:p>
          <a:endParaRPr lang="cs-CZ"/>
        </a:p>
      </dgm:t>
    </dgm:pt>
    <dgm:pt modelId="{D9EFBCC1-C008-4552-B8CF-6FFC6A244033}" type="pres">
      <dgm:prSet presAssocID="{CC88CCF0-E84E-4369-9C2E-2F5C56CA08E4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254B91E1-05C5-4394-A6B0-B07AADAA8DBB}" type="pres">
      <dgm:prSet presAssocID="{CC88CCF0-E84E-4369-9C2E-2F5C56CA08E4}" presName="arrow" presStyleLbl="bgShp" presStyleIdx="0" presStyleCnt="1"/>
      <dgm:spPr/>
    </dgm:pt>
    <dgm:pt modelId="{2B055E14-5B35-47FF-ACCB-6D1D503DB847}" type="pres">
      <dgm:prSet presAssocID="{CC88CCF0-E84E-4369-9C2E-2F5C56CA08E4}" presName="linearProcess" presStyleCnt="0"/>
      <dgm:spPr/>
    </dgm:pt>
    <dgm:pt modelId="{CBFAA678-05D7-45A3-8F9C-82E28F277F7F}" type="pres">
      <dgm:prSet presAssocID="{1476150C-44A3-4FB1-B8DE-F2C3AC3C2438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A84B1E5-E17E-4270-B9BA-00B488CCCD08}" type="pres">
      <dgm:prSet presAssocID="{CD74B2FF-C6B9-43E4-9A94-3DA7FA2B4A92}" presName="sibTrans" presStyleCnt="0"/>
      <dgm:spPr/>
    </dgm:pt>
    <dgm:pt modelId="{CEDC8643-9FEF-4BD2-9BFB-69C7E794BF79}" type="pres">
      <dgm:prSet presAssocID="{3322E4D1-845C-43D8-ADC0-C7DA6FDC2B72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C9578C1-D503-4AFB-A446-448123D920C1}" type="pres">
      <dgm:prSet presAssocID="{0EE97529-CAB2-4CEB-9932-742C83ED4683}" presName="sibTrans" presStyleCnt="0"/>
      <dgm:spPr/>
    </dgm:pt>
    <dgm:pt modelId="{FB133526-ED5E-46F4-A36C-7DDDD72242E1}" type="pres">
      <dgm:prSet presAssocID="{3392D536-4EB3-4DD4-9E1A-D2ED0E530621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F6A1F8D-23A1-4178-A19E-57392D7397F6}" type="presOf" srcId="{1476150C-44A3-4FB1-B8DE-F2C3AC3C2438}" destId="{CBFAA678-05D7-45A3-8F9C-82E28F277F7F}" srcOrd="0" destOrd="0" presId="urn:microsoft.com/office/officeart/2005/8/layout/hProcess9"/>
    <dgm:cxn modelId="{6EDF656C-4F42-47C4-9987-BE39CE0D5A69}" srcId="{CC88CCF0-E84E-4369-9C2E-2F5C56CA08E4}" destId="{3322E4D1-845C-43D8-ADC0-C7DA6FDC2B72}" srcOrd="1" destOrd="0" parTransId="{74596968-E3EA-4C14-8851-0CBA51671053}" sibTransId="{0EE97529-CAB2-4CEB-9932-742C83ED4683}"/>
    <dgm:cxn modelId="{2CB901E4-D59F-4457-A6E6-E5E6790E8BB0}" type="presOf" srcId="{3392D536-4EB3-4DD4-9E1A-D2ED0E530621}" destId="{FB133526-ED5E-46F4-A36C-7DDDD72242E1}" srcOrd="0" destOrd="0" presId="urn:microsoft.com/office/officeart/2005/8/layout/hProcess9"/>
    <dgm:cxn modelId="{F2BD62BA-A278-451A-85B0-D25AFCC9C70A}" srcId="{CC88CCF0-E84E-4369-9C2E-2F5C56CA08E4}" destId="{3392D536-4EB3-4DD4-9E1A-D2ED0E530621}" srcOrd="2" destOrd="0" parTransId="{490BB13D-5E45-48B1-B9ED-839979B9A463}" sibTransId="{1DA1FB53-54DD-464B-B5C7-8598F60787C2}"/>
    <dgm:cxn modelId="{5B2776B7-E933-4589-ACE0-40DC410CFFBA}" type="presOf" srcId="{CC88CCF0-E84E-4369-9C2E-2F5C56CA08E4}" destId="{D9EFBCC1-C008-4552-B8CF-6FFC6A244033}" srcOrd="0" destOrd="0" presId="urn:microsoft.com/office/officeart/2005/8/layout/hProcess9"/>
    <dgm:cxn modelId="{081CB222-7DBB-4C59-B0EB-24472BC9F858}" srcId="{CC88CCF0-E84E-4369-9C2E-2F5C56CA08E4}" destId="{1476150C-44A3-4FB1-B8DE-F2C3AC3C2438}" srcOrd="0" destOrd="0" parTransId="{93FD381E-DCCB-4AEE-B6D1-5ECAE382B8D0}" sibTransId="{CD74B2FF-C6B9-43E4-9A94-3DA7FA2B4A92}"/>
    <dgm:cxn modelId="{5B320FF2-1F72-4EA0-A3A4-E48F366C9FCB}" type="presOf" srcId="{3322E4D1-845C-43D8-ADC0-C7DA6FDC2B72}" destId="{CEDC8643-9FEF-4BD2-9BFB-69C7E794BF79}" srcOrd="0" destOrd="0" presId="urn:microsoft.com/office/officeart/2005/8/layout/hProcess9"/>
    <dgm:cxn modelId="{4CC81BC6-A89E-43FC-8EE7-E9F5DE5AA779}" type="presParOf" srcId="{D9EFBCC1-C008-4552-B8CF-6FFC6A244033}" destId="{254B91E1-05C5-4394-A6B0-B07AADAA8DBB}" srcOrd="0" destOrd="0" presId="urn:microsoft.com/office/officeart/2005/8/layout/hProcess9"/>
    <dgm:cxn modelId="{6A8EEC5D-B5A4-4FD6-A241-2683FD4A43AA}" type="presParOf" srcId="{D9EFBCC1-C008-4552-B8CF-6FFC6A244033}" destId="{2B055E14-5B35-47FF-ACCB-6D1D503DB847}" srcOrd="1" destOrd="0" presId="urn:microsoft.com/office/officeart/2005/8/layout/hProcess9"/>
    <dgm:cxn modelId="{D442FE83-1CAF-4BE8-83A3-6D65BC0DD982}" type="presParOf" srcId="{2B055E14-5B35-47FF-ACCB-6D1D503DB847}" destId="{CBFAA678-05D7-45A3-8F9C-82E28F277F7F}" srcOrd="0" destOrd="0" presId="urn:microsoft.com/office/officeart/2005/8/layout/hProcess9"/>
    <dgm:cxn modelId="{ED657533-6B3A-4BF8-A6FE-8323C2F27B9E}" type="presParOf" srcId="{2B055E14-5B35-47FF-ACCB-6D1D503DB847}" destId="{3A84B1E5-E17E-4270-B9BA-00B488CCCD08}" srcOrd="1" destOrd="0" presId="urn:microsoft.com/office/officeart/2005/8/layout/hProcess9"/>
    <dgm:cxn modelId="{27ED1772-E9D5-4E60-BE5D-6447B0BB46E5}" type="presParOf" srcId="{2B055E14-5B35-47FF-ACCB-6D1D503DB847}" destId="{CEDC8643-9FEF-4BD2-9BFB-69C7E794BF79}" srcOrd="2" destOrd="0" presId="urn:microsoft.com/office/officeart/2005/8/layout/hProcess9"/>
    <dgm:cxn modelId="{98568610-A800-4C44-A7AD-14F6A53BFF66}" type="presParOf" srcId="{2B055E14-5B35-47FF-ACCB-6D1D503DB847}" destId="{3C9578C1-D503-4AFB-A446-448123D920C1}" srcOrd="3" destOrd="0" presId="urn:microsoft.com/office/officeart/2005/8/layout/hProcess9"/>
    <dgm:cxn modelId="{55DE2891-CF53-43DD-B117-0909B909F287}" type="presParOf" srcId="{2B055E14-5B35-47FF-ACCB-6D1D503DB847}" destId="{FB133526-ED5E-46F4-A36C-7DDDD72242E1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4B91E1-05C5-4394-A6B0-B07AADAA8DBB}">
      <dsp:nvSpPr>
        <dsp:cNvPr id="0" name=""/>
        <dsp:cNvSpPr/>
      </dsp:nvSpPr>
      <dsp:spPr>
        <a:xfrm>
          <a:off x="668654" y="0"/>
          <a:ext cx="7578090" cy="3778250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FAA678-05D7-45A3-8F9C-82E28F277F7F}">
      <dsp:nvSpPr>
        <dsp:cNvPr id="0" name=""/>
        <dsp:cNvSpPr/>
      </dsp:nvSpPr>
      <dsp:spPr>
        <a:xfrm>
          <a:off x="9577" y="1133475"/>
          <a:ext cx="2869644" cy="15113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smtClean="0"/>
            <a:t>Analyzování řešených problémů</a:t>
          </a:r>
          <a:endParaRPr lang="cs-CZ" sz="2000" kern="1200"/>
        </a:p>
      </dsp:txBody>
      <dsp:txXfrm>
        <a:off x="83353" y="1207251"/>
        <a:ext cx="2722092" cy="1363748"/>
      </dsp:txXfrm>
    </dsp:sp>
    <dsp:sp modelId="{CEDC8643-9FEF-4BD2-9BFB-69C7E794BF79}">
      <dsp:nvSpPr>
        <dsp:cNvPr id="0" name=""/>
        <dsp:cNvSpPr/>
      </dsp:nvSpPr>
      <dsp:spPr>
        <a:xfrm>
          <a:off x="3022877" y="1133475"/>
          <a:ext cx="2869644" cy="1511300"/>
        </a:xfrm>
        <a:prstGeom prst="roundRect">
          <a:avLst/>
        </a:prstGeom>
        <a:solidFill>
          <a:schemeClr val="accent2">
            <a:hueOff val="446864"/>
            <a:satOff val="-9581"/>
            <a:lumOff val="-3726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smtClean="0"/>
            <a:t>Rozhodování</a:t>
          </a:r>
          <a:endParaRPr lang="cs-CZ" sz="2000" kern="1200"/>
        </a:p>
      </dsp:txBody>
      <dsp:txXfrm>
        <a:off x="3096653" y="1207251"/>
        <a:ext cx="2722092" cy="1363748"/>
      </dsp:txXfrm>
    </dsp:sp>
    <dsp:sp modelId="{FB133526-ED5E-46F4-A36C-7DDDD72242E1}">
      <dsp:nvSpPr>
        <dsp:cNvPr id="0" name=""/>
        <dsp:cNvSpPr/>
      </dsp:nvSpPr>
      <dsp:spPr>
        <a:xfrm>
          <a:off x="6036178" y="1133475"/>
          <a:ext cx="2869644" cy="1511300"/>
        </a:xfrm>
        <a:prstGeom prst="roundRect">
          <a:avLst/>
        </a:prstGeom>
        <a:solidFill>
          <a:schemeClr val="accent2">
            <a:hueOff val="893727"/>
            <a:satOff val="-19162"/>
            <a:lumOff val="-7451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smtClean="0"/>
            <a:t>Realizace + implementace (včetně koordinace)</a:t>
          </a:r>
          <a:endParaRPr lang="cs-CZ" sz="2000" kern="1200"/>
        </a:p>
      </dsp:txBody>
      <dsp:txXfrm>
        <a:off x="6109954" y="1207251"/>
        <a:ext cx="2722092" cy="13637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458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6124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92388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1885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62207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3164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00665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7250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4468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194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4545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0851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9084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3021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5205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5534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C2F82-BAB2-434D-BCF2-137074C6CB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7C99C12-C83B-41E5-B8A7-E24FB57755B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1291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PRŮBĚŽNÉ FUNKCE MANAŽERA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6753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</a:t>
            </a:r>
            <a:r>
              <a:rPr lang="cs-CZ" dirty="0" smtClean="0"/>
              <a:t>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33734" y="1962103"/>
            <a:ext cx="10515600" cy="4351338"/>
          </a:xfrm>
        </p:spPr>
        <p:txBody>
          <a:bodyPr/>
          <a:lstStyle/>
          <a:p>
            <a:r>
              <a:rPr lang="cs-CZ" dirty="0" smtClean="0"/>
              <a:t>Z čeho se skládá průběžná funkce manažera</a:t>
            </a:r>
          </a:p>
          <a:p>
            <a:r>
              <a:rPr lang="cs-CZ" dirty="0" smtClean="0"/>
              <a:t>Popište způsoby řešení problémů a uveďte příklad</a:t>
            </a:r>
          </a:p>
          <a:p>
            <a:r>
              <a:rPr lang="cs-CZ" dirty="0" smtClean="0"/>
              <a:t>Co je rozhodování</a:t>
            </a:r>
          </a:p>
          <a:p>
            <a:r>
              <a:rPr lang="cs-CZ" dirty="0" smtClean="0"/>
              <a:t>Co je koordinace a jak je důležitá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6502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Tajenka </a:t>
            </a:r>
            <a:endParaRPr lang="cs-CZ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8254697"/>
              </p:ext>
            </p:extLst>
          </p:nvPr>
        </p:nvGraphicFramePr>
        <p:xfrm>
          <a:off x="2133600" y="1346201"/>
          <a:ext cx="8839199" cy="4673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663"/>
                <a:gridCol w="481268"/>
                <a:gridCol w="393764"/>
                <a:gridCol w="492203"/>
                <a:gridCol w="481268"/>
                <a:gridCol w="492203"/>
                <a:gridCol w="568770"/>
                <a:gridCol w="568770"/>
                <a:gridCol w="492203"/>
                <a:gridCol w="481268"/>
                <a:gridCol w="492203"/>
                <a:gridCol w="623460"/>
                <a:gridCol w="492203"/>
                <a:gridCol w="492203"/>
                <a:gridCol w="393764"/>
                <a:gridCol w="492203"/>
                <a:gridCol w="481268"/>
                <a:gridCol w="437515"/>
              </a:tblGrid>
              <a:tr h="672230"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72230"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40220"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72230"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72230"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72230"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230"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571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669125" y="636810"/>
            <a:ext cx="8911687" cy="1280890"/>
          </a:xfrm>
        </p:spPr>
        <p:txBody>
          <a:bodyPr/>
          <a:lstStyle/>
          <a:p>
            <a:r>
              <a:rPr lang="cs-CZ" dirty="0" smtClean="0"/>
              <a:t>Tajenka </a:t>
            </a:r>
            <a:endParaRPr lang="cs-CZ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6236641"/>
              </p:ext>
            </p:extLst>
          </p:nvPr>
        </p:nvGraphicFramePr>
        <p:xfrm>
          <a:off x="2222499" y="1346201"/>
          <a:ext cx="8750300" cy="4673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3764"/>
                <a:gridCol w="481268"/>
                <a:gridCol w="393764"/>
                <a:gridCol w="492203"/>
                <a:gridCol w="481268"/>
                <a:gridCol w="492203"/>
                <a:gridCol w="568770"/>
                <a:gridCol w="568770"/>
                <a:gridCol w="492203"/>
                <a:gridCol w="481268"/>
                <a:gridCol w="492203"/>
                <a:gridCol w="623460"/>
                <a:gridCol w="492203"/>
                <a:gridCol w="492203"/>
                <a:gridCol w="393764"/>
                <a:gridCol w="492203"/>
                <a:gridCol w="481268"/>
                <a:gridCol w="437515"/>
              </a:tblGrid>
              <a:tr h="672230"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o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p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t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i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dirty="0">
                          <a:solidFill>
                            <a:srgbClr val="FF0000"/>
                          </a:solidFill>
                        </a:rPr>
                        <a:t>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a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l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i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z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a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c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e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672230"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a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n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dirty="0">
                          <a:solidFill>
                            <a:srgbClr val="FF0000"/>
                          </a:solidFill>
                        </a:rPr>
                        <a:t>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l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ý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z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a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 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 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640220"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h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o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d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dirty="0">
                          <a:solidFill>
                            <a:srgbClr val="FF0000"/>
                          </a:solidFill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o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c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e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n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í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672230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k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o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o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r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d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i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n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dirty="0">
                          <a:solidFill>
                            <a:srgbClr val="FF0000"/>
                          </a:solidFill>
                        </a:rPr>
                        <a:t>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c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e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 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 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672230"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p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r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ů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b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ě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dirty="0">
                          <a:solidFill>
                            <a:srgbClr val="FF0000"/>
                          </a:solidFill>
                        </a:rPr>
                        <a:t>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n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é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 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 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 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 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672230"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r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dirty="0">
                          <a:solidFill>
                            <a:srgbClr val="FF0000"/>
                          </a:solidFill>
                        </a:rPr>
                        <a:t>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a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l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i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z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a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c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e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230">
                <a:tc>
                  <a:txBody>
                    <a:bodyPr/>
                    <a:lstStyle/>
                    <a:p>
                      <a:pPr algn="ctr" fontAlgn="b"/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>
                          <a:effectLst/>
                        </a:rPr>
                        <a:t> 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dirty="0">
                          <a:solidFill>
                            <a:srgbClr val="FF0000"/>
                          </a:solidFill>
                        </a:rPr>
                        <a:t>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o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z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h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o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d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o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v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á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n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b="1" u="none" strike="noStrike" dirty="0">
                          <a:effectLst/>
                        </a:rPr>
                        <a:t>í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1044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2" action="ppaction://hlinkpres?slideindex=1&amp;slidetitle="/>
              </a:rPr>
              <a:t>//www.univerzita-online.cz/</a:t>
            </a:r>
            <a:r>
              <a:rPr lang="cs-CZ" dirty="0" err="1">
                <a:hlinkClick r:id="rId2" action="ppaction://hlinkpres?slideindex=1&amp;slidetitle="/>
              </a:rPr>
              <a:t>mng</a:t>
            </a:r>
            <a:r>
              <a:rPr lang="cs-CZ" dirty="0">
                <a:hlinkClick r:id="rId2" action="ppaction://hlinkpres?slideindex=1&amp;slidetitle="/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507788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Obrázky webu Office.com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48123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428047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131186"/>
              </p:ext>
            </p:extLst>
          </p:nvPr>
        </p:nvGraphicFramePr>
        <p:xfrm>
          <a:off x="2567608" y="2235198"/>
          <a:ext cx="7056784" cy="3693067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VY_32_INOVACE_1005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Průběžné funkce manažera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26.1.2014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jednotlivé průběžné funkce manažera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w Cen MT" panose="020B0602020104020603" pitchFamily="34" charset="-18"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w Cen MT" panose="020B0602020104020603" pitchFamily="34" charset="-18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80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PRŮBĚŽNÉ – PARALELNÍ FCE MANAŽERA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2253843"/>
              </p:ext>
            </p:extLst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487362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PROCES STRATEGICKÉHO ŘÍZENÍ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4776" y="1856096"/>
            <a:ext cx="9266830" cy="4735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1497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ANALYZOVÁNÍ ŘEŠENÝCH PROBLÉMŮ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487606"/>
            <a:ext cx="10515600" cy="4926842"/>
          </a:xfrm>
        </p:spPr>
        <p:txBody>
          <a:bodyPr>
            <a:normAutofit/>
          </a:bodyPr>
          <a:lstStyle/>
          <a:p>
            <a:r>
              <a:rPr lang="cs-CZ" b="1" dirty="0"/>
              <a:t>Řešení problémů</a:t>
            </a:r>
            <a:r>
              <a:rPr lang="cs-CZ" dirty="0"/>
              <a:t> nebo také hledání řešení patří mezi kognitivní schopnosti a dovednosti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/>
              <a:t>je součástí rozhodování. Schopnost řešit problémy je (v různé míře) důležitou složkou inteligence každého člověka.</a:t>
            </a:r>
          </a:p>
          <a:p>
            <a:r>
              <a:rPr lang="cs-CZ" dirty="0"/>
              <a:t>Řešení problémů patří mezi manažerské funkce, role i dovednosti. </a:t>
            </a:r>
            <a:endParaRPr lang="cs-CZ" dirty="0" smtClean="0"/>
          </a:p>
          <a:p>
            <a:r>
              <a:rPr lang="cs-CZ" dirty="0" smtClean="0"/>
              <a:t>Problém </a:t>
            </a:r>
            <a:r>
              <a:rPr lang="cs-CZ" dirty="0"/>
              <a:t>je „</a:t>
            </a:r>
            <a:r>
              <a:rPr lang="cs-CZ" i="1" dirty="0"/>
              <a:t>sporná nebo složitější otázka, kterou je třeba řešit</a:t>
            </a:r>
            <a:r>
              <a:rPr lang="cs-CZ" dirty="0"/>
              <a:t>“</a:t>
            </a:r>
          </a:p>
          <a:p>
            <a:r>
              <a:rPr lang="cs-CZ" dirty="0"/>
              <a:t>Problém je „</a:t>
            </a:r>
            <a:r>
              <a:rPr lang="cs-CZ" i="1" dirty="0"/>
              <a:t>sporná, nerozřešená otázka, nesnadný úkol, složitá věc</a:t>
            </a:r>
            <a:r>
              <a:rPr lang="cs-CZ" dirty="0"/>
              <a:t>“</a:t>
            </a:r>
          </a:p>
          <a:p>
            <a:r>
              <a:rPr lang="cs-CZ" dirty="0"/>
              <a:t>Řešit znamená „</a:t>
            </a:r>
            <a:r>
              <a:rPr lang="cs-CZ" i="1" dirty="0"/>
              <a:t>hledat a nalézat za daných okolností uspokojivou odpověď, vysvětlení, východisko</a:t>
            </a:r>
            <a:r>
              <a:rPr lang="cs-CZ" dirty="0"/>
              <a:t>“</a:t>
            </a:r>
          </a:p>
          <a:p>
            <a:r>
              <a:rPr lang="cs-CZ" dirty="0"/>
              <a:t>Syntézou uvedených výkladů získáme definici: </a:t>
            </a:r>
            <a:r>
              <a:rPr lang="cs-CZ" i="1" dirty="0"/>
              <a:t>„řešení problémů je hledání a nalézání za daných okolností uspokojivých východisek ze situací vyžadujících pozornost a zvládnutí</a:t>
            </a:r>
            <a:r>
              <a:rPr lang="cs-CZ" i="1" dirty="0" smtClean="0"/>
              <a:t>.“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370" y="4973572"/>
            <a:ext cx="1816913" cy="160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8456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ANALYZOVÁNÍ ŘEŠENÝCH PROBLÉMŮ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b="1" dirty="0" smtClean="0"/>
              <a:t>Definice </a:t>
            </a:r>
            <a:r>
              <a:rPr lang="cs-CZ" b="1" dirty="0"/>
              <a:t>problému</a:t>
            </a:r>
            <a:r>
              <a:rPr lang="cs-CZ" dirty="0"/>
              <a:t> – je třeba určit, co je problém a jaké by mělo být jeho řešení</a:t>
            </a:r>
          </a:p>
          <a:p>
            <a:r>
              <a:rPr lang="cs-CZ" b="1" dirty="0"/>
              <a:t>Analýza problému</a:t>
            </a:r>
            <a:r>
              <a:rPr lang="cs-CZ" dirty="0"/>
              <a:t> – je třeba zjistit kdy, kde a proč problém vznikl nebo vzniká</a:t>
            </a:r>
          </a:p>
          <a:p>
            <a:r>
              <a:rPr lang="cs-CZ" b="1" dirty="0"/>
              <a:t>Návrh možných řešení</a:t>
            </a:r>
            <a:r>
              <a:rPr lang="cs-CZ" dirty="0"/>
              <a:t> – zpracování několika možností řešení problému</a:t>
            </a:r>
          </a:p>
          <a:p>
            <a:r>
              <a:rPr lang="cs-CZ" b="1" dirty="0"/>
              <a:t>Výběr řešení</a:t>
            </a:r>
            <a:r>
              <a:rPr lang="cs-CZ" dirty="0"/>
              <a:t> – je vybráno nejvhodnější řešení problému</a:t>
            </a:r>
          </a:p>
          <a:p>
            <a:r>
              <a:rPr lang="cs-CZ" b="1" dirty="0"/>
              <a:t>Ověření funkčnosti řešení</a:t>
            </a:r>
            <a:r>
              <a:rPr lang="cs-CZ" dirty="0"/>
              <a:t> – po aplikaci řešení problému je vyhodnocena jeho účinnost</a:t>
            </a:r>
          </a:p>
          <a:p>
            <a:r>
              <a:rPr lang="cs-CZ" b="1" dirty="0"/>
              <a:t>Řešení problémů v praxi:</a:t>
            </a:r>
            <a:r>
              <a:rPr lang="cs-CZ" dirty="0"/>
              <a:t> řešení problémů je každodenní součástí práce manažera. V praxi lze rozlišit problémy známé a problémy nové. Manažer si musí osvojit určité minimální portfolio metod a technik řešení problémů a současně se naučit konzultovat problémy s odborně příslušnými specialisty, případně řešit problémy pomocí práce ve skupině či týmu.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58456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Rozhodování 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255594"/>
            <a:ext cx="10515600" cy="4921369"/>
          </a:xfrm>
        </p:spPr>
        <p:txBody>
          <a:bodyPr>
            <a:normAutofit/>
          </a:bodyPr>
          <a:lstStyle/>
          <a:p>
            <a:r>
              <a:rPr lang="cs-CZ" dirty="0" smtClean="0"/>
              <a:t>Rozhodování </a:t>
            </a:r>
            <a:r>
              <a:rPr lang="cs-CZ" dirty="0"/>
              <a:t>patří mezi klíčové manažerské funkce (funkce managementu</a:t>
            </a:r>
            <a:r>
              <a:rPr lang="cs-CZ" dirty="0" smtClean="0"/>
              <a:t>), a </a:t>
            </a:r>
            <a:r>
              <a:rPr lang="cs-CZ" dirty="0"/>
              <a:t>proto se týká všech oborů a aspektů organizace. Rozhodování je podstatou práce manažerů, podobně jako související řešení problémů. </a:t>
            </a:r>
          </a:p>
          <a:p>
            <a:r>
              <a:rPr lang="cs-CZ" b="1" dirty="0" smtClean="0"/>
              <a:t>Rozhodování</a:t>
            </a:r>
            <a:r>
              <a:rPr lang="cs-CZ" dirty="0" smtClean="0"/>
              <a:t> </a:t>
            </a:r>
            <a:r>
              <a:rPr lang="cs-CZ" dirty="0"/>
              <a:t>(</a:t>
            </a:r>
            <a:r>
              <a:rPr lang="cs-CZ" b="1" dirty="0" err="1"/>
              <a:t>Decision</a:t>
            </a:r>
            <a:r>
              <a:rPr lang="cs-CZ" b="1" dirty="0"/>
              <a:t> </a:t>
            </a:r>
            <a:r>
              <a:rPr lang="cs-CZ" b="1" dirty="0" err="1"/>
              <a:t>Making</a:t>
            </a:r>
            <a:r>
              <a:rPr lang="cs-CZ" dirty="0"/>
              <a:t>) je podstatou práce manažerů, podobně jako související řešení problémů (</a:t>
            </a:r>
            <a:r>
              <a:rPr lang="cs-CZ" b="1" dirty="0" err="1"/>
              <a:t>Problem</a:t>
            </a:r>
            <a:r>
              <a:rPr lang="cs-CZ" b="1" dirty="0"/>
              <a:t> </a:t>
            </a:r>
            <a:r>
              <a:rPr lang="cs-CZ" b="1" dirty="0" err="1"/>
              <a:t>Solving</a:t>
            </a:r>
            <a:r>
              <a:rPr lang="cs-CZ" dirty="0"/>
              <a:t>).</a:t>
            </a:r>
          </a:p>
          <a:p>
            <a:r>
              <a:rPr lang="cs-CZ" dirty="0"/>
              <a:t>Samotné rozhodování a řešení problémů je předmětem několika oborů - </a:t>
            </a:r>
            <a:r>
              <a:rPr lang="cs-CZ" b="1" dirty="0"/>
              <a:t>kognitivní psychologie</a:t>
            </a:r>
            <a:r>
              <a:rPr lang="cs-CZ" dirty="0"/>
              <a:t>, </a:t>
            </a:r>
            <a:r>
              <a:rPr lang="cs-CZ" b="1" dirty="0"/>
              <a:t>kognitivní vědy</a:t>
            </a:r>
            <a:r>
              <a:rPr lang="cs-CZ" dirty="0"/>
              <a:t>, ekonomie a ekonomiky, </a:t>
            </a:r>
            <a:r>
              <a:rPr lang="cs-CZ" b="1" dirty="0"/>
              <a:t>teorie rozhodování</a:t>
            </a:r>
            <a:r>
              <a:rPr lang="cs-CZ" dirty="0"/>
              <a:t> a </a:t>
            </a:r>
            <a:r>
              <a:rPr lang="cs-CZ" b="1" dirty="0"/>
              <a:t>umělé inteligence</a:t>
            </a:r>
            <a:r>
              <a:rPr lang="cs-CZ" dirty="0"/>
              <a:t>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577" y="4276416"/>
            <a:ext cx="1362075" cy="190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36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KOORDINACE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323833"/>
            <a:ext cx="10515600" cy="5349922"/>
          </a:xfrm>
        </p:spPr>
        <p:txBody>
          <a:bodyPr>
            <a:normAutofit/>
          </a:bodyPr>
          <a:lstStyle/>
          <a:p>
            <a:r>
              <a:rPr lang="cs-CZ" b="1" dirty="0"/>
              <a:t>Koordinování</a:t>
            </a:r>
            <a:r>
              <a:rPr lang="cs-CZ" dirty="0"/>
              <a:t> (</a:t>
            </a:r>
            <a:r>
              <a:rPr lang="cs-CZ" b="1" dirty="0" err="1"/>
              <a:t>Coordination</a:t>
            </a:r>
            <a:r>
              <a:rPr lang="cs-CZ" dirty="0"/>
              <a:t>) patří mezi klíčové manažerské funkce (</a:t>
            </a:r>
            <a:r>
              <a:rPr lang="cs-CZ" b="1" dirty="0"/>
              <a:t>funkce managementu</a:t>
            </a:r>
            <a:r>
              <a:rPr lang="cs-CZ" dirty="0" smtClean="0"/>
              <a:t>), </a:t>
            </a:r>
            <a:r>
              <a:rPr lang="cs-CZ" dirty="0"/>
              <a:t>a proto se týká všech oborů a aspektů organizace: Ekonomika a finance, Informatika, Kvalita, Lidské zdroje, Logistika a doprava, Management organizace, Marketing, Služby, Výroba.</a:t>
            </a:r>
          </a:p>
          <a:p>
            <a:r>
              <a:rPr lang="cs-CZ" b="1" dirty="0"/>
              <a:t>Koordinování</a:t>
            </a:r>
            <a:r>
              <a:rPr lang="cs-CZ" dirty="0"/>
              <a:t> je podstatou práce manažerů, podobně jako ostatní manažerské funkce. Někteří autoři ji přímo jako jednu z manažerských funkcí vyjmenovávají, jiní chápou koordinování jako součást jiných funkcí (většinou jako součást organizování). Někdy se udává jako funkce průběžná - je tedy neustále vykonávaná. Potřeba koordinování totiž vychází z podstaty fungování organizací nebo sociálních skupin či sítí - každá organizovaná skupina lidí potřebuje vzájemnou koordinaci, aby dosáhla svých cílů.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/>
              <a:t>koordinace je na bedrech lídra skupiny či managementu organizace</a:t>
            </a:r>
            <a:r>
              <a:rPr lang="cs-CZ" dirty="0" smtClean="0"/>
              <a:t>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256915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KOORDINACE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323833"/>
            <a:ext cx="10515600" cy="5349922"/>
          </a:xfrm>
        </p:spPr>
        <p:txBody>
          <a:bodyPr>
            <a:normAutofit/>
          </a:bodyPr>
          <a:lstStyle/>
          <a:p>
            <a:r>
              <a:rPr lang="cs-CZ" b="1" dirty="0" smtClean="0"/>
              <a:t>Podstatou </a:t>
            </a:r>
            <a:r>
              <a:rPr lang="cs-CZ" b="1" dirty="0"/>
              <a:t>koordinování</a:t>
            </a:r>
            <a:r>
              <a:rPr lang="cs-CZ" dirty="0"/>
              <a:t> je zajištění věcného, finančního, časového a případně prostorového souladu mezi jednotlivými cíli podniku, jeho částmi, činnostmi či jednotlivými pracovníky. Koordinování probíhá na úrovni strategického řízení prostřednictvím sdílených hodnot, nastavených pravidel, strategie (zejména poslání, vize a cílů) a v souladu s nimi, pomocí plánování, ale také na operativní úrovni dále prostřednictvím dílčích plánů, porad a přímého vedení lidí formou osobního styku.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2569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ébla">
  <a:themeElements>
    <a:clrScheme name="Stébla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Stébla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tébla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85</TotalTime>
  <Words>677</Words>
  <Application>Microsoft Office PowerPoint</Application>
  <PresentationFormat>Vlastní</PresentationFormat>
  <Paragraphs>153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Stébla</vt:lpstr>
      <vt:lpstr>PRŮBĚŽNÉ FUNKCE MANAŽERA</vt:lpstr>
      <vt:lpstr>Prezentace aplikace PowerPoint</vt:lpstr>
      <vt:lpstr>PRŮBĚŽNÉ – PARALELNÍ FCE MANAŽERA</vt:lpstr>
      <vt:lpstr>PROCES STRATEGICKÉHO ŘÍZENÍ</vt:lpstr>
      <vt:lpstr>ANALYZOVÁNÍ ŘEŠENÝCH PROBLÉMŮ</vt:lpstr>
      <vt:lpstr>ANALYZOVÁNÍ ŘEŠENÝCH PROBLÉMŮ</vt:lpstr>
      <vt:lpstr>Rozhodování  </vt:lpstr>
      <vt:lpstr>KOORDINACE</vt:lpstr>
      <vt:lpstr>KOORDINACE</vt:lpstr>
      <vt:lpstr>Procvičování</vt:lpstr>
      <vt:lpstr>Tajenka </vt:lpstr>
      <vt:lpstr>Tajenka 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PRŮBĚŽNÉ FUNKCE MANAŽERA</dc:title>
  <dc:creator>Jarmila Kabourková</dc:creator>
  <cp:lastModifiedBy>LIVA</cp:lastModifiedBy>
  <cp:revision>19</cp:revision>
  <dcterms:created xsi:type="dcterms:W3CDTF">2013-12-08T18:52:44Z</dcterms:created>
  <dcterms:modified xsi:type="dcterms:W3CDTF">2014-10-23T20:38:33Z</dcterms:modified>
</cp:coreProperties>
</file>