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9"/>
  </p:notesMasterIdLst>
  <p:handoutMasterIdLst>
    <p:handoutMasterId r:id="rId10"/>
  </p:handoutMasterIdLst>
  <p:sldIdLst>
    <p:sldId id="256" r:id="rId3"/>
    <p:sldId id="258" r:id="rId4"/>
    <p:sldId id="261" r:id="rId5"/>
    <p:sldId id="277" r:id="rId6"/>
    <p:sldId id="278" r:id="rId7"/>
    <p:sldId id="279" r:id="rId8"/>
  </p:sldIdLst>
  <p:sldSz cx="9144000" cy="6858000" type="screen4x3"/>
  <p:notesSz cx="9921875" cy="67849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9324" cy="339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0230" y="0"/>
            <a:ext cx="4299324" cy="3397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6955A-D2A9-41D8-8EE3-3E8815309899}" type="datetimeFigureOut">
              <a:rPr lang="cs-CZ" smtClean="0"/>
              <a:t>25.10.2014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444098"/>
            <a:ext cx="4299324" cy="339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0230" y="6444098"/>
            <a:ext cx="4299324" cy="3397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0F9C-D6B3-46E7-A3FB-006D9D8E781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097107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010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394075" cy="25447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2863"/>
            <a:ext cx="7937500" cy="30532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44548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0100" y="6444548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upload.wikimedia.org/wikipedia/commons/1/18/HSSection_sign.svg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Licence a softwarové právo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633747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VY_32_INOVACE_1308 Licence a autorská práva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4.4.2013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Způsoby</a:t>
                      </a:r>
                      <a:r>
                        <a:rPr lang="cs-CZ" sz="1600" baseline="0" dirty="0" smtClean="0"/>
                        <a:t> licencování SW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Základní pojmy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844824"/>
            <a:ext cx="7498080" cy="4320480"/>
          </a:xfrm>
        </p:spPr>
        <p:txBody>
          <a:bodyPr>
            <a:normAutofit fontScale="85000" lnSpcReduction="10000"/>
          </a:bodyPr>
          <a:lstStyle/>
          <a:p>
            <a:pPr marL="82296" indent="0">
              <a:buNone/>
            </a:pPr>
            <a:r>
              <a:rPr lang="cs-CZ" sz="2400" i="1" dirty="0" smtClean="0"/>
              <a:t>FREEWARE – volně šiřitelný software zdarma</a:t>
            </a:r>
          </a:p>
          <a:p>
            <a:pPr marL="82296" indent="0">
              <a:buNone/>
            </a:pPr>
            <a:r>
              <a:rPr lang="cs-CZ" sz="2400" i="1" dirty="0" smtClean="0"/>
              <a:t>SHAREWARE – software, který si uživatel může vyzkoušet po určitou dobu, poté je nucen zaplatit stanovenou částku, zato obdrží veškeré funkce produktu a uživatelskou podporu</a:t>
            </a:r>
          </a:p>
          <a:p>
            <a:pPr marL="82296" indent="0">
              <a:buNone/>
            </a:pPr>
            <a:r>
              <a:rPr lang="cs-CZ" sz="2400" i="1" dirty="0" smtClean="0"/>
              <a:t>TRIAL VERZE – plnohodnotná aplikace na vyzkoušení, časově omezená</a:t>
            </a:r>
          </a:p>
          <a:p>
            <a:pPr marL="82296" indent="0">
              <a:buNone/>
            </a:pPr>
            <a:r>
              <a:rPr lang="cs-CZ" sz="2400" i="1" dirty="0" smtClean="0"/>
              <a:t>DEMOVERZE – program pouze k demonstraci činnosti, nelze plně vyzkoušet, obvykle umožňuje pouze několik funkcí</a:t>
            </a:r>
          </a:p>
          <a:p>
            <a:pPr marL="82296" indent="0">
              <a:buNone/>
            </a:pPr>
            <a:r>
              <a:rPr lang="cs-CZ" sz="2400" i="1" dirty="0" smtClean="0"/>
              <a:t>BETA VERZE – aplikace před uvedením na trh, zkušební verze</a:t>
            </a:r>
          </a:p>
          <a:p>
            <a:pPr marL="82296" indent="0">
              <a:buNone/>
            </a:pPr>
            <a:r>
              <a:rPr lang="cs-CZ" sz="2400" i="1" dirty="0" smtClean="0"/>
              <a:t>OPEN SOURCE LICENCE – licence umožňující nabyvateli upravit zdrojový kód programu, typickým příkladem OS Linux</a:t>
            </a:r>
          </a:p>
          <a:p>
            <a:pPr marL="82296" indent="0">
              <a:buNone/>
            </a:pPr>
            <a:endParaRPr lang="cs-CZ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46646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Operační systém Windows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5256584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cs-CZ" sz="2000" i="1" dirty="0" smtClean="0"/>
              <a:t>při instalaci musí uživatel akceptovat </a:t>
            </a:r>
            <a:r>
              <a:rPr lang="cs-CZ" sz="2000" i="1" dirty="0"/>
              <a:t>l</a:t>
            </a:r>
            <a:r>
              <a:rPr lang="cs-CZ" sz="2000" i="1" dirty="0" smtClean="0"/>
              <a:t>icenční podmínky EULA</a:t>
            </a:r>
          </a:p>
          <a:p>
            <a:pPr>
              <a:buFontTx/>
              <a:buChar char="-"/>
            </a:pPr>
            <a:r>
              <a:rPr lang="cs-CZ" sz="2000" i="1" dirty="0" smtClean="0"/>
              <a:t>typy licencí:</a:t>
            </a:r>
          </a:p>
          <a:p>
            <a:pPr marL="870966" lvl="1" indent="-514350">
              <a:buClr>
                <a:schemeClr val="accent1">
                  <a:lumMod val="50000"/>
                </a:schemeClr>
              </a:buClr>
              <a:buFont typeface="+mj-lt"/>
              <a:buAutoNum type="romanUcPeriod"/>
            </a:pPr>
            <a:r>
              <a:rPr lang="cs-CZ" sz="2000" i="1" dirty="0" smtClean="0"/>
              <a:t>OEM – při aktivaci se systém spojí se základní deskou (každá má svůj identifikátor) a nelze jej poté již nainstalovat na jiný počítač, při poruše základní desky v záruce lze produkt opět aktivovat, po záruce licence končí</a:t>
            </a:r>
          </a:p>
          <a:p>
            <a:pPr marL="870966" lvl="1" indent="-514350">
              <a:buClr>
                <a:schemeClr val="accent1">
                  <a:lumMod val="50000"/>
                </a:schemeClr>
              </a:buClr>
              <a:buFont typeface="+mj-lt"/>
              <a:buAutoNum type="romanUcPeriod"/>
            </a:pPr>
            <a:r>
              <a:rPr lang="cs-CZ" sz="2000" i="1" dirty="0" smtClean="0"/>
              <a:t>FPP – krabicová verze – plná verze Windows, lze odinstalovat </a:t>
            </a:r>
            <a:br>
              <a:rPr lang="cs-CZ" sz="2000" i="1" dirty="0" smtClean="0"/>
            </a:br>
            <a:r>
              <a:rPr lang="cs-CZ" sz="2000" i="1" dirty="0" smtClean="0"/>
              <a:t>a přenést na jiný PC</a:t>
            </a:r>
          </a:p>
          <a:p>
            <a:pPr marL="870966" lvl="1" indent="-514350">
              <a:buClr>
                <a:schemeClr val="accent1">
                  <a:lumMod val="50000"/>
                </a:schemeClr>
              </a:buClr>
              <a:buFont typeface="+mj-lt"/>
              <a:buAutoNum type="romanUcPeriod"/>
            </a:pPr>
            <a:r>
              <a:rPr lang="cs-CZ" sz="2000" i="1" dirty="0" smtClean="0"/>
              <a:t>multilicence – prodej a pronájem</a:t>
            </a:r>
            <a:r>
              <a:rPr lang="cs-CZ" sz="2400" i="1" dirty="0" smtClean="0"/>
              <a:t>	</a:t>
            </a:r>
          </a:p>
          <a:p>
            <a:pPr marL="356616" lvl="1" indent="0">
              <a:buClr>
                <a:schemeClr val="accent1">
                  <a:lumMod val="50000"/>
                </a:schemeClr>
              </a:buClr>
              <a:buNone/>
            </a:pPr>
            <a:endParaRPr lang="cs-CZ" sz="2400" i="1" dirty="0" smtClean="0"/>
          </a:p>
          <a:p>
            <a:pPr marL="82296" indent="0">
              <a:buClr>
                <a:schemeClr val="accent1">
                  <a:lumMod val="50000"/>
                </a:schemeClr>
              </a:buClr>
              <a:buNone/>
            </a:pPr>
            <a:r>
              <a:rPr lang="cs-CZ" sz="2400" i="1" dirty="0" smtClean="0"/>
              <a:t>SOFTWARE ASSURANCE – při multilicenčních smlouvách právo na aktuální verzi daného produktu (Windows, Office)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835696" y="476672"/>
            <a:ext cx="65527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4000" dirty="0" smtClean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ea typeface="+mj-ea"/>
                <a:cs typeface="+mj-cs"/>
              </a:rPr>
              <a:t>Softwarové právo	</a:t>
            </a:r>
            <a:endParaRPr lang="cs-CZ" sz="2400" b="1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75656" y="1916832"/>
            <a:ext cx="73448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Dokladem legálnosti softwaru je v první řadě nabývací doklad, dále originální DVD nebo jiný datový nosič a certifikát pravosti.</a:t>
            </a:r>
          </a:p>
          <a:p>
            <a:endParaRPr lang="cs-CZ" dirty="0"/>
          </a:p>
          <a:p>
            <a:r>
              <a:rPr lang="cs-CZ" dirty="0" smtClean="0"/>
              <a:t>Autorským právem v ČR se zabývá především 121/2000 Sb</a:t>
            </a:r>
            <a:r>
              <a:rPr lang="cs-CZ" dirty="0"/>
              <a:t>. Zákon o právu autorském, o právech souvisejících s právem autorským a o změně některých zákonů (autorský zákon</a:t>
            </a:r>
            <a:r>
              <a:rPr lang="cs-CZ" dirty="0" smtClean="0"/>
              <a:t>).</a:t>
            </a:r>
          </a:p>
          <a:p>
            <a:endParaRPr lang="cs-CZ" dirty="0" smtClean="0"/>
          </a:p>
          <a:p>
            <a:r>
              <a:rPr lang="cs-CZ" dirty="0" smtClean="0"/>
              <a:t>Nelegálním kopírováním, respektive porušováním autorského práva se </a:t>
            </a:r>
            <a:br>
              <a:rPr lang="cs-CZ" dirty="0" smtClean="0"/>
            </a:br>
            <a:r>
              <a:rPr lang="cs-CZ" dirty="0" smtClean="0"/>
              <a:t>v České republice zabývá Softwarová Aliance.</a:t>
            </a:r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1259632" y="404664"/>
            <a:ext cx="7560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cs-CZ" b="1" dirty="0">
                <a:solidFill>
                  <a:prstClr val="black"/>
                </a:solidFill>
              </a:rPr>
              <a:t>Nejčastější skutkové podstaty softwarového pirátství: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endParaRPr lang="cs-CZ" dirty="0" smtClean="0">
              <a:solidFill>
                <a:prstClr val="black"/>
              </a:solidFill>
            </a:endParaRP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 smtClean="0">
                <a:solidFill>
                  <a:prstClr val="black"/>
                </a:solidFill>
              </a:rPr>
              <a:t>nelegální </a:t>
            </a:r>
            <a:r>
              <a:rPr lang="cs-CZ" dirty="0">
                <a:solidFill>
                  <a:prstClr val="black"/>
                </a:solidFill>
              </a:rPr>
              <a:t>šíření softwaru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>
                <a:solidFill>
                  <a:prstClr val="black"/>
                </a:solidFill>
              </a:rPr>
              <a:t>nelegální užití softwaru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>
                <a:solidFill>
                  <a:prstClr val="black"/>
                </a:solidFill>
              </a:rPr>
              <a:t>užívání protiprávního softwaru (např. šíření virů)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>
                <a:solidFill>
                  <a:prstClr val="black"/>
                </a:solidFill>
              </a:rPr>
              <a:t>prolamování bezpečnostní  softwarové ochrany (</a:t>
            </a:r>
            <a:r>
              <a:rPr lang="cs-CZ" dirty="0" err="1">
                <a:solidFill>
                  <a:prstClr val="black"/>
                </a:solidFill>
              </a:rPr>
              <a:t>hacking</a:t>
            </a:r>
            <a:r>
              <a:rPr lang="cs-CZ" dirty="0">
                <a:solidFill>
                  <a:prstClr val="black"/>
                </a:solidFill>
              </a:rPr>
              <a:t>)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>
                <a:solidFill>
                  <a:prstClr val="black"/>
                </a:solidFill>
              </a:rPr>
              <a:t>narušení fungování softwaru (zahlcení softwaru příkazy)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r>
              <a:rPr lang="cs-CZ" dirty="0">
                <a:solidFill>
                  <a:prstClr val="black"/>
                </a:solidFill>
              </a:rPr>
              <a:t>nelegální zásah do zdrojového kódu </a:t>
            </a:r>
            <a:r>
              <a:rPr lang="cs-CZ" dirty="0" smtClean="0">
                <a:solidFill>
                  <a:prstClr val="black"/>
                </a:solidFill>
              </a:rPr>
              <a:t>programu</a:t>
            </a:r>
          </a:p>
          <a:p>
            <a:pPr marL="285750" lvl="0" indent="-285750">
              <a:buClr>
                <a:srgbClr val="FEB80A">
                  <a:lumMod val="50000"/>
                </a:srgbClr>
              </a:buClr>
              <a:buFont typeface="Arial" pitchFamily="34" charset="0"/>
              <a:buChar char="•"/>
            </a:pPr>
            <a:endParaRPr lang="cs-CZ" dirty="0">
              <a:solidFill>
                <a:prstClr val="black"/>
              </a:solidFill>
            </a:endParaRPr>
          </a:p>
          <a:p>
            <a:pPr lvl="0">
              <a:buClr>
                <a:srgbClr val="FEB80A">
                  <a:lumMod val="50000"/>
                </a:srgbClr>
              </a:buClr>
            </a:pPr>
            <a:endParaRPr lang="cs-CZ" dirty="0" smtClean="0">
              <a:solidFill>
                <a:prstClr val="black"/>
              </a:solidFill>
            </a:endParaRPr>
          </a:p>
          <a:p>
            <a:pPr lvl="0">
              <a:buClr>
                <a:srgbClr val="FEB80A">
                  <a:lumMod val="50000"/>
                </a:srgbClr>
              </a:buClr>
            </a:pPr>
            <a:r>
              <a:rPr lang="cs-CZ" dirty="0" smtClean="0">
                <a:solidFill>
                  <a:prstClr val="black"/>
                </a:solidFill>
              </a:rPr>
              <a:t>Tyto skutky se nazývají počítačovým pirátstvím a považují se za trestný čin dle</a:t>
            </a:r>
          </a:p>
          <a:p>
            <a:pPr lvl="0">
              <a:buClr>
                <a:srgbClr val="FEB80A">
                  <a:lumMod val="50000"/>
                </a:srgbClr>
              </a:buClr>
            </a:pPr>
            <a:r>
              <a:rPr lang="cs-CZ" dirty="0" smtClean="0">
                <a:solidFill>
                  <a:prstClr val="black"/>
                </a:solidFill>
              </a:rPr>
              <a:t>§ 152 trestního zákona.</a:t>
            </a:r>
            <a:endParaRPr lang="cs-CZ" dirty="0">
              <a:solidFill>
                <a:prstClr val="black"/>
              </a:solidFill>
            </a:endParaRPr>
          </a:p>
        </p:txBody>
      </p:sp>
      <p:pic>
        <p:nvPicPr>
          <p:cNvPr id="1026" name="Picture 2" descr="File:HSSection sign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762" y="4149080"/>
            <a:ext cx="2016224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93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0960743"/>
              </p:ext>
            </p:extLst>
          </p:nvPr>
        </p:nvGraphicFramePr>
        <p:xfrm>
          <a:off x="1259632" y="455071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Softwarové právo, Lukáš Jansa, Petr Otevřel, ISBN 978-80-251-3458-0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18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355</Words>
  <Application>Microsoft Office PowerPoint</Application>
  <PresentationFormat>Předvádění na obrazovce (4:3)</PresentationFormat>
  <Paragraphs>58</Paragraphs>
  <Slides>6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TrainingPresentation</vt:lpstr>
      <vt:lpstr>Licence a softwarové právo</vt:lpstr>
      <vt:lpstr>Základní pojmy</vt:lpstr>
      <vt:lpstr>Operační systém Windows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2014-10-25T06:30:17Z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