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5348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533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284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3007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3538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4609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935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4145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1263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9010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349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B5C10-9356-4D58-8080-7FED835DDD6A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7719-CC55-4BF4-BA49-9550077B776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8420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557927"/>
              </p:ext>
            </p:extLst>
          </p:nvPr>
        </p:nvGraphicFramePr>
        <p:xfrm>
          <a:off x="1216976" y="2204864"/>
          <a:ext cx="6724428" cy="38451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8053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311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Kombinace 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pojmů: Kombinace, kombinace bez opakování, kombinace s opakováním, řešení jednoduchých úloh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93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2060848"/>
            <a:ext cx="7772400" cy="147002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6000" dirty="0" smtClean="0"/>
              <a:t>Kombinace</a:t>
            </a:r>
            <a:endParaRPr lang="cs-CZ" sz="6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9492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24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Kombinace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dirty="0" smtClean="0"/>
              <a:t>Je dána n-prvková množina, kombinací nazveme libovolnou k-prvkovou podmnožinu, vybranou ze zadaných n- prvků </a:t>
            </a:r>
            <a:r>
              <a:rPr lang="cs-CZ" b="1" dirty="0" smtClean="0"/>
              <a:t>(nezáleží na pořadí prvků)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a) prvky se mohou vyskytnout maximálně jednou </a:t>
            </a:r>
            <a:r>
              <a:rPr lang="cs-CZ" dirty="0" smtClean="0">
                <a:latin typeface="Calibri"/>
              </a:rPr>
              <a:t>→ kombinace bez opakování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b)</a:t>
            </a:r>
            <a:r>
              <a:rPr lang="cs-CZ" dirty="0" smtClean="0"/>
              <a:t> prvky se mohou vyskytnout opakovaně </a:t>
            </a:r>
          </a:p>
          <a:p>
            <a:pPr marL="0" indent="0">
              <a:buNone/>
            </a:pPr>
            <a:r>
              <a:rPr lang="cs-CZ" dirty="0" smtClean="0"/>
              <a:t> </a:t>
            </a:r>
            <a:r>
              <a:rPr lang="cs-CZ" dirty="0"/>
              <a:t>→ kombinace s</a:t>
            </a:r>
            <a:r>
              <a:rPr lang="cs-CZ" dirty="0" smtClean="0"/>
              <a:t> opakováním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3454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Řešený příklad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Jsou dány prvky {A,B,C,D}. Vytvořte </a:t>
            </a:r>
          </a:p>
          <a:p>
            <a:pPr marL="0" indent="0">
              <a:buNone/>
            </a:pPr>
            <a:r>
              <a:rPr lang="cs-CZ" b="1" dirty="0" smtClean="0"/>
              <a:t>a)tříprvkové kombinace bez opakování</a:t>
            </a:r>
          </a:p>
          <a:p>
            <a:pPr marL="0" indent="0">
              <a:buNone/>
            </a:pPr>
            <a:r>
              <a:rPr lang="cs-CZ" b="1" dirty="0" smtClean="0"/>
              <a:t>b)dvouprvkové </a:t>
            </a:r>
            <a:r>
              <a:rPr lang="cs-CZ" b="1" dirty="0"/>
              <a:t>kombinace bez </a:t>
            </a:r>
            <a:r>
              <a:rPr lang="cs-CZ" b="1" dirty="0" smtClean="0"/>
              <a:t>opakování</a:t>
            </a:r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a){ABC},  </a:t>
            </a:r>
            <a:r>
              <a:rPr lang="cs-CZ" dirty="0"/>
              <a:t>{</a:t>
            </a:r>
            <a:r>
              <a:rPr lang="cs-CZ" dirty="0" smtClean="0"/>
              <a:t>ABD}, {DBC</a:t>
            </a:r>
            <a:r>
              <a:rPr lang="cs-CZ" dirty="0"/>
              <a:t>}, {</a:t>
            </a:r>
            <a:r>
              <a:rPr lang="cs-CZ" dirty="0" smtClean="0"/>
              <a:t>ADC}</a:t>
            </a:r>
          </a:p>
          <a:p>
            <a:pPr marL="0" indent="0">
              <a:buNone/>
            </a:pPr>
            <a:r>
              <a:rPr lang="cs-CZ" dirty="0" smtClean="0"/>
              <a:t>Lze tedy vytvořit čtyři různé tříprvkové podmnožiny ze zadaných prvků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b){AB}, {AD</a:t>
            </a:r>
            <a:r>
              <a:rPr lang="cs-CZ" dirty="0"/>
              <a:t>}, </a:t>
            </a:r>
            <a:r>
              <a:rPr lang="cs-CZ" dirty="0" smtClean="0"/>
              <a:t>{BC</a:t>
            </a:r>
            <a:r>
              <a:rPr lang="cs-CZ" dirty="0"/>
              <a:t>}, {</a:t>
            </a:r>
            <a:r>
              <a:rPr lang="cs-CZ" dirty="0" smtClean="0"/>
              <a:t>AC}, {DB</a:t>
            </a:r>
            <a:r>
              <a:rPr lang="cs-CZ" dirty="0"/>
              <a:t>}, </a:t>
            </a:r>
            <a:r>
              <a:rPr lang="cs-CZ" dirty="0" smtClean="0"/>
              <a:t>{CD</a:t>
            </a:r>
            <a:r>
              <a:rPr lang="cs-CZ" dirty="0"/>
              <a:t>}, </a:t>
            </a:r>
          </a:p>
          <a:p>
            <a:pPr marL="0" indent="0">
              <a:buNone/>
            </a:pPr>
            <a:r>
              <a:rPr lang="cs-CZ" dirty="0" smtClean="0"/>
              <a:t>Lze </a:t>
            </a:r>
            <a:r>
              <a:rPr lang="cs-CZ" dirty="0"/>
              <a:t>tedy vytvořit </a:t>
            </a:r>
            <a:r>
              <a:rPr lang="cs-CZ" dirty="0" smtClean="0"/>
              <a:t>šest různých dvouprvkových podmnožin </a:t>
            </a:r>
            <a:r>
              <a:rPr lang="cs-CZ" dirty="0"/>
              <a:t>ze zadaných prvků</a:t>
            </a:r>
          </a:p>
        </p:txBody>
      </p:sp>
    </p:spTree>
    <p:extLst>
      <p:ext uri="{BB962C8B-B14F-4D97-AF65-F5344CB8AC3E}">
        <p14:creationId xmlns:p14="http://schemas.microsoft.com/office/powerpoint/2010/main" val="308767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Řešení vzorcem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r>
                  <a:rPr lang="cs-CZ" dirty="0" smtClean="0"/>
                  <a:t>Kombinačním číslem </a:t>
                </a:r>
              </a:p>
              <a:p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 smtClean="0"/>
              </a:p>
              <a:p>
                <a:endParaRPr lang="cs-CZ" dirty="0"/>
              </a:p>
              <a:p>
                <a:pPr marL="0" indent="0">
                  <a:buNone/>
                </a:pPr>
                <a:r>
                  <a:rPr lang="cs-CZ" b="1" dirty="0"/>
                  <a:t>Jsou dány prvky {A,B,C,D}. Vytvořte </a:t>
                </a:r>
              </a:p>
              <a:p>
                <a:pPr marL="0" indent="0">
                  <a:buNone/>
                </a:pPr>
                <a:r>
                  <a:rPr lang="cs-CZ" b="1" dirty="0"/>
                  <a:t>a)tříprvkové kombinace bez opakování</a:t>
                </a:r>
              </a:p>
              <a:p>
                <a:pPr marL="0" indent="0">
                  <a:buNone/>
                </a:pPr>
                <a:r>
                  <a:rPr lang="cs-CZ" b="1" dirty="0"/>
                  <a:t>b)tříprvkové kombinace bez opakování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r>
                  <a:rPr lang="cs-CZ" dirty="0" smtClean="0"/>
                  <a:t>a)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i="1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</a:p>
              <a:p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/>
                  <a:t>)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= 4</a:t>
                </a:r>
              </a:p>
              <a:p>
                <a:endParaRPr lang="cs-CZ" dirty="0"/>
              </a:p>
              <a:p>
                <a:r>
                  <a:rPr lang="cs-CZ" dirty="0" smtClean="0"/>
                  <a:t>b)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i="1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</a:t>
                </a:r>
              </a:p>
              <a:p>
                <a:r>
                  <a:rPr lang="cs-CZ" dirty="0" smtClean="0"/>
                  <a:t>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/>
                  <a:t>)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4!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4−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6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64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6912768" cy="63408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Řešené základní příklady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908720"/>
            <a:ext cx="4101852" cy="1266155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cs-CZ" dirty="0" smtClean="0"/>
              <a:t>Kolika způsoby můžeme vytvořit různých </a:t>
            </a:r>
          </a:p>
          <a:p>
            <a:r>
              <a:rPr lang="cs-CZ" dirty="0" smtClean="0"/>
              <a:t>a)tříčlenných </a:t>
            </a:r>
          </a:p>
          <a:p>
            <a:r>
              <a:rPr lang="cs-CZ" dirty="0" smtClean="0"/>
              <a:t>b)pětičlenných týmů z 12 dětí?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2174874"/>
                <a:ext cx="3610744" cy="4494485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a)n = 12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k 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i="1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12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3!.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12</m:t>
                            </m:r>
                            <m:r>
                              <a:rPr lang="cs-CZ" i="1">
                                <a:latin typeface="Cambria Math"/>
                              </a:rPr>
                              <m:t>−3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220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b)n </a:t>
                </a:r>
                <a:r>
                  <a:rPr lang="cs-CZ" dirty="0"/>
                  <a:t>= 12</a:t>
                </a:r>
              </a:p>
              <a:p>
                <a:pPr marL="0" indent="0">
                  <a:buNone/>
                </a:pPr>
                <a:r>
                  <a:rPr lang="cs-CZ" dirty="0"/>
                  <a:t>k = </a:t>
                </a:r>
                <a:r>
                  <a:rPr lang="cs-CZ" dirty="0" smtClean="0"/>
                  <a:t>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i="1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1</m:t>
                          </m:r>
                          <m:r>
                            <a:rPr lang="cs-CZ" i="1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12!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12−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792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2174874"/>
                <a:ext cx="3610744" cy="4494485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572001" y="914400"/>
            <a:ext cx="4114800" cy="1260475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cs-CZ" dirty="0" smtClean="0"/>
              <a:t>V obchodě mají 15 různých druhů bonbonů. Kolik můžeme vytvořit různých směsí, které obsahují buď čtyři nebo pět druhů bonbonů?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5004048" y="2204864"/>
                <a:ext cx="3527375" cy="4494485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n </a:t>
                </a:r>
                <a:r>
                  <a:rPr lang="cs-CZ" dirty="0"/>
                  <a:t>= </a:t>
                </a:r>
                <a:r>
                  <a:rPr lang="cs-CZ" dirty="0" smtClean="0"/>
                  <a:t>15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k = </a:t>
                </a:r>
                <a:r>
                  <a:rPr lang="cs-CZ" dirty="0" smtClean="0"/>
                  <a:t>4</a:t>
                </a:r>
              </a:p>
              <a:p>
                <a:pPr marL="0" indent="0">
                  <a:buNone/>
                </a:pPr>
                <a:r>
                  <a:rPr lang="cs-CZ" dirty="0" smtClean="0"/>
                  <a:t>k = 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i="1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lang="cs-CZ" dirty="0"/>
                  <a:t>)</a:t>
                </a:r>
                <a:r>
                  <a:rPr lang="cs-CZ" dirty="0" smtClean="0"/>
                  <a:t> +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1</m:t>
                          </m:r>
                          <m:r>
                            <a:rPr lang="cs-CZ" i="1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/>
                  <a:t>)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</m:t>
                        </m:r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15!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15−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:r>
                  <a:rPr lang="cs-CZ" dirty="0" smtClean="0"/>
                  <a:t> = 1365 + 3003 = 4368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Můžeme vytvořit 4368 směsí se čtyřmi nebo pěti druhy bonbonů.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5004048" y="2204864"/>
                <a:ext cx="3527375" cy="4494485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336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allAtOnce" animBg="1"/>
      <p:bldP spid="5" grpId="0" build="p" animBg="1"/>
      <p:bldP spid="6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347048" cy="85010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cs-CZ" sz="3200" dirty="0" smtClean="0"/>
              <a:t>Řešené příklady na </a:t>
            </a:r>
            <a:br>
              <a:rPr lang="cs-CZ" sz="3200" dirty="0" smtClean="0"/>
            </a:br>
            <a:r>
              <a:rPr lang="cs-CZ" sz="3200" dirty="0" smtClean="0"/>
              <a:t>kombinace s opakováním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51520" y="1196752"/>
            <a:ext cx="4112196" cy="1359842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cs-CZ" dirty="0" smtClean="0"/>
              <a:t>V květince mají 11druhů květin. Kolika způsoby lze vytvořit kytici s 5 květinami, jestliže a)jakéhokoli druhu b) aby nebyly všechny stejné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" y="2708921"/>
                <a:ext cx="3682752" cy="3888432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</a:t>
                </a:r>
                <a:r>
                  <a:rPr lang="cs-CZ" dirty="0"/>
                  <a:t> </a:t>
                </a:r>
                <a:r>
                  <a:rPr lang="cs-CZ" dirty="0" smtClean="0"/>
                  <a:t>n </a:t>
                </a:r>
                <a:r>
                  <a:rPr lang="cs-CZ" dirty="0"/>
                  <a:t>= </a:t>
                </a:r>
                <a:r>
                  <a:rPr lang="cs-CZ" dirty="0" smtClean="0"/>
                  <a:t>11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   k = </a:t>
                </a:r>
                <a:r>
                  <a:rPr lang="cs-CZ" dirty="0" smtClean="0"/>
                  <a:t>5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−1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1+5−1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</m:t>
                        </m:r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1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  <m:r>
                              <a:rPr lang="cs-CZ" i="1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3003 </a:t>
                </a:r>
              </a:p>
              <a:p>
                <a:pPr marL="0" indent="0">
                  <a:buNone/>
                </a:pPr>
                <a:r>
                  <a:rPr lang="cs-CZ" dirty="0" smtClean="0"/>
                  <a:t>Kytici lze vytvořit 3003 způsoby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b)n = </a:t>
                </a:r>
                <a:r>
                  <a:rPr lang="cs-CZ" dirty="0" smtClean="0"/>
                  <a:t>11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smtClean="0"/>
                  <a:t>    k </a:t>
                </a:r>
                <a:r>
                  <a:rPr lang="cs-CZ" dirty="0"/>
                  <a:t>= 5</a:t>
                </a:r>
              </a:p>
              <a:p>
                <a:pPr marL="0" indent="0">
                  <a:buNone/>
                </a:pPr>
                <a:r>
                  <a:rPr lang="cs-CZ" dirty="0"/>
                  <a:t>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−1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1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1+5−1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/>
                  <a:t>) </a:t>
                </a:r>
                <a:r>
                  <a:rPr lang="cs-CZ" dirty="0" smtClean="0"/>
                  <a:t>- 11=3003-11 = 2992</a:t>
                </a:r>
              </a:p>
              <a:p>
                <a:pPr marL="0" indent="0">
                  <a:buNone/>
                </a:pPr>
                <a:r>
                  <a:rPr lang="cs-CZ" dirty="0" smtClean="0"/>
                  <a:t>Pokud nechceme, aby kytice obsahovala všechny květiny stejné, lze ji vytvořit 2992způsoby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" y="2708921"/>
                <a:ext cx="3682752" cy="3888432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716016" y="5301208"/>
            <a:ext cx="4103439" cy="1173807"/>
          </a:xfrm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cs-CZ" dirty="0" smtClean="0"/>
              <a:t>V obchodě mají trička v barvách červené, zelené a žluté. Kolika způsoby lze vybrat a)pět triček b)pět triček tak, aby nebyla všechna jedné barvy 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16016" y="1268760"/>
                <a:ext cx="4176463" cy="3672407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</a:t>
                </a:r>
                <a:r>
                  <a:rPr lang="cs-CZ" dirty="0"/>
                  <a:t> n = 3</a:t>
                </a:r>
              </a:p>
              <a:p>
                <a:pPr marL="0" indent="0">
                  <a:buNone/>
                </a:pPr>
                <a:r>
                  <a:rPr lang="cs-CZ" dirty="0"/>
                  <a:t>    k = 5</a:t>
                </a:r>
              </a:p>
              <a:p>
                <a:pPr marL="0" indent="0">
                  <a:buNone/>
                </a:pPr>
                <a:r>
                  <a:rPr lang="cs-CZ" dirty="0"/>
                  <a:t>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  <m:r>
                            <a:rPr lang="cs-CZ" i="1">
                              <a:latin typeface="Cambria Math"/>
                            </a:rPr>
                            <m:t>+</m:t>
                          </m:r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  <m:r>
                            <a:rPr lang="cs-CZ" i="1">
                              <a:latin typeface="Cambria Math"/>
                            </a:rPr>
                            <m:t>−1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i="1">
                              <a:latin typeface="Cambria Math"/>
                            </a:rPr>
                            <m:t>+5−1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5!.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21 </a:t>
                </a:r>
              </a:p>
              <a:p>
                <a:pPr marL="0" indent="0">
                  <a:buNone/>
                </a:pPr>
                <a:r>
                  <a:rPr lang="cs-CZ" dirty="0" smtClean="0"/>
                  <a:t>Pro výběr pěti triček máme 21 možností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b</a:t>
                </a:r>
                <a:r>
                  <a:rPr lang="cs-CZ" dirty="0" smtClean="0"/>
                  <a:t>) n </a:t>
                </a:r>
                <a:r>
                  <a:rPr lang="cs-CZ" dirty="0"/>
                  <a:t>= 3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 k </a:t>
                </a:r>
                <a:r>
                  <a:rPr lang="cs-CZ" dirty="0"/>
                  <a:t>= 5</a:t>
                </a:r>
              </a:p>
              <a:p>
                <a:pPr marL="0" indent="0">
                  <a:buNone/>
                </a:pPr>
                <a:r>
                  <a:rPr lang="cs-CZ" dirty="0"/>
                  <a:t>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𝑛</m:t>
                          </m:r>
                          <m:r>
                            <a:rPr lang="cs-CZ" i="1">
                              <a:latin typeface="Cambria Math"/>
                            </a:rPr>
                            <m:t>+</m:t>
                          </m:r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  <m:r>
                            <a:rPr lang="cs-CZ" i="1">
                              <a:latin typeface="Cambria Math"/>
                            </a:rPr>
                            <m:t>−1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𝑘</m:t>
                          </m:r>
                        </m:e>
                      </m:mr>
                    </m:m>
                  </m:oMath>
                </a14:m>
                <a:r>
                  <a:rPr lang="cs-CZ" dirty="0"/>
                  <a:t>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𝑘</m:t>
                        </m:r>
                        <m:r>
                          <a:rPr lang="cs-CZ" i="1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i="1">
                              <a:latin typeface="Cambria Math"/>
                            </a:rPr>
                            <m:t>+5−1</m:t>
                          </m:r>
                        </m:e>
                      </m:mr>
                      <m:mr>
                        <m:e>
                          <m:r>
                            <a:rPr lang="cs-CZ" i="1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/>
                  <a:t>) </a:t>
                </a:r>
                <a:r>
                  <a:rPr lang="cs-CZ" dirty="0" smtClean="0"/>
                  <a:t>– 3 = 21 – 3 = 18</a:t>
                </a:r>
              </a:p>
              <a:p>
                <a:pPr marL="0" indent="0">
                  <a:buNone/>
                </a:pPr>
                <a:r>
                  <a:rPr lang="cs-CZ" dirty="0" smtClean="0"/>
                  <a:t>Existuje 18 možností, jak si vybrat pět triček, aniž by byla všechna téže barvy.</a:t>
                </a: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16016" y="1268760"/>
                <a:ext cx="4176463" cy="3672407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091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781</Words>
  <Application>Microsoft Office PowerPoint</Application>
  <PresentationFormat>Předvádění na obrazovce (4:3)</PresentationFormat>
  <Paragraphs>96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Kombinace</vt:lpstr>
      <vt:lpstr>Kombinace </vt:lpstr>
      <vt:lpstr>Řešený příklad</vt:lpstr>
      <vt:lpstr>Řešení vzorcem</vt:lpstr>
      <vt:lpstr>Řešené základní příklady</vt:lpstr>
      <vt:lpstr>Řešené příklady na  kombinace s opakováním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15</cp:revision>
  <dcterms:created xsi:type="dcterms:W3CDTF">2014-04-27T21:23:53Z</dcterms:created>
  <dcterms:modified xsi:type="dcterms:W3CDTF">2014-10-05T20:07:34Z</dcterms:modified>
</cp:coreProperties>
</file>