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374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602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9305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003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5647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520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00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1163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117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8450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366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B0FD6-2140-479B-A5E8-31C8D80A5D45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675A4-3CB5-4720-B196-5E83A7AF78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991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260648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625006"/>
              </p:ext>
            </p:extLst>
          </p:nvPr>
        </p:nvGraphicFramePr>
        <p:xfrm>
          <a:off x="1216976" y="1700808"/>
          <a:ext cx="6724428" cy="4733032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623312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Rovnice a nerovnice v součinovém tvaru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5.1.2014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aseline="0" dirty="0" smtClean="0"/>
                        <a:t>Řešení rovnic a nerovnic v součinovém tvaru pomocí nulových bodů,  řešení vzorových příkladů  a samostatné řešení příkladů  s možností kontroly postupu i výsledků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samostatné řešení příkladů s možností kontroly postupu a výsledků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19399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69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a nerovnice v </a:t>
            </a:r>
            <a:r>
              <a:rPr lang="cs-CZ" smtClean="0"/>
              <a:t>součinovém tvaru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</a:t>
            </a:r>
          </a:p>
          <a:p>
            <a:r>
              <a:rPr lang="cs-CZ" dirty="0"/>
              <a:t>p</a:t>
            </a:r>
            <a:r>
              <a:rPr lang="cs-CZ" dirty="0" smtClean="0"/>
              <a:t>omocí nulových bodů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54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v součinovém tvaru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Vždy upravíme tak, abychom na jedné straně získali nulu!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Druhou stranu upravíme na součin mnohočlenů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U každého mnohočlenu  zjistíme nulový bod</a:t>
            </a:r>
          </a:p>
          <a:p>
            <a:pPr marL="0" indent="0">
              <a:buNone/>
            </a:pPr>
            <a:r>
              <a:rPr lang="cs-CZ" dirty="0" smtClean="0"/>
              <a:t> ( položíme = 0 a dopočteme hodnotu proměnné)</a:t>
            </a:r>
          </a:p>
          <a:p>
            <a:pPr marL="0" indent="0">
              <a:buNone/>
            </a:pPr>
            <a:r>
              <a:rPr lang="cs-CZ" dirty="0" smtClean="0"/>
              <a:t>4.       Tyto vypočtené hodnoty jsou řešením rovnice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Příklad 1. </a:t>
                </a:r>
                <a:r>
                  <a:rPr lang="cs-CZ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- 7x + 12= 0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                </a:t>
                </a:r>
                <a:r>
                  <a:rPr lang="cs-CZ" dirty="0" smtClean="0"/>
                  <a:t>( x- 4) . ( x – 3) = 0</a:t>
                </a:r>
                <a:endParaRPr lang="cs-CZ" b="1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– 4 = 0             x - 3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x = 4                    x = </a:t>
                </a:r>
                <a:r>
                  <a:rPr lang="cs-CZ" dirty="0"/>
                  <a:t>3</a:t>
                </a: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3; 4 }</a:t>
                </a: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Příklad 2.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dirty="0" smtClean="0"/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- 2x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x.(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- x – 2) = 0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      x. ( x – 2).( x + 1 )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x = 0;   x – 2 = 0;    x + 1 = 0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x = -1; x = 0;  x = </a:t>
                </a:r>
                <a:r>
                  <a:rPr lang="cs-CZ" dirty="0"/>
                  <a:t>2</a:t>
                </a: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-1; 0; 2 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14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77809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sz="3200" dirty="0" smtClean="0"/>
              <a:t>Nerovnice v součinovém tvaru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616624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400" dirty="0" smtClean="0"/>
              <a:t>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Vždy upravíme tak, abychom na jedné straně získali nulu!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Druhou stranu upravíme na součin mnohočlenů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U každého mnohočlenu zjistíme nulový bod </a:t>
            </a:r>
          </a:p>
          <a:p>
            <a:pPr marL="0" indent="0">
              <a:buNone/>
            </a:pPr>
            <a:r>
              <a:rPr lang="cs-CZ" sz="1400" dirty="0"/>
              <a:t> </a:t>
            </a:r>
            <a:r>
              <a:rPr lang="cs-CZ" sz="1400" dirty="0" smtClean="0"/>
              <a:t>           ( položíme  mnohočlen= 0 a dopočteme hodnotu</a:t>
            </a:r>
          </a:p>
          <a:p>
            <a:pPr marL="0" indent="0">
              <a:buNone/>
            </a:pPr>
            <a:r>
              <a:rPr lang="cs-CZ" sz="1400" dirty="0" smtClean="0"/>
              <a:t>                 proměnné)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Na číselnou osu zakreslíme 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Nulové body rozdělí osu na několik intervalů, které si zapíšeme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Z každého intervalu vybereme reprezentanta(libovolné číslo), které dosadíme do zadání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Vypočteme číselné hodnoty po dosazení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1400" dirty="0" smtClean="0"/>
              <a:t>Pokud získáme pravdivý výraz, je interval, z kterého jsme vybrali reprezentanta , řešením nerovnice. Pokud získáme nepravdivý výraz, není interval, z kterého jsme vybrali reprezentanta , řešením nerovnice</a:t>
            </a:r>
          </a:p>
          <a:p>
            <a:endParaRPr lang="cs-CZ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332656"/>
                <a:ext cx="4392488" cy="6336704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0,5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˃ -3x – 4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 smtClean="0"/>
                  <a:t>0,5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+ 3x + 4 ˃ 0        /.2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+ 6x + 8 ˃ 0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( x + 4) .( x + 2 ) ˃ 0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x + 4 = 0              x + 2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x = -4                     x = -2</a:t>
                </a:r>
              </a:p>
              <a:p>
                <a:endParaRPr lang="cs-CZ" dirty="0"/>
              </a:p>
              <a:p>
                <a:endParaRPr lang="cs-CZ" dirty="0" smtClean="0"/>
              </a:p>
              <a:p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x = - 5                                               x = - 3             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0,5.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(−5)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˃ -3.(-5)- 4      0,5.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(−3)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˃ -3.(-3)- 4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0,5.25 ˃ -3.(-5) -4                0,5.9 ˃ -3.(-3) -4</a:t>
                </a:r>
              </a:p>
              <a:p>
                <a:pPr marL="0" indent="0">
                  <a:buNone/>
                </a:pPr>
                <a:r>
                  <a:rPr lang="cs-CZ" dirty="0" smtClean="0"/>
                  <a:t>12,5 ˃  11                                4,5  ˃ 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je pravda,  je řešení                není pravda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          x = 1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0,5.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˃ -3.1- 4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        0,5 ˃  - 7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je pravda, je řešení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P = ( -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 ;- 4) U ( - 2; ∞ )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332656"/>
                <a:ext cx="4392488" cy="6336704"/>
              </a:xfrm>
              <a:blipFill rotWithShape="1">
                <a:blip r:embed="rId2"/>
                <a:stretch>
                  <a:fillRect l="-416" t="-7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Skupina 4"/>
          <p:cNvGrpSpPr/>
          <p:nvPr/>
        </p:nvGrpSpPr>
        <p:grpSpPr>
          <a:xfrm>
            <a:off x="4637248" y="2531084"/>
            <a:ext cx="3924050" cy="688179"/>
            <a:chOff x="4782755" y="3872631"/>
            <a:chExt cx="3924050" cy="688179"/>
          </a:xfrm>
        </p:grpSpPr>
        <p:sp>
          <p:nvSpPr>
            <p:cNvPr id="6" name="TextovéPole 5"/>
            <p:cNvSpPr txBox="1"/>
            <p:nvPr/>
          </p:nvSpPr>
          <p:spPr>
            <a:xfrm>
              <a:off x="5638659" y="4142934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-4</a:t>
              </a:r>
              <a:endParaRPr lang="cs-CZ" dirty="0"/>
            </a:p>
          </p:txBody>
        </p:sp>
        <p:sp>
          <p:nvSpPr>
            <p:cNvPr id="7" name="TextovéPole 6"/>
            <p:cNvSpPr txBox="1"/>
            <p:nvPr/>
          </p:nvSpPr>
          <p:spPr>
            <a:xfrm>
              <a:off x="7150316" y="4171053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-2</a:t>
              </a:r>
              <a:endParaRPr lang="cs-CZ" dirty="0"/>
            </a:p>
          </p:txBody>
        </p:sp>
        <p:grpSp>
          <p:nvGrpSpPr>
            <p:cNvPr id="8" name="Skupina 7"/>
            <p:cNvGrpSpPr/>
            <p:nvPr/>
          </p:nvGrpSpPr>
          <p:grpSpPr>
            <a:xfrm>
              <a:off x="4782755" y="3872631"/>
              <a:ext cx="3924050" cy="688179"/>
              <a:chOff x="4860032" y="3645024"/>
              <a:chExt cx="3924050" cy="688179"/>
            </a:xfrm>
          </p:grpSpPr>
          <p:cxnSp>
            <p:nvCxnSpPr>
              <p:cNvPr id="9" name="Přímá spojnice 8"/>
              <p:cNvCxnSpPr/>
              <p:nvPr/>
            </p:nvCxnSpPr>
            <p:spPr>
              <a:xfrm>
                <a:off x="5076056" y="3861048"/>
                <a:ext cx="367240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5796136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10"/>
              <p:cNvCxnSpPr/>
              <p:nvPr/>
            </p:nvCxnSpPr>
            <p:spPr>
              <a:xfrm>
                <a:off x="7308304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Přímá spojnice se šipkou 11"/>
              <p:cNvCxnSpPr/>
              <p:nvPr/>
            </p:nvCxnSpPr>
            <p:spPr>
              <a:xfrm>
                <a:off x="7308304" y="3645024"/>
                <a:ext cx="1440160" cy="0"/>
              </a:xfrm>
              <a:prstGeom prst="straightConnector1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Přímá spojnice se šipkou 12"/>
              <p:cNvCxnSpPr/>
              <p:nvPr/>
            </p:nvCxnSpPr>
            <p:spPr>
              <a:xfrm flipH="1">
                <a:off x="4860032" y="3645024"/>
                <a:ext cx="936104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Přímá spojnice se šipkou 13"/>
              <p:cNvCxnSpPr/>
              <p:nvPr/>
            </p:nvCxnSpPr>
            <p:spPr>
              <a:xfrm>
                <a:off x="5796136" y="3645024"/>
                <a:ext cx="1512168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ovéPole 14"/>
              <p:cNvSpPr txBox="1"/>
              <p:nvPr/>
            </p:nvSpPr>
            <p:spPr>
              <a:xfrm>
                <a:off x="6366111" y="3963871"/>
                <a:ext cx="7633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00B0F0"/>
                    </a:solidFill>
                  </a:rPr>
                  <a:t>(-4;-2)</a:t>
                </a:r>
                <a:endParaRPr lang="cs-CZ" b="1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6" name="TextovéPole 15"/>
              <p:cNvSpPr txBox="1"/>
              <p:nvPr/>
            </p:nvSpPr>
            <p:spPr>
              <a:xfrm>
                <a:off x="4955866" y="3870532"/>
                <a:ext cx="84350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7030A0"/>
                    </a:solidFill>
                  </a:rPr>
                  <a:t>(-</a:t>
                </a:r>
                <a:r>
                  <a:rPr lang="cs-CZ" b="1" dirty="0" smtClean="0">
                    <a:solidFill>
                      <a:srgbClr val="7030A0"/>
                    </a:solidFill>
                    <a:latin typeface="Calibri"/>
                  </a:rPr>
                  <a:t>∞;</a:t>
                </a:r>
                <a:r>
                  <a:rPr lang="cs-CZ" b="1" dirty="0" smtClean="0">
                    <a:solidFill>
                      <a:srgbClr val="7030A0"/>
                    </a:solidFill>
                  </a:rPr>
                  <a:t>-4)</a:t>
                </a:r>
                <a:endParaRPr lang="cs-CZ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7" name="TextovéPole 16"/>
              <p:cNvSpPr txBox="1"/>
              <p:nvPr/>
            </p:nvSpPr>
            <p:spPr>
              <a:xfrm>
                <a:off x="7958215" y="3948916"/>
                <a:ext cx="8258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(-2;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/>
                  </a:rPr>
                  <a:t>∞)</a:t>
                </a:r>
                <a:endParaRPr lang="cs-CZ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66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322712" cy="778098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Řešené příklady</a:t>
            </a:r>
            <a:endParaRPr lang="cs-CZ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19" y="1052736"/>
                <a:ext cx="4284563" cy="5616624"/>
              </a:xfrm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47500" lnSpcReduction="20000"/>
              </a:bodyPr>
              <a:lstStyle/>
              <a:p>
                <a:pPr marL="0" indent="0" algn="ctr">
                  <a:buNone/>
                </a:pPr>
                <a:r>
                  <a:rPr lang="cs-CZ" sz="3500" b="1" i="1" dirty="0" smtClean="0">
                    <a:latin typeface="Cambria Math"/>
                  </a:rPr>
                  <a:t>Rovnice</a:t>
                </a:r>
              </a:p>
              <a:p>
                <a:pPr marL="0" indent="0" algn="ctr">
                  <a:buNone/>
                </a:pPr>
                <a:r>
                  <a:rPr lang="cs-CZ" sz="3500" b="1" dirty="0" smtClean="0"/>
                  <a:t> 1.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3500" b="1" dirty="0" smtClean="0"/>
                  <a:t> - 1 = 20 + 4x</a:t>
                </a:r>
              </a:p>
              <a:p>
                <a:pPr marL="0" indent="0" algn="ctr">
                  <a:buNone/>
                </a:pPr>
                <a:endParaRPr lang="cs-CZ" sz="3500" b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500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3500" dirty="0" smtClean="0"/>
                  <a:t> - 4x  - 21 = 0</a:t>
                </a:r>
              </a:p>
              <a:p>
                <a:pPr marL="0" indent="0">
                  <a:buNone/>
                </a:pPr>
                <a:r>
                  <a:rPr lang="cs-CZ" sz="3500" dirty="0" smtClean="0"/>
                  <a:t>( x – 7 ) . ( x + 3 )  = 0</a:t>
                </a:r>
              </a:p>
              <a:p>
                <a:pPr marL="0" indent="0">
                  <a:buNone/>
                </a:pPr>
                <a:endParaRPr lang="cs-CZ" sz="3500" dirty="0" smtClean="0"/>
              </a:p>
              <a:p>
                <a:pPr marL="0" indent="0">
                  <a:buNone/>
                </a:pPr>
                <a:r>
                  <a:rPr lang="cs-CZ" sz="3500" dirty="0" smtClean="0"/>
                  <a:t>X - 7 = 0   nebo   x + 3 = 0</a:t>
                </a:r>
              </a:p>
              <a:p>
                <a:pPr marL="0" indent="0">
                  <a:buNone/>
                </a:pPr>
                <a:r>
                  <a:rPr lang="cs-CZ" sz="3500" dirty="0" smtClean="0"/>
                  <a:t>    x = 7      nebo      x = -3</a:t>
                </a:r>
              </a:p>
              <a:p>
                <a:pPr marL="0" indent="0">
                  <a:buNone/>
                </a:pPr>
                <a:r>
                  <a:rPr lang="cs-CZ" sz="3500" b="1" dirty="0" smtClean="0">
                    <a:solidFill>
                      <a:srgbClr val="C00000"/>
                    </a:solidFill>
                  </a:rPr>
                  <a:t>          P = { -3; 7 }</a:t>
                </a:r>
              </a:p>
              <a:p>
                <a:endParaRPr lang="cs-CZ" sz="3500" dirty="0" smtClean="0"/>
              </a:p>
              <a:p>
                <a:pPr marL="0" indent="0" algn="ctr">
                  <a:buNone/>
                </a:pPr>
                <a:r>
                  <a:rPr lang="cs-CZ" sz="3500" b="1" dirty="0" smtClean="0"/>
                  <a:t>2.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𝟑</m:t>
                        </m:r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3500" b="1" dirty="0" smtClean="0"/>
                  <a:t> </a:t>
                </a:r>
                <a:r>
                  <a:rPr lang="cs-CZ" sz="3500" b="1" dirty="0"/>
                  <a:t> </a:t>
                </a:r>
                <a:r>
                  <a:rPr lang="cs-CZ" sz="3500" b="1" dirty="0" smtClean="0"/>
                  <a:t>+ 21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3500" b="1" dirty="0" smtClean="0"/>
                  <a:t> = 24x</a:t>
                </a:r>
              </a:p>
              <a:p>
                <a:pPr marL="0" indent="0" algn="ctr">
                  <a:buNone/>
                </a:pPr>
                <a:endParaRPr lang="cs-CZ" sz="3500" b="1" dirty="0" smtClean="0"/>
              </a:p>
              <a:p>
                <a:pPr marL="0" indent="0">
                  <a:buNone/>
                </a:pPr>
                <a:r>
                  <a:rPr lang="cs-CZ" sz="3500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𝟑</m:t>
                        </m:r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3500" b="1" dirty="0" smtClean="0"/>
                  <a:t>  +21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500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3500" dirty="0" smtClean="0"/>
                  <a:t> - 24x = 0</a:t>
                </a:r>
              </a:p>
              <a:p>
                <a:pPr marL="0" indent="0" algn="ctr">
                  <a:buNone/>
                </a:pPr>
                <a:endParaRPr lang="cs-CZ" sz="3500" b="1" dirty="0" smtClean="0"/>
              </a:p>
              <a:p>
                <a:pPr marL="0" indent="0">
                  <a:buNone/>
                </a:pPr>
                <a:r>
                  <a:rPr lang="cs-CZ" sz="3500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5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3500" b="1" i="1" smtClean="0">
                            <a:latin typeface="Cambria Math"/>
                          </a:rPr>
                          <m:t>𝟑</m:t>
                        </m:r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  <m:r>
                          <a:rPr lang="cs-CZ" sz="3500" b="1" i="1" smtClean="0">
                            <a:latin typeface="Cambria Math"/>
                          </a:rPr>
                          <m:t>. (</m:t>
                        </m:r>
                        <m:r>
                          <a:rPr lang="cs-CZ" sz="35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35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3500" b="1" dirty="0" smtClean="0"/>
                  <a:t>  +</a:t>
                </a:r>
                <a:r>
                  <a:rPr lang="cs-CZ" sz="3500" b="1" dirty="0"/>
                  <a:t> </a:t>
                </a:r>
                <a:r>
                  <a:rPr lang="cs-CZ" sz="3500" b="1" dirty="0" smtClean="0"/>
                  <a:t>7x – 8 )</a:t>
                </a:r>
                <a:r>
                  <a:rPr lang="cs-CZ" sz="3500" dirty="0" smtClean="0"/>
                  <a:t> = 0</a:t>
                </a:r>
              </a:p>
              <a:p>
                <a:pPr marL="0" indent="0">
                  <a:buNone/>
                </a:pPr>
                <a:endParaRPr lang="cs-CZ" sz="3500" dirty="0" smtClean="0"/>
              </a:p>
              <a:p>
                <a:pPr marL="0" indent="0">
                  <a:buNone/>
                </a:pPr>
                <a:r>
                  <a:rPr lang="cs-CZ" sz="3500" dirty="0" smtClean="0"/>
                  <a:t> 3x( x – 8 ) . ( x + 1 )  = 0</a:t>
                </a:r>
              </a:p>
              <a:p>
                <a:pPr marL="0" indent="0">
                  <a:buNone/>
                </a:pPr>
                <a:endParaRPr lang="cs-CZ" sz="3500" dirty="0" smtClean="0"/>
              </a:p>
              <a:p>
                <a:pPr marL="0" indent="0">
                  <a:buNone/>
                </a:pPr>
                <a:r>
                  <a:rPr lang="cs-CZ" sz="3500" dirty="0" smtClean="0"/>
                  <a:t>3x = 0      nebo   X - 8 = 0   nebo   x + 1 = 0</a:t>
                </a:r>
              </a:p>
              <a:p>
                <a:pPr marL="0" indent="0">
                  <a:buNone/>
                </a:pPr>
                <a:r>
                  <a:rPr lang="cs-CZ" sz="3500" dirty="0" smtClean="0"/>
                  <a:t>   x = 0      nebo     x = 8      nebo      x = -1</a:t>
                </a:r>
              </a:p>
              <a:p>
                <a:pPr marL="0" indent="0">
                  <a:buNone/>
                </a:pPr>
                <a:r>
                  <a:rPr lang="cs-CZ" sz="3500" b="1" dirty="0" smtClean="0">
                    <a:solidFill>
                      <a:srgbClr val="C00000"/>
                    </a:solidFill>
                  </a:rPr>
                  <a:t>          P = { -1; 0;  8 }</a:t>
                </a:r>
              </a:p>
              <a:p>
                <a:endParaRPr lang="cs-CZ" sz="3500" dirty="0" smtClean="0"/>
              </a:p>
              <a:p>
                <a:endParaRPr lang="cs-CZ" sz="3500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19" y="1052736"/>
                <a:ext cx="4284563" cy="5616624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440249" y="260648"/>
                <a:ext cx="4246551" cy="6336704"/>
              </a:xfrm>
            </p:spPr>
            <p:txBody>
              <a:bodyPr>
                <a:normAutofit fontScale="4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Nerovnice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          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 + 9x  + 9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Pokud nevidíme rozklad kvadratického trojčlenu, lze použít vzorec pro řešení kvadratických rovnic a tím zjistit členy rozkladu</a:t>
                </a:r>
              </a:p>
              <a:p>
                <a:pPr marL="0" indent="0">
                  <a:buNone/>
                </a:pPr>
                <a:r>
                  <a:rPr lang="cs-CZ" dirty="0" smtClean="0"/>
                  <a:t>2. ( x + 3 ) . ( x + 1,5 )  ˂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Nulové body :  -x + 3 = 0             x + 1,5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  x = -3                     x = - 1,5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x = - 5               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(−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 + 9.(-5)  + 9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2.25 – 45 +  9 ˂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14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není pravda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                         x = - 2         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(−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 + 9.(-2)  + 9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2.4 – 18 +  9 ˂ 0</a:t>
                </a:r>
              </a:p>
              <a:p>
                <a:pPr>
                  <a:buFontTx/>
                  <a:buChar char="-"/>
                </a:pPr>
                <a:r>
                  <a:rPr lang="cs-CZ" b="1" dirty="0" smtClean="0"/>
                  <a:t>-1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>
                  <a:buFontTx/>
                  <a:buChar char="-"/>
                </a:pPr>
                <a:r>
                  <a:rPr lang="cs-CZ" b="1" dirty="0" smtClean="0"/>
                  <a:t>Je pravda</a:t>
                </a:r>
              </a:p>
              <a:p>
                <a:pPr>
                  <a:buFontTx/>
                  <a:buChar char="-"/>
                </a:pPr>
                <a:r>
                  <a:rPr lang="cs-CZ" b="1" dirty="0" smtClean="0"/>
                  <a:t>                       x = 2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2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 + 9.2  + 9</a:t>
                </a:r>
                <a:r>
                  <a:rPr lang="cs-CZ" b="1" dirty="0" smtClean="0"/>
                  <a:t>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2.4 + 18 +  9 ˂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        35 </a:t>
                </a:r>
                <a14:m>
                  <m:oMath xmlns:m="http://schemas.openxmlformats.org/officeDocument/2006/math"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       Není pravda</a:t>
                </a:r>
                <a:endParaRPr lang="cs-CZ" dirty="0" smtClean="0"/>
              </a:p>
              <a:p>
                <a:pPr marL="0" indent="0" algn="ctr">
                  <a:buNone/>
                </a:pP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(-3; -1,5) 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440249" y="260648"/>
                <a:ext cx="4246551" cy="6336704"/>
              </a:xfrm>
              <a:blipFill rotWithShape="1">
                <a:blip r:embed="rId3"/>
                <a:stretch>
                  <a:fillRect l="-143" t="-577" r="-4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Skupina 4"/>
          <p:cNvGrpSpPr/>
          <p:nvPr/>
        </p:nvGrpSpPr>
        <p:grpSpPr>
          <a:xfrm>
            <a:off x="4568196" y="2009888"/>
            <a:ext cx="4101984" cy="688179"/>
            <a:chOff x="4782755" y="3872631"/>
            <a:chExt cx="4101984" cy="688179"/>
          </a:xfrm>
        </p:grpSpPr>
        <p:sp>
          <p:nvSpPr>
            <p:cNvPr id="6" name="TextovéPole 5"/>
            <p:cNvSpPr txBox="1"/>
            <p:nvPr/>
          </p:nvSpPr>
          <p:spPr>
            <a:xfrm>
              <a:off x="5638659" y="4142934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-3</a:t>
              </a:r>
              <a:endParaRPr lang="cs-CZ" dirty="0"/>
            </a:p>
          </p:txBody>
        </p:sp>
        <p:sp>
          <p:nvSpPr>
            <p:cNvPr id="7" name="TextovéPole 6"/>
            <p:cNvSpPr txBox="1"/>
            <p:nvPr/>
          </p:nvSpPr>
          <p:spPr>
            <a:xfrm>
              <a:off x="7150316" y="4171053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 -1,5</a:t>
              </a:r>
              <a:endParaRPr lang="cs-CZ" dirty="0"/>
            </a:p>
          </p:txBody>
        </p:sp>
        <p:grpSp>
          <p:nvGrpSpPr>
            <p:cNvPr id="8" name="Skupina 7"/>
            <p:cNvGrpSpPr/>
            <p:nvPr/>
          </p:nvGrpSpPr>
          <p:grpSpPr>
            <a:xfrm>
              <a:off x="4782755" y="3872631"/>
              <a:ext cx="4101984" cy="688179"/>
              <a:chOff x="4860032" y="3645024"/>
              <a:chExt cx="4101984" cy="688179"/>
            </a:xfrm>
          </p:grpSpPr>
          <p:cxnSp>
            <p:nvCxnSpPr>
              <p:cNvPr id="9" name="Přímá spojnice 8"/>
              <p:cNvCxnSpPr/>
              <p:nvPr/>
            </p:nvCxnSpPr>
            <p:spPr>
              <a:xfrm>
                <a:off x="5076056" y="3861048"/>
                <a:ext cx="367240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5796136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10"/>
              <p:cNvCxnSpPr/>
              <p:nvPr/>
            </p:nvCxnSpPr>
            <p:spPr>
              <a:xfrm>
                <a:off x="7308304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Přímá spojnice se šipkou 11"/>
              <p:cNvCxnSpPr/>
              <p:nvPr/>
            </p:nvCxnSpPr>
            <p:spPr>
              <a:xfrm>
                <a:off x="7308304" y="3645024"/>
                <a:ext cx="1440160" cy="0"/>
              </a:xfrm>
              <a:prstGeom prst="straightConnector1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Přímá spojnice se šipkou 12"/>
              <p:cNvCxnSpPr/>
              <p:nvPr/>
            </p:nvCxnSpPr>
            <p:spPr>
              <a:xfrm flipH="1">
                <a:off x="4860032" y="3645024"/>
                <a:ext cx="936104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Přímá spojnice se šipkou 13"/>
              <p:cNvCxnSpPr/>
              <p:nvPr/>
            </p:nvCxnSpPr>
            <p:spPr>
              <a:xfrm>
                <a:off x="5796136" y="3645024"/>
                <a:ext cx="1512168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ovéPole 14"/>
              <p:cNvSpPr txBox="1"/>
              <p:nvPr/>
            </p:nvSpPr>
            <p:spPr>
              <a:xfrm>
                <a:off x="6366111" y="3963871"/>
                <a:ext cx="9444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00B0F0"/>
                    </a:solidFill>
                  </a:rPr>
                  <a:t>(-3;-1,5)</a:t>
                </a:r>
                <a:endParaRPr lang="cs-CZ" b="1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6" name="TextovéPole 15"/>
              <p:cNvSpPr txBox="1"/>
              <p:nvPr/>
            </p:nvSpPr>
            <p:spPr>
              <a:xfrm>
                <a:off x="4955866" y="3870532"/>
                <a:ext cx="84510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7030A0"/>
                    </a:solidFill>
                  </a:rPr>
                  <a:t>(-</a:t>
                </a:r>
                <a:r>
                  <a:rPr lang="cs-CZ" b="1" dirty="0" smtClean="0">
                    <a:solidFill>
                      <a:srgbClr val="7030A0"/>
                    </a:solidFill>
                    <a:latin typeface="Calibri"/>
                  </a:rPr>
                  <a:t>∞;</a:t>
                </a:r>
                <a:r>
                  <a:rPr lang="cs-CZ" b="1" dirty="0" smtClean="0">
                    <a:solidFill>
                      <a:srgbClr val="7030A0"/>
                    </a:solidFill>
                  </a:rPr>
                  <a:t>-3)</a:t>
                </a:r>
                <a:endParaRPr lang="cs-CZ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7" name="TextovéPole 16"/>
              <p:cNvSpPr txBox="1"/>
              <p:nvPr/>
            </p:nvSpPr>
            <p:spPr>
              <a:xfrm>
                <a:off x="7958215" y="3948916"/>
                <a:ext cx="10038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(-1,5;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/>
                  </a:rPr>
                  <a:t>∞)</a:t>
                </a:r>
                <a:endParaRPr lang="cs-CZ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35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4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4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4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7856"/>
            <a:ext cx="3024336" cy="63408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Řešené příklady</a:t>
            </a:r>
            <a:endParaRPr lang="cs-CZ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6946" y="836712"/>
                <a:ext cx="4392488" cy="5832648"/>
              </a:xfrm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 Rovnice: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1.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cs-CZ" b="1" dirty="0" smtClean="0"/>
                  <a:t>- 81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2400" dirty="0" smtClean="0"/>
                  <a:t>- 9).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400" b="0" i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sz="2400" dirty="0" smtClean="0"/>
                  <a:t> 9) = 0</a:t>
                </a:r>
              </a:p>
              <a:p>
                <a:pPr marL="0" indent="0">
                  <a:buNone/>
                </a:pPr>
                <a:r>
                  <a:rPr lang="cs-CZ" sz="2400" dirty="0" smtClean="0"/>
                  <a:t>(x – 3)(x + 3)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400" b="0" i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sz="2400" dirty="0" smtClean="0"/>
                  <a:t> 9) = 0</a:t>
                </a:r>
                <a:endParaRPr lang="cs-CZ" sz="2400" dirty="0"/>
              </a:p>
              <a:p>
                <a:pPr marL="0" indent="0">
                  <a:buNone/>
                </a:pPr>
                <a:r>
                  <a:rPr lang="cs-CZ" sz="2400" dirty="0" smtClean="0"/>
                  <a:t>x–3=0  nebox+3=0  nebo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2400" dirty="0" smtClean="0"/>
                  <a:t>+9=0</a:t>
                </a:r>
              </a:p>
              <a:p>
                <a:pPr marL="0" indent="0">
                  <a:buNone/>
                </a:pPr>
                <a:r>
                  <a:rPr lang="cs-CZ" sz="2400" dirty="0" smtClean="0"/>
                  <a:t>x=3    nebo    x=-3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   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2400" dirty="0" smtClean="0"/>
                  <a:t>=-9nelze</a:t>
                </a:r>
              </a:p>
              <a:p>
                <a:pPr marL="0" indent="0" algn="ctr">
                  <a:buNone/>
                </a:pPr>
                <a:r>
                  <a:rPr lang="cs-CZ" sz="2400" b="1" dirty="0" smtClean="0">
                    <a:solidFill>
                      <a:srgbClr val="C00000"/>
                    </a:solidFill>
                  </a:rPr>
                  <a:t>P = { -3; 3 }</a:t>
                </a:r>
              </a:p>
              <a:p>
                <a:pPr marL="457200" indent="-457200">
                  <a:buAutoNum type="arabicPeriod" startAt="2"/>
                </a:pPr>
                <a:r>
                  <a:rPr lang="cs-CZ" sz="2400" b="1" dirty="0" smtClean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4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2400" b="1" dirty="0" smtClean="0">
                    <a:solidFill>
                      <a:schemeClr val="tx1"/>
                    </a:solidFill>
                  </a:rPr>
                  <a:t>- 28x = 0</a:t>
                </a:r>
              </a:p>
              <a:p>
                <a:pPr marL="0" indent="0">
                  <a:buNone/>
                </a:pPr>
                <a:r>
                  <a:rPr lang="cs-CZ" sz="2400" dirty="0" smtClean="0">
                    <a:solidFill>
                      <a:schemeClr val="tx1"/>
                    </a:solidFill>
                  </a:rPr>
                  <a:t>    7x.(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2400" dirty="0" smtClean="0">
                    <a:solidFill>
                      <a:schemeClr val="tx1"/>
                    </a:solidFill>
                  </a:rPr>
                  <a:t> – 4 ) = 0</a:t>
                </a:r>
              </a:p>
              <a:p>
                <a:pPr marL="0" indent="0">
                  <a:buNone/>
                </a:pPr>
                <a:r>
                  <a:rPr lang="cs-CZ" sz="2400" dirty="0"/>
                  <a:t> </a:t>
                </a:r>
                <a:r>
                  <a:rPr lang="cs-CZ" sz="2400" dirty="0" smtClean="0"/>
                  <a:t>   7x. (x – 2) . (x + 2) = 0</a:t>
                </a:r>
              </a:p>
              <a:p>
                <a:pPr marL="0" indent="0">
                  <a:buNone/>
                </a:pPr>
                <a:r>
                  <a:rPr lang="cs-CZ" sz="2400" dirty="0" smtClean="0">
                    <a:solidFill>
                      <a:schemeClr val="tx1"/>
                    </a:solidFill>
                  </a:rPr>
                  <a:t>7x=0 nebo x–2=0 nebo x+2=0</a:t>
                </a:r>
              </a:p>
              <a:p>
                <a:pPr marL="0" indent="0">
                  <a:buNone/>
                </a:pPr>
                <a:r>
                  <a:rPr lang="cs-CZ" sz="2400" dirty="0"/>
                  <a:t> </a:t>
                </a:r>
                <a:r>
                  <a:rPr lang="cs-CZ" sz="2400" dirty="0" smtClean="0"/>
                  <a:t>x = 0 nebo x = 2 nebo x = - </a:t>
                </a:r>
                <a:r>
                  <a:rPr lang="cs-CZ" sz="2400" b="1" dirty="0" smtClean="0"/>
                  <a:t>2</a:t>
                </a:r>
              </a:p>
              <a:p>
                <a:pPr marL="0" indent="0" algn="ctr">
                  <a:buNone/>
                </a:pPr>
                <a:r>
                  <a:rPr lang="cs-CZ" sz="2400" b="1" dirty="0" smtClean="0">
                    <a:solidFill>
                      <a:srgbClr val="C00000"/>
                    </a:solidFill>
                  </a:rPr>
                  <a:t>P = { - 2; 0; 2 }</a:t>
                </a:r>
              </a:p>
              <a:p>
                <a:pPr marL="0" indent="0" algn="ctr">
                  <a:buNone/>
                </a:pPr>
                <a:endParaRPr lang="cs-CZ" sz="2400" b="1" dirty="0" smtClean="0">
                  <a:solidFill>
                    <a:schemeClr val="tx1"/>
                  </a:solidFill>
                </a:endParaRPr>
              </a:p>
              <a:p>
                <a:pPr marL="457200" indent="-457200">
                  <a:buAutoNum type="arabicPeriod" startAt="2"/>
                </a:pPr>
                <a:endParaRPr lang="cs-CZ" sz="2400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sz="2400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6946" y="836712"/>
                <a:ext cx="4392488" cy="5832648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93348" y="152636"/>
                <a:ext cx="4464496" cy="6552728"/>
              </a:xfrm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Nerovnice:</a:t>
                </a:r>
              </a:p>
              <a:p>
                <a:pPr marL="457200" indent="-457200">
                  <a:buAutoNum type="arabicPeriod" startAt="2"/>
                </a:pPr>
                <a:r>
                  <a:rPr lang="cs-CZ" sz="1800" b="1" dirty="0" smtClean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1800" b="1" dirty="0" smtClean="0">
                    <a:solidFill>
                      <a:schemeClr val="tx1"/>
                    </a:solidFill>
                  </a:rPr>
                  <a:t>- 28x ≤ 0</a:t>
                </a:r>
              </a:p>
              <a:p>
                <a:pPr marL="0" indent="0">
                  <a:buNone/>
                </a:pPr>
                <a:r>
                  <a:rPr lang="cs-CZ" sz="1800" dirty="0" smtClean="0">
                    <a:solidFill>
                      <a:schemeClr val="tx1"/>
                    </a:solidFill>
                  </a:rPr>
                  <a:t>    7x.(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1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sz="1800" dirty="0" smtClean="0">
                    <a:solidFill>
                      <a:schemeClr val="tx1"/>
                    </a:solidFill>
                  </a:rPr>
                  <a:t> – 4 ) ≤ 0</a:t>
                </a:r>
              </a:p>
              <a:p>
                <a:pPr marL="0" indent="0">
                  <a:buNone/>
                </a:pPr>
                <a:r>
                  <a:rPr lang="cs-CZ" sz="1800" dirty="0"/>
                  <a:t> </a:t>
                </a:r>
                <a:r>
                  <a:rPr lang="cs-CZ" sz="1800" dirty="0" smtClean="0"/>
                  <a:t>   7x. (x – 2) . (x + 2) ≤ 0</a:t>
                </a:r>
              </a:p>
              <a:p>
                <a:pPr marL="0" indent="0">
                  <a:buNone/>
                </a:pPr>
                <a:r>
                  <a:rPr lang="cs-CZ" sz="1800" dirty="0" smtClean="0">
                    <a:solidFill>
                      <a:schemeClr val="tx1"/>
                    </a:solidFill>
                  </a:rPr>
                  <a:t>Nulové body:</a:t>
                </a:r>
              </a:p>
              <a:p>
                <a:pPr marL="0" indent="0">
                  <a:buNone/>
                </a:pPr>
                <a:r>
                  <a:rPr lang="cs-CZ" sz="1800" dirty="0"/>
                  <a:t> </a:t>
                </a:r>
                <a:r>
                  <a:rPr lang="cs-CZ" sz="1800" dirty="0" smtClean="0"/>
                  <a:t>  </a:t>
                </a:r>
                <a:r>
                  <a:rPr lang="cs-CZ" sz="1800" dirty="0" smtClean="0">
                    <a:solidFill>
                      <a:schemeClr val="tx1"/>
                    </a:solidFill>
                  </a:rPr>
                  <a:t>x=0 nebo x=2 nebo x=-2</a:t>
                </a:r>
              </a:p>
              <a:p>
                <a:pPr marL="0" indent="0">
                  <a:buNone/>
                </a:pPr>
                <a:endParaRPr lang="cs-CZ" sz="1800" dirty="0" smtClean="0"/>
              </a:p>
              <a:p>
                <a:pPr marL="0" indent="0">
                  <a:buNone/>
                </a:pPr>
                <a:endParaRPr lang="cs-CZ" sz="1800" dirty="0"/>
              </a:p>
              <a:p>
                <a:pPr marL="0" indent="0">
                  <a:buNone/>
                </a:pPr>
                <a:r>
                  <a:rPr lang="cs-CZ" sz="1800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x = - 5</a:t>
                </a:r>
              </a:p>
              <a:p>
                <a:pPr marL="0" indent="0">
                  <a:buNone/>
                </a:pPr>
                <a:r>
                  <a:rPr lang="cs-CZ" sz="1800" b="1" dirty="0" smtClean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(−</m:t>
                        </m:r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1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1800" b="1" dirty="0" smtClean="0">
                    <a:solidFill>
                      <a:schemeClr val="tx1"/>
                    </a:solidFill>
                  </a:rPr>
                  <a:t>- 28.(-5) ≤ 0</a:t>
                </a:r>
              </a:p>
              <a:p>
                <a:pPr marL="0" indent="0">
                  <a:buNone/>
                </a:pPr>
                <a:r>
                  <a:rPr lang="cs-CZ" sz="1800" b="1" dirty="0" smtClean="0"/>
                  <a:t>7.(-125) + 140≤ 0</a:t>
                </a:r>
              </a:p>
              <a:p>
                <a:pPr marL="0" indent="0">
                  <a:buNone/>
                </a:pPr>
                <a:r>
                  <a:rPr lang="cs-CZ" sz="1800" b="1" dirty="0" smtClean="0"/>
                  <a:t>-735</a:t>
                </a:r>
                <a:r>
                  <a:rPr lang="cs-CZ" sz="1800" b="1" dirty="0" smtClean="0">
                    <a:solidFill>
                      <a:schemeClr val="tx1"/>
                    </a:solidFill>
                  </a:rPr>
                  <a:t> ≤ 0</a:t>
                </a:r>
              </a:p>
              <a:p>
                <a:pPr marL="0" indent="0">
                  <a:buNone/>
                </a:pPr>
                <a:r>
                  <a:rPr lang="cs-CZ" sz="1800" b="1" dirty="0" smtClean="0"/>
                  <a:t>je pravda</a:t>
                </a:r>
              </a:p>
              <a:p>
                <a:pPr marL="0" indent="0">
                  <a:buNone/>
                </a:pPr>
                <a:r>
                  <a:rPr lang="cs-CZ" sz="1800" b="1" dirty="0">
                    <a:solidFill>
                      <a:schemeClr val="accent4">
                        <a:lumMod val="50000"/>
                      </a:schemeClr>
                    </a:solidFill>
                  </a:rPr>
                  <a:t>x</a:t>
                </a:r>
                <a:r>
                  <a:rPr lang="cs-CZ" sz="1800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 = -1</a:t>
                </a:r>
                <a:r>
                  <a:rPr lang="cs-CZ" sz="1800" b="1" dirty="0" smtClean="0">
                    <a:solidFill>
                      <a:schemeClr val="tx1"/>
                    </a:solidFill>
                  </a:rPr>
                  <a:t>			</a:t>
                </a:r>
                <a:r>
                  <a:rPr lang="cs-CZ" sz="1800" b="1" dirty="0" smtClean="0">
                    <a:solidFill>
                      <a:srgbClr val="FF0000"/>
                    </a:solidFill>
                  </a:rPr>
                  <a:t>x = 1</a:t>
                </a:r>
              </a:p>
              <a:p>
                <a:pPr marL="0" indent="0">
                  <a:buNone/>
                </a:pPr>
                <a:r>
                  <a:rPr lang="cs-CZ" sz="1600" b="1" dirty="0" smtClean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(−</m:t>
                        </m:r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1600" b="1" dirty="0" smtClean="0">
                    <a:solidFill>
                      <a:schemeClr val="tx1"/>
                    </a:solidFill>
                  </a:rPr>
                  <a:t>- 28.(-1) ≤ 0            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1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1600" b="1" dirty="0" smtClean="0">
                    <a:solidFill>
                      <a:schemeClr val="tx1"/>
                    </a:solidFill>
                  </a:rPr>
                  <a:t>- 28.(1) ≤ 0</a:t>
                </a:r>
              </a:p>
              <a:p>
                <a:pPr marL="0" indent="0">
                  <a:buNone/>
                </a:pPr>
                <a:r>
                  <a:rPr lang="cs-CZ" sz="1600" b="1" dirty="0" smtClean="0"/>
                  <a:t>-7 + 28 ≤ 0                                    7 – 28 ≤ 0</a:t>
                </a:r>
              </a:p>
              <a:p>
                <a:pPr marL="0" indent="0">
                  <a:buNone/>
                </a:pPr>
                <a:r>
                  <a:rPr lang="cs-CZ" sz="1600" b="1" dirty="0" smtClean="0"/>
                  <a:t>         21</a:t>
                </a:r>
                <a:r>
                  <a:rPr lang="cs-CZ" sz="1600" b="1" dirty="0" smtClean="0">
                    <a:solidFill>
                      <a:schemeClr val="tx1"/>
                    </a:solidFill>
                  </a:rPr>
                  <a:t> ≤ 0                                       - 21 ≤ 0</a:t>
                </a:r>
              </a:p>
              <a:p>
                <a:pPr marL="0" indent="0">
                  <a:buNone/>
                </a:pPr>
                <a:r>
                  <a:rPr lang="cs-CZ" sz="1600" b="1" dirty="0" smtClean="0"/>
                  <a:t>        Není pravda                       je pravda</a:t>
                </a:r>
              </a:p>
              <a:p>
                <a:pPr marL="0" indent="0">
                  <a:buNone/>
                </a:pPr>
                <a:r>
                  <a:rPr lang="cs-CZ" sz="1600" b="1" dirty="0">
                    <a:solidFill>
                      <a:schemeClr val="accent5">
                        <a:lumMod val="75000"/>
                      </a:schemeClr>
                    </a:solidFill>
                  </a:rPr>
                  <a:t>x</a:t>
                </a:r>
                <a:r>
                  <a:rPr lang="cs-CZ" sz="1600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 = 5</a:t>
                </a:r>
              </a:p>
              <a:p>
                <a:pPr marL="0" indent="0">
                  <a:buNone/>
                </a:pPr>
                <a:r>
                  <a:rPr lang="cs-CZ" sz="1700" b="1" dirty="0" smtClean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17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17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cs-CZ" sz="17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sz="17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sz="1700" b="1" dirty="0" smtClean="0">
                    <a:solidFill>
                      <a:schemeClr val="tx1"/>
                    </a:solidFill>
                  </a:rPr>
                  <a:t>- 28.5 ≤ 0</a:t>
                </a:r>
              </a:p>
              <a:p>
                <a:pPr marL="0" indent="0">
                  <a:buNone/>
                </a:pPr>
                <a:r>
                  <a:rPr lang="cs-CZ" sz="1700" b="1" dirty="0" smtClean="0"/>
                  <a:t>7.125 - 140 ≤ 0</a:t>
                </a:r>
              </a:p>
              <a:p>
                <a:pPr marL="0" indent="0">
                  <a:buNone/>
                </a:pPr>
                <a:r>
                  <a:rPr lang="cs-CZ" sz="1700" b="1" dirty="0" smtClean="0"/>
                  <a:t>735</a:t>
                </a:r>
                <a:r>
                  <a:rPr lang="cs-CZ" sz="1700" b="1" dirty="0" smtClean="0">
                    <a:solidFill>
                      <a:schemeClr val="tx1"/>
                    </a:solidFill>
                  </a:rPr>
                  <a:t> ≤ 0</a:t>
                </a:r>
              </a:p>
              <a:p>
                <a:pPr marL="0" indent="0">
                  <a:buNone/>
                </a:pPr>
                <a:r>
                  <a:rPr lang="cs-CZ" sz="1700" b="1" dirty="0" smtClean="0"/>
                  <a:t>Není pravda          </a:t>
                </a:r>
                <a:r>
                  <a:rPr lang="cs-CZ" sz="1700" b="1" dirty="0" smtClean="0">
                    <a:solidFill>
                      <a:srgbClr val="C00000"/>
                    </a:solidFill>
                  </a:rPr>
                  <a:t>P = ( - </a:t>
                </a:r>
                <a:r>
                  <a:rPr lang="cs-CZ" sz="1700" b="1" dirty="0" smtClean="0">
                    <a:solidFill>
                      <a:srgbClr val="C00000"/>
                    </a:solidFill>
                    <a:latin typeface="Calibri"/>
                  </a:rPr>
                  <a:t>∞; - 2 ˃ U ˂ 0; 2 ˃</a:t>
                </a:r>
                <a:endParaRPr lang="cs-CZ" sz="1700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b="1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93348" y="152636"/>
                <a:ext cx="4464496" cy="6552728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Přímá spojnice 7"/>
          <p:cNvCxnSpPr/>
          <p:nvPr/>
        </p:nvCxnSpPr>
        <p:spPr>
          <a:xfrm>
            <a:off x="5148064" y="2204864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6372200" y="2204864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7524328" y="2132856"/>
            <a:ext cx="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Skupina 24"/>
          <p:cNvGrpSpPr/>
          <p:nvPr/>
        </p:nvGrpSpPr>
        <p:grpSpPr>
          <a:xfrm>
            <a:off x="4427984" y="2204864"/>
            <a:ext cx="4176464" cy="575314"/>
            <a:chOff x="4427984" y="2204864"/>
            <a:chExt cx="4176464" cy="575314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4572000" y="2348880"/>
              <a:ext cx="38884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nice se šipkou 13"/>
            <p:cNvCxnSpPr/>
            <p:nvPr/>
          </p:nvCxnSpPr>
          <p:spPr>
            <a:xfrm>
              <a:off x="7524328" y="2204864"/>
              <a:ext cx="1080120" cy="0"/>
            </a:xfrm>
            <a:prstGeom prst="straightConnector1">
              <a:avLst/>
            </a:prstGeom>
            <a:ln w="28575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nice se šipkou 16"/>
            <p:cNvCxnSpPr/>
            <p:nvPr/>
          </p:nvCxnSpPr>
          <p:spPr>
            <a:xfrm flipH="1">
              <a:off x="4427984" y="2204864"/>
              <a:ext cx="720080" cy="0"/>
            </a:xfrm>
            <a:prstGeom prst="straightConnector1">
              <a:avLst/>
            </a:prstGeom>
            <a:ln w="28575">
              <a:solidFill>
                <a:schemeClr val="accent3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se šipkou 18"/>
            <p:cNvCxnSpPr/>
            <p:nvPr/>
          </p:nvCxnSpPr>
          <p:spPr>
            <a:xfrm>
              <a:off x="5148064" y="2204864"/>
              <a:ext cx="1224136" cy="0"/>
            </a:xfrm>
            <a:prstGeom prst="straightConnector1">
              <a:avLst/>
            </a:prstGeom>
            <a:ln w="28575">
              <a:solidFill>
                <a:schemeClr val="accent4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nice se šipkou 20"/>
            <p:cNvCxnSpPr/>
            <p:nvPr/>
          </p:nvCxnSpPr>
          <p:spPr>
            <a:xfrm>
              <a:off x="6372200" y="2204864"/>
              <a:ext cx="1152128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ovéPole 21"/>
            <p:cNvSpPr txBox="1"/>
            <p:nvPr/>
          </p:nvSpPr>
          <p:spPr>
            <a:xfrm>
              <a:off x="5148064" y="2410846"/>
              <a:ext cx="409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-2</a:t>
              </a:r>
              <a:endParaRPr lang="cs-CZ" dirty="0"/>
            </a:p>
          </p:txBody>
        </p:sp>
        <p:sp>
          <p:nvSpPr>
            <p:cNvPr id="23" name="TextovéPole 22"/>
            <p:cNvSpPr txBox="1"/>
            <p:nvPr/>
          </p:nvSpPr>
          <p:spPr>
            <a:xfrm>
              <a:off x="6335215" y="2377578"/>
              <a:ext cx="256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0</a:t>
              </a:r>
              <a:endParaRPr lang="cs-CZ" dirty="0"/>
            </a:p>
          </p:txBody>
        </p:sp>
        <p:sp>
          <p:nvSpPr>
            <p:cNvPr id="24" name="TextovéPole 23"/>
            <p:cNvSpPr txBox="1"/>
            <p:nvPr/>
          </p:nvSpPr>
          <p:spPr>
            <a:xfrm>
              <a:off x="7531694" y="2384884"/>
              <a:ext cx="256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476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1142</Words>
  <Application>Microsoft Office PowerPoint</Application>
  <PresentationFormat>Předvádění na obrazovce (4:3)</PresentationFormat>
  <Paragraphs>186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Rovnice a nerovnice v součinovém tvaru I</vt:lpstr>
      <vt:lpstr>Rovnice v součinovém tvaru</vt:lpstr>
      <vt:lpstr>Nerovnice v součinovém tvaru</vt:lpstr>
      <vt:lpstr>Řešené příklady</vt:lpstr>
      <vt:lpstr>Řešené příklady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a nerovnice v součinovém tvaru</dc:title>
  <dc:creator>Jiřina Rychtářová</dc:creator>
  <cp:lastModifiedBy>Admin</cp:lastModifiedBy>
  <cp:revision>22</cp:revision>
  <dcterms:created xsi:type="dcterms:W3CDTF">2014-01-18T21:12:06Z</dcterms:created>
  <dcterms:modified xsi:type="dcterms:W3CDTF">2014-05-28T23:18:16Z</dcterms:modified>
</cp:coreProperties>
</file>