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612E4-349B-4868-8884-B17966A1B44D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A941D-2FEB-443D-803B-119B0DD1892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05918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612E4-349B-4868-8884-B17966A1B44D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A941D-2FEB-443D-803B-119B0DD1892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88216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612E4-349B-4868-8884-B17966A1B44D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A941D-2FEB-443D-803B-119B0DD1892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8979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612E4-349B-4868-8884-B17966A1B44D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A941D-2FEB-443D-803B-119B0DD1892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80154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612E4-349B-4868-8884-B17966A1B44D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A941D-2FEB-443D-803B-119B0DD1892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07498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612E4-349B-4868-8884-B17966A1B44D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A941D-2FEB-443D-803B-119B0DD1892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8288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612E4-349B-4868-8884-B17966A1B44D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A941D-2FEB-443D-803B-119B0DD1892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9692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612E4-349B-4868-8884-B17966A1B44D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A941D-2FEB-443D-803B-119B0DD1892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95728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612E4-349B-4868-8884-B17966A1B44D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A941D-2FEB-443D-803B-119B0DD1892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59209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612E4-349B-4868-8884-B17966A1B44D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A941D-2FEB-443D-803B-119B0DD1892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72603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612E4-349B-4868-8884-B17966A1B44D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A941D-2FEB-443D-803B-119B0DD1892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7842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0612E4-349B-4868-8884-B17966A1B44D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A941D-2FEB-443D-803B-119B0DD1892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415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830" y="476672"/>
            <a:ext cx="5760720" cy="1258824"/>
          </a:xfrm>
          <a:prstGeom prst="rect">
            <a:avLst/>
          </a:prstGeom>
        </p:spPr>
      </p:pic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2365521"/>
              </p:ext>
            </p:extLst>
          </p:nvPr>
        </p:nvGraphicFramePr>
        <p:xfrm>
          <a:off x="1216976" y="1988840"/>
          <a:ext cx="6724428" cy="454152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590725"/>
                <a:gridCol w="5133703"/>
              </a:tblGrid>
              <a:tr h="198576"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 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>
                          <a:solidFill>
                            <a:schemeClr val="tx1"/>
                          </a:solidFill>
                        </a:rPr>
                        <a:t>VY_42_INOVACE</a:t>
                      </a:r>
                      <a:r>
                        <a:rPr lang="cs-CZ" sz="1600" i="0" dirty="0" smtClean="0">
                          <a:solidFill>
                            <a:schemeClr val="tx1"/>
                          </a:solidFill>
                        </a:rPr>
                        <a:t>_0</a:t>
                      </a:r>
                      <a:r>
                        <a:rPr lang="cs-CZ" sz="1600" b="0" i="0" dirty="0" smtClean="0">
                          <a:solidFill>
                            <a:schemeClr val="tx1"/>
                          </a:solidFill>
                        </a:rPr>
                        <a:t>210</a:t>
                      </a:r>
                      <a:r>
                        <a:rPr lang="cs-CZ" sz="1600" b="0" i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cs-CZ" sz="1600" b="0" i="0" dirty="0" smtClean="0">
                          <a:solidFill>
                            <a:schemeClr val="tx1"/>
                          </a:solidFill>
                        </a:rPr>
                        <a:t>Soustava dvou rovnic o dvou neznámých II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Rovnice</a:t>
                      </a:r>
                      <a:r>
                        <a:rPr lang="cs-CZ" sz="1600" baseline="0" dirty="0" smtClean="0"/>
                        <a:t> a nerovnice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1. </a:t>
                      </a:r>
                      <a:r>
                        <a:rPr lang="cs-CZ" sz="160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</a:t>
                      </a:r>
                      <a:r>
                        <a:rPr lang="cs-CZ" sz="1600" baseline="0" dirty="0" smtClean="0"/>
                        <a:t>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5.12.2013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aseline="0" dirty="0" smtClean="0"/>
                        <a:t>Řešení soustavy metodou dosazovací, diskuse o </a:t>
                      </a:r>
                      <a:r>
                        <a:rPr lang="cs-CZ" sz="1600" baseline="0" smtClean="0"/>
                        <a:t>počtu řešení, </a:t>
                      </a:r>
                      <a:r>
                        <a:rPr lang="cs-CZ" sz="1600" baseline="0" dirty="0" smtClean="0"/>
                        <a:t>vzorové příklady s uvedením postupu, samostatné řešení příkladů s možností kontroly řešení 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využitím prezentace , ukázka postupů, samostatné řešení příkladů s možností kontroly postupu a výsledků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/>
                          <a:ea typeface="+mn-ea"/>
                          <a:cs typeface="+mn-cs"/>
                        </a:rPr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8552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-324544" y="1958975"/>
            <a:ext cx="7772400" cy="1470025"/>
          </a:xfr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/>
          <a:lstStyle/>
          <a:p>
            <a:r>
              <a:rPr lang="cs-CZ" dirty="0" smtClean="0"/>
              <a:t>Soustava dvou rovnic o dvou neznámých II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solidFill>
            <a:schemeClr val="accent6">
              <a:lumMod val="60000"/>
              <a:lumOff val="40000"/>
            </a:schemeClr>
          </a:solidFill>
          <a:scene3d>
            <a:camera prst="isometricOffAxis1Right"/>
            <a:lightRig rig="threePt" dir="t"/>
          </a:scene3d>
        </p:spPr>
        <p:txBody>
          <a:bodyPr/>
          <a:lstStyle/>
          <a:p>
            <a:r>
              <a:rPr lang="cs-CZ" dirty="0" smtClean="0"/>
              <a:t>Metoda dosazovací</a:t>
            </a:r>
          </a:p>
          <a:p>
            <a:r>
              <a:rPr lang="cs-CZ" dirty="0" smtClean="0"/>
              <a:t>(substituční)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95728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cs-CZ" dirty="0" smtClean="0"/>
              <a:t>postup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 fontScale="70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dirty="0" smtClean="0"/>
              <a:t>Obě rovnice upravíme do základního tvaru(odstraníme závorky, sečteme členy..)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Neznámé převedeme na levou stranu, konstantu na pravou stranu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Vybereme si jednodušší rovnici(nízké koeficienty, popř. koeficient u jedné proměnné =1)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Z této rovnice vyjádříme proměnnou(provedeme substituci)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Do rovnice, s kterou jsme nepracovali, dosadíme vyjádřenou neznámou a tím získáme jednu rovnici o jedné neznámé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Tuto rovnici dořešíme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Hodnotu druhé neznámé získáme dosazením vypočtené hodnoty do substituce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21676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cs-CZ" dirty="0" smtClean="0"/>
              <a:t>Řešený příklad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95536" y="1556792"/>
            <a:ext cx="4038600" cy="4525963"/>
          </a:xfrm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 fontScale="5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dirty="0"/>
              <a:t>Obě rovnice upravíme do základního tvaru(odstraníme závorky, sečteme členy</a:t>
            </a:r>
            <a:r>
              <a:rPr lang="cs-CZ" dirty="0" smtClean="0"/>
              <a:t>..)</a:t>
            </a:r>
          </a:p>
          <a:p>
            <a:pPr marL="514350" indent="-514350">
              <a:buFont typeface="+mj-lt"/>
              <a:buAutoNum type="arabicPeriod"/>
            </a:pPr>
            <a:endParaRPr lang="cs-CZ" dirty="0"/>
          </a:p>
          <a:p>
            <a:pPr marL="514350" indent="-514350">
              <a:buFont typeface="+mj-lt"/>
              <a:buAutoNum type="arabicPeriod"/>
            </a:pPr>
            <a:endParaRPr lang="cs-CZ" dirty="0"/>
          </a:p>
          <a:p>
            <a:pPr marL="514350" indent="-514350">
              <a:buFont typeface="+mj-lt"/>
              <a:buAutoNum type="arabicPeriod"/>
            </a:pPr>
            <a:r>
              <a:rPr lang="cs-CZ" dirty="0"/>
              <a:t>Neznámé převedeme na levou stranu, konstantu na pravou </a:t>
            </a:r>
            <a:r>
              <a:rPr lang="cs-CZ" dirty="0" smtClean="0"/>
              <a:t>stranu</a:t>
            </a:r>
          </a:p>
          <a:p>
            <a:pPr marL="514350" indent="-514350">
              <a:buFont typeface="+mj-lt"/>
              <a:buAutoNum type="arabicPeriod"/>
            </a:pPr>
            <a:endParaRPr lang="cs-CZ" dirty="0"/>
          </a:p>
          <a:p>
            <a:pPr marL="514350" indent="-514350">
              <a:buFont typeface="+mj-lt"/>
              <a:buAutoNum type="arabicPeriod"/>
            </a:pPr>
            <a:r>
              <a:rPr lang="cs-CZ" dirty="0"/>
              <a:t>Vybereme si jednodušší </a:t>
            </a:r>
            <a:r>
              <a:rPr lang="cs-CZ" dirty="0" smtClean="0"/>
              <a:t>rovnici(rovnici II. </a:t>
            </a:r>
            <a:r>
              <a:rPr lang="cs-CZ" dirty="0"/>
              <a:t>koeficient </a:t>
            </a:r>
            <a:r>
              <a:rPr lang="cs-CZ" dirty="0" smtClean="0"/>
              <a:t> proměnné x </a:t>
            </a:r>
            <a:r>
              <a:rPr lang="cs-CZ" dirty="0"/>
              <a:t>=1)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/>
              <a:t>Z této rovnice vyjádříme </a:t>
            </a:r>
            <a:r>
              <a:rPr lang="cs-CZ" dirty="0" smtClean="0"/>
              <a:t>proměnnou x (provedeme </a:t>
            </a:r>
            <a:r>
              <a:rPr lang="cs-CZ" dirty="0"/>
              <a:t>substituci)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/>
              <a:t>Do </a:t>
            </a:r>
            <a:r>
              <a:rPr lang="cs-CZ" dirty="0" smtClean="0"/>
              <a:t>rovnice I., </a:t>
            </a:r>
            <a:r>
              <a:rPr lang="cs-CZ" dirty="0"/>
              <a:t>s kterou jsme nepracovali, dosadíme vyjádřenou neznámou </a:t>
            </a:r>
            <a:r>
              <a:rPr lang="cs-CZ" dirty="0" smtClean="0"/>
              <a:t> x a </a:t>
            </a:r>
            <a:r>
              <a:rPr lang="cs-CZ" dirty="0"/>
              <a:t>tím získáme </a:t>
            </a:r>
            <a:r>
              <a:rPr lang="cs-CZ" dirty="0" smtClean="0"/>
              <a:t> </a:t>
            </a:r>
            <a:r>
              <a:rPr lang="cs-CZ" dirty="0"/>
              <a:t>rovnici o jedné </a:t>
            </a:r>
            <a:r>
              <a:rPr lang="cs-CZ" dirty="0" smtClean="0"/>
              <a:t>neznámé y</a:t>
            </a:r>
            <a:endParaRPr lang="cs-CZ" dirty="0"/>
          </a:p>
          <a:p>
            <a:pPr marL="514350" indent="-514350">
              <a:buFont typeface="+mj-lt"/>
              <a:buAutoNum type="arabicPeriod"/>
            </a:pPr>
            <a:r>
              <a:rPr lang="cs-CZ" dirty="0"/>
              <a:t>Tuto rovnici </a:t>
            </a:r>
            <a:r>
              <a:rPr lang="cs-CZ" dirty="0" smtClean="0"/>
              <a:t>dořešíme</a:t>
            </a:r>
          </a:p>
          <a:p>
            <a:pPr marL="514350" indent="-514350">
              <a:buFont typeface="+mj-lt"/>
              <a:buAutoNum type="arabicPeriod"/>
            </a:pPr>
            <a:endParaRPr lang="cs-CZ" dirty="0"/>
          </a:p>
          <a:p>
            <a:pPr marL="514350" indent="-514350">
              <a:buFont typeface="+mj-lt"/>
              <a:buAutoNum type="arabicPeriod"/>
            </a:pPr>
            <a:r>
              <a:rPr lang="cs-CZ" dirty="0"/>
              <a:t>Hodnotu </a:t>
            </a:r>
            <a:r>
              <a:rPr lang="cs-CZ" dirty="0" smtClean="0"/>
              <a:t> neznámé x </a:t>
            </a:r>
            <a:r>
              <a:rPr lang="cs-CZ" dirty="0"/>
              <a:t>získáme </a:t>
            </a:r>
            <a:r>
              <a:rPr lang="cs-CZ" dirty="0" smtClean="0"/>
              <a:t>zpětným dosazením </a:t>
            </a:r>
            <a:r>
              <a:rPr lang="cs-CZ" dirty="0"/>
              <a:t>vypočtené </a:t>
            </a:r>
            <a:r>
              <a:rPr lang="cs-CZ" dirty="0" smtClean="0"/>
              <a:t>hodnoty y=5 </a:t>
            </a:r>
            <a:r>
              <a:rPr lang="cs-CZ" dirty="0"/>
              <a:t>do </a:t>
            </a:r>
            <a:r>
              <a:rPr lang="cs-CZ" dirty="0" smtClean="0"/>
              <a:t>substituce x = 2y - 8</a:t>
            </a: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514350" indent="-514350">
              <a:buFont typeface="+mj-lt"/>
              <a:buAutoNum type="arabicPeriod"/>
            </a:pP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ln w="38100">
            <a:solidFill>
              <a:schemeClr val="accent6">
                <a:lumMod val="60000"/>
                <a:lumOff val="4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cs-CZ" dirty="0" smtClean="0"/>
              <a:t>I. 2x – 7 = 3(y – 6)</a:t>
            </a:r>
          </a:p>
          <a:p>
            <a:pPr marL="0" indent="0">
              <a:buNone/>
            </a:pPr>
            <a:r>
              <a:rPr lang="cs-CZ" u="sng" dirty="0" smtClean="0"/>
              <a:t>II.  x + 8 = 2y</a:t>
            </a:r>
          </a:p>
          <a:p>
            <a:pPr marL="0" indent="0">
              <a:buNone/>
            </a:pPr>
            <a:r>
              <a:rPr lang="cs-CZ" dirty="0" smtClean="0"/>
              <a:t>I.  2x – 7 = 3y – 18</a:t>
            </a:r>
          </a:p>
          <a:p>
            <a:pPr marL="0" indent="0">
              <a:buNone/>
            </a:pPr>
            <a:r>
              <a:rPr lang="cs-CZ" u="sng" dirty="0" err="1" smtClean="0"/>
              <a:t>II.x</a:t>
            </a:r>
            <a:r>
              <a:rPr lang="cs-CZ" u="sng" dirty="0" smtClean="0"/>
              <a:t> + 8 = 2y</a:t>
            </a:r>
          </a:p>
          <a:p>
            <a:pPr marL="0" indent="0">
              <a:buNone/>
            </a:pPr>
            <a:endParaRPr lang="cs-CZ" u="sng" dirty="0" smtClean="0"/>
          </a:p>
          <a:p>
            <a:pPr marL="571500" indent="-571500">
              <a:buAutoNum type="romanUcPeriod"/>
            </a:pPr>
            <a:r>
              <a:rPr lang="cs-CZ" dirty="0" smtClean="0"/>
              <a:t>2x – 3y = -11</a:t>
            </a:r>
          </a:p>
          <a:p>
            <a:pPr marL="571500" indent="-571500">
              <a:buAutoNum type="romanUcPeriod"/>
            </a:pPr>
            <a:r>
              <a:rPr lang="cs-CZ" u="sng" dirty="0"/>
              <a:t>x</a:t>
            </a:r>
            <a:r>
              <a:rPr lang="cs-CZ" u="sng" dirty="0" smtClean="0"/>
              <a:t>– 2y = - 8</a:t>
            </a:r>
          </a:p>
          <a:p>
            <a:pPr marL="0" indent="0">
              <a:buNone/>
            </a:pPr>
            <a:r>
              <a:rPr lang="cs-CZ" dirty="0" smtClean="0"/>
              <a:t>Z druhé rovnice vyjádříme neznámou </a:t>
            </a:r>
          </a:p>
          <a:p>
            <a:pPr marL="0" indent="0">
              <a:buNone/>
            </a:pPr>
            <a:r>
              <a:rPr lang="cs-CZ" dirty="0" smtClean="0"/>
              <a:t> např. </a:t>
            </a:r>
            <a:r>
              <a:rPr lang="cs-CZ" b="1" dirty="0" smtClean="0">
                <a:solidFill>
                  <a:srgbClr val="C00000"/>
                </a:solidFill>
              </a:rPr>
              <a:t>x = 2y - 8</a:t>
            </a:r>
            <a:r>
              <a:rPr lang="cs-CZ" b="1" u="sng" dirty="0" smtClean="0">
                <a:solidFill>
                  <a:srgbClr val="C00000"/>
                </a:solidFill>
              </a:rPr>
              <a:t>  </a:t>
            </a:r>
          </a:p>
          <a:p>
            <a:pPr marL="0" indent="0">
              <a:buNone/>
            </a:pPr>
            <a:endParaRPr lang="cs-CZ" b="1" u="sng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cs-CZ" u="sng" dirty="0" smtClean="0"/>
              <a:t>A dosadíme do první: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2(2y – 8) – 3y =  – 11</a:t>
            </a:r>
          </a:p>
          <a:p>
            <a:pPr marL="0" indent="0">
              <a:buNone/>
            </a:pPr>
            <a:r>
              <a:rPr lang="cs-CZ" dirty="0"/>
              <a:t>4</a:t>
            </a:r>
            <a:r>
              <a:rPr lang="cs-CZ" dirty="0" smtClean="0"/>
              <a:t>y – 16  -3y =  – 11</a:t>
            </a:r>
          </a:p>
          <a:p>
            <a:pPr marL="0" indent="0">
              <a:buNone/>
            </a:pPr>
            <a:r>
              <a:rPr lang="cs-CZ" dirty="0"/>
              <a:t>4</a:t>
            </a:r>
            <a:r>
              <a:rPr lang="cs-CZ" dirty="0" smtClean="0"/>
              <a:t>y – 3y = - 11 + 16 </a:t>
            </a:r>
          </a:p>
          <a:p>
            <a:pPr marL="0" indent="0">
              <a:buNone/>
            </a:pPr>
            <a:r>
              <a:rPr lang="cs-CZ" b="1" u="sng" dirty="0" smtClean="0"/>
              <a:t>y = 5</a:t>
            </a:r>
          </a:p>
          <a:p>
            <a:pPr marL="0" indent="0">
              <a:buNone/>
            </a:pPr>
            <a:r>
              <a:rPr lang="cs-CZ" b="1" i="1" u="sng" dirty="0" smtClean="0"/>
              <a:t> pro hodnotu x dosadíme do substituce</a:t>
            </a:r>
          </a:p>
          <a:p>
            <a:pPr marL="0" indent="0">
              <a:buNone/>
            </a:pPr>
            <a:r>
              <a:rPr lang="cs-CZ" b="1" i="1" dirty="0" smtClean="0">
                <a:solidFill>
                  <a:srgbClr val="C00000"/>
                </a:solidFill>
              </a:rPr>
              <a:t> x  = </a:t>
            </a:r>
            <a:r>
              <a:rPr lang="cs-CZ" dirty="0" smtClean="0">
                <a:solidFill>
                  <a:srgbClr val="C00000"/>
                </a:solidFill>
              </a:rPr>
              <a:t>2y-8  </a:t>
            </a:r>
            <a:r>
              <a:rPr lang="cs-CZ" dirty="0" smtClean="0"/>
              <a:t>= 2.5 – 8 = 2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x = 2; y = 5</a:t>
            </a:r>
          </a:p>
          <a:p>
            <a:pPr marL="0" indent="0">
              <a:buNone/>
            </a:pPr>
            <a:endParaRPr lang="cs-CZ" b="1" i="1" dirty="0" smtClean="0"/>
          </a:p>
          <a:p>
            <a:endParaRPr lang="cs-CZ" dirty="0"/>
          </a:p>
        </p:txBody>
      </p:sp>
      <p:cxnSp>
        <p:nvCxnSpPr>
          <p:cNvPr id="6" name="Přímá spojnice 5"/>
          <p:cNvCxnSpPr/>
          <p:nvPr/>
        </p:nvCxnSpPr>
        <p:spPr>
          <a:xfrm>
            <a:off x="6012160" y="3618593"/>
            <a:ext cx="2304256" cy="0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 flipV="1">
            <a:off x="8316416" y="2564904"/>
            <a:ext cx="0" cy="1080120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 flipH="1">
            <a:off x="6156176" y="2564904"/>
            <a:ext cx="2160240" cy="0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se šipkou 11"/>
          <p:cNvCxnSpPr/>
          <p:nvPr/>
        </p:nvCxnSpPr>
        <p:spPr>
          <a:xfrm flipH="1">
            <a:off x="5580112" y="2564904"/>
            <a:ext cx="576064" cy="144016"/>
          </a:xfrm>
          <a:prstGeom prst="straightConnector1">
            <a:avLst/>
          </a:prstGeom>
          <a:ln w="38100">
            <a:solidFill>
              <a:schemeClr val="accent4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37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59216" cy="850106"/>
          </a:xfr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cs-CZ" dirty="0" smtClean="0"/>
              <a:t>Řešené příklady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sz="half" idx="1"/>
              </p:nvPr>
            </p:nvSpPr>
            <p:spPr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47500" lnSpcReduction="20000"/>
              </a:bodyPr>
              <a:lstStyle/>
              <a:p>
                <a:pPr marL="0" indent="0">
                  <a:buNone/>
                </a:pPr>
                <a:r>
                  <a:rPr lang="cs-CZ" b="1" dirty="0" smtClean="0"/>
                  <a:t>I.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latin typeface="Cambria Math"/>
                          </a:rPr>
                          <m:t> </m:t>
                        </m:r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  <m:r>
                          <a:rPr lang="cs-CZ" b="1" i="1" smtClean="0">
                            <a:latin typeface="Cambria Math"/>
                          </a:rPr>
                          <m:t>+</m:t>
                        </m:r>
                        <m:r>
                          <a:rPr lang="cs-CZ" b="1" i="1" smtClean="0">
                            <a:latin typeface="Cambria Math"/>
                          </a:rPr>
                          <m:t>𝒚</m:t>
                        </m:r>
                      </m:num>
                      <m:den>
                        <m:r>
                          <a:rPr lang="cs-CZ" b="1" i="1" smtClean="0">
                            <a:latin typeface="Cambria Math"/>
                          </a:rPr>
                          <m:t>𝟓</m:t>
                        </m:r>
                      </m:den>
                    </m:f>
                    <m:r>
                      <a:rPr lang="cs-CZ" b="1" i="0" smtClean="0">
                        <a:latin typeface="Cambria Math"/>
                      </a:rPr>
                      <m:t> −</m:t>
                    </m:r>
                    <m:f>
                      <m:fPr>
                        <m:ctrlPr>
                          <a:rPr lang="cs-CZ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  <m:r>
                          <a:rPr lang="cs-CZ" b="1" i="1" smtClean="0">
                            <a:latin typeface="Cambria Math"/>
                          </a:rPr>
                          <m:t>+</m:t>
                        </m:r>
                        <m:r>
                          <a:rPr lang="cs-CZ" b="1" i="1" smtClean="0">
                            <a:latin typeface="Cambria Math"/>
                          </a:rPr>
                          <m:t>𝒚</m:t>
                        </m:r>
                      </m:num>
                      <m:den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cs-CZ" b="1" dirty="0" smtClean="0"/>
                  <a:t> = -5       /.10</a:t>
                </a:r>
              </a:p>
              <a:p>
                <a:pPr marL="0" indent="0">
                  <a:buNone/>
                </a:pPr>
                <a:r>
                  <a:rPr lang="cs-CZ" u="sng" dirty="0" smtClean="0"/>
                  <a:t>II.  2(x+3y) = x - 5</a:t>
                </a:r>
              </a:p>
              <a:p>
                <a:pPr marL="0" indent="0">
                  <a:buNone/>
                </a:pPr>
                <a:r>
                  <a:rPr lang="cs-CZ" dirty="0" smtClean="0"/>
                  <a:t>I.   2(</a:t>
                </a:r>
                <a:r>
                  <a:rPr lang="cs-CZ" dirty="0" err="1" smtClean="0"/>
                  <a:t>x+y</a:t>
                </a:r>
                <a:r>
                  <a:rPr lang="cs-CZ" dirty="0" smtClean="0"/>
                  <a:t>) – 5(</a:t>
                </a:r>
                <a:r>
                  <a:rPr lang="cs-CZ" dirty="0"/>
                  <a:t>2</a:t>
                </a:r>
                <a:r>
                  <a:rPr lang="cs-CZ" dirty="0" smtClean="0"/>
                  <a:t>x+y) = -50</a:t>
                </a:r>
              </a:p>
              <a:p>
                <a:pPr marL="0" indent="0">
                  <a:buNone/>
                </a:pPr>
                <a:r>
                  <a:rPr lang="cs-CZ" u="sng" dirty="0" smtClean="0"/>
                  <a:t>II.   2x + 6y = x - 5</a:t>
                </a:r>
              </a:p>
              <a:p>
                <a:pPr marL="571500" indent="-571500">
                  <a:buAutoNum type="romanUcPeriod"/>
                </a:pPr>
                <a:r>
                  <a:rPr lang="cs-CZ" dirty="0" smtClean="0"/>
                  <a:t>2x + 2y - 10x - 5y = -50</a:t>
                </a:r>
              </a:p>
              <a:p>
                <a:pPr marL="571500" indent="-571500">
                  <a:buAutoNum type="romanUcPeriod"/>
                </a:pPr>
                <a:r>
                  <a:rPr lang="cs-CZ" u="sng" dirty="0" smtClean="0"/>
                  <a:t>2x – x + 6y = -5</a:t>
                </a:r>
              </a:p>
              <a:p>
                <a:pPr marL="0" indent="0">
                  <a:buNone/>
                </a:pPr>
                <a:r>
                  <a:rPr lang="cs-CZ" dirty="0" smtClean="0"/>
                  <a:t>I.    -8x – 3y = -50      </a:t>
                </a:r>
              </a:p>
              <a:p>
                <a:pPr marL="0" indent="0">
                  <a:buNone/>
                </a:pPr>
                <a:r>
                  <a:rPr lang="cs-CZ" dirty="0" smtClean="0"/>
                  <a:t>II.   </a:t>
                </a:r>
                <a:r>
                  <a:rPr lang="cs-CZ" u="sng" dirty="0" smtClean="0"/>
                  <a:t>x + 6y = -5   </a:t>
                </a:r>
              </a:p>
              <a:p>
                <a:pPr marL="0" indent="0">
                  <a:buNone/>
                </a:pPr>
                <a:r>
                  <a:rPr lang="cs-CZ" dirty="0"/>
                  <a:t>z</a:t>
                </a:r>
                <a:r>
                  <a:rPr lang="cs-CZ" dirty="0" smtClean="0"/>
                  <a:t> II. substituci    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x = -5- 6y  </a:t>
                </a:r>
              </a:p>
              <a:p>
                <a:pPr marL="0" indent="0">
                  <a:buNone/>
                </a:pPr>
                <a:r>
                  <a:rPr lang="cs-CZ" dirty="0" smtClean="0"/>
                  <a:t>Dosadíme do I.   </a:t>
                </a:r>
                <a:r>
                  <a:rPr lang="cs-CZ" dirty="0"/>
                  <a:t>a</a:t>
                </a:r>
                <a:r>
                  <a:rPr lang="cs-CZ" dirty="0" smtClean="0"/>
                  <a:t> řešíme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- 8(-5-6y) -3y = -50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40 + 48y – 3y = - 50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45y = - 90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</a:t>
                </a:r>
                <a:r>
                  <a:rPr lang="cs-CZ" b="1" u="sng" dirty="0" smtClean="0"/>
                  <a:t> y = -2</a:t>
                </a:r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r>
                  <a:rPr lang="cs-CZ" dirty="0" smtClean="0"/>
                  <a:t>Dosadíme do substituce x = -5 -6y = -5 – 6.(-2) = 7</a:t>
                </a:r>
              </a:p>
              <a:p>
                <a:pPr marL="0" indent="0">
                  <a:buNone/>
                </a:pPr>
                <a:endParaRPr lang="cs-CZ" b="1" u="sng" dirty="0"/>
              </a:p>
              <a:p>
                <a:pPr marL="0" indent="0">
                  <a:buNone/>
                </a:pPr>
                <a:r>
                  <a:rPr lang="cs-CZ" b="1" u="sng" dirty="0" smtClean="0"/>
                  <a:t>P = { x = 7; y = -2}</a:t>
                </a:r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47500" lnSpcReduction="20000"/>
              </a:bodyPr>
              <a:lstStyle/>
              <a:p>
                <a:pPr marL="0" indent="0">
                  <a:buNone/>
                </a:pPr>
                <a:r>
                  <a:rPr lang="cs-CZ" b="1" dirty="0" smtClean="0"/>
                  <a:t>I.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(</m:t>
                        </m:r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</a:rPr>
                          <m:t>𝟑</m:t>
                        </m:r>
                        <m:r>
                          <a:rPr lang="cs-CZ" b="1" i="1" smtClean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b="1" dirty="0" smtClean="0"/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b="1" dirty="0" smtClean="0"/>
                  <a:t>+ y</a:t>
                </a:r>
              </a:p>
              <a:p>
                <a:pPr marL="0" indent="0">
                  <a:buNone/>
                </a:pPr>
                <a:r>
                  <a:rPr lang="cs-CZ" b="1" dirty="0" smtClean="0"/>
                  <a:t>II.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latin typeface="Cambria Math"/>
                          </a:rPr>
                          <m:t>𝟓</m:t>
                        </m:r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  <m:r>
                          <a:rPr lang="cs-CZ" b="1" i="1" smtClean="0">
                            <a:latin typeface="Cambria Math"/>
                          </a:rPr>
                          <m:t>+</m:t>
                        </m:r>
                        <m:r>
                          <a:rPr lang="cs-CZ" b="1" i="1" smtClean="0">
                            <a:latin typeface="Cambria Math"/>
                          </a:rPr>
                          <m:t>𝒚</m:t>
                        </m:r>
                      </m:num>
                      <m:den>
                        <m:r>
                          <a:rPr lang="cs-CZ" b="1" i="1" smtClean="0"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r>
                  <a:rPr lang="cs-CZ" b="1" dirty="0" smtClean="0"/>
                  <a:t>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  <m:r>
                          <a:rPr lang="cs-CZ" b="1" i="1" smtClean="0">
                            <a:latin typeface="Cambria Math"/>
                          </a:rPr>
                          <m:t>+</m:t>
                        </m:r>
                        <m:r>
                          <a:rPr lang="cs-CZ" b="1" i="1" smtClean="0">
                            <a:latin typeface="Cambria Math"/>
                          </a:rPr>
                          <m:t>𝒚</m:t>
                        </m:r>
                      </m:num>
                      <m:den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cs-CZ" b="1" dirty="0" smtClean="0"/>
                  <a:t> = 0         /.4</a:t>
                </a:r>
              </a:p>
              <a:p>
                <a:pPr marL="0" indent="0">
                  <a:buNone/>
                </a:pPr>
                <a:r>
                  <a:rPr lang="cs-CZ" b="1" dirty="0" smtClean="0"/>
                  <a:t>-----------------------------------</a:t>
                </a:r>
              </a:p>
              <a:p>
                <a:pPr marL="0" indent="0">
                  <a:buNone/>
                </a:pPr>
                <a:r>
                  <a:rPr lang="cs-CZ" dirty="0" smtClean="0"/>
                  <a:t>I.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- 6x + 9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+ y</a:t>
                </a:r>
              </a:p>
              <a:p>
                <a:pPr marL="0" indent="0">
                  <a:buNone/>
                </a:pPr>
                <a:r>
                  <a:rPr lang="cs-CZ" u="sng" dirty="0" smtClean="0"/>
                  <a:t>II.      5x + y – 2(x + y) = 0</a:t>
                </a:r>
              </a:p>
              <a:p>
                <a:pPr marL="0" indent="0">
                  <a:buNone/>
                </a:pPr>
                <a:r>
                  <a:rPr lang="cs-CZ" dirty="0" smtClean="0"/>
                  <a:t>I.      -6x – y = - 9          /.(-1)</a:t>
                </a:r>
              </a:p>
              <a:p>
                <a:pPr marL="0" indent="0">
                  <a:buNone/>
                </a:pPr>
                <a:r>
                  <a:rPr lang="cs-CZ" u="sng" dirty="0" smtClean="0"/>
                  <a:t>II.      5x + y – 2x – 2y  = 0</a:t>
                </a:r>
              </a:p>
              <a:p>
                <a:pPr marL="0" indent="0">
                  <a:buNone/>
                </a:pPr>
                <a:r>
                  <a:rPr lang="cs-CZ" dirty="0" smtClean="0"/>
                  <a:t>I.        6x + y = 9      </a:t>
                </a:r>
              </a:p>
              <a:p>
                <a:pPr marL="0" indent="0">
                  <a:buNone/>
                </a:pPr>
                <a:r>
                  <a:rPr lang="cs-CZ" u="sng" dirty="0" smtClean="0"/>
                  <a:t>II.       3x -y = 0</a:t>
                </a:r>
              </a:p>
              <a:p>
                <a:pPr marL="0" indent="0">
                  <a:buNone/>
                </a:pPr>
                <a:r>
                  <a:rPr lang="cs-CZ" dirty="0" smtClean="0"/>
                  <a:t>Z I. substituci   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y = 9 - 6x</a:t>
                </a:r>
              </a:p>
              <a:p>
                <a:pPr marL="0" indent="0">
                  <a:buNone/>
                </a:pPr>
                <a:r>
                  <a:rPr lang="cs-CZ" dirty="0" smtClean="0"/>
                  <a:t>Dosadíme do II. a řešíme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3x – (9 - 6x ) = 0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3x – 9 + 6x = 0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            9x = 9</a:t>
                </a:r>
              </a:p>
              <a:p>
                <a:pPr marL="0" indent="0">
                  <a:buNone/>
                </a:pPr>
                <a:r>
                  <a:rPr lang="cs-CZ" b="1" dirty="0" smtClean="0"/>
                  <a:t>                     </a:t>
                </a:r>
                <a:r>
                  <a:rPr lang="cs-CZ" b="1" u="sng" dirty="0" smtClean="0"/>
                  <a:t>  x = 1 </a:t>
                </a:r>
              </a:p>
              <a:p>
                <a:pPr marL="0" indent="0">
                  <a:buNone/>
                </a:pPr>
                <a:endParaRPr lang="cs-CZ" b="1" u="sng" dirty="0" smtClean="0"/>
              </a:p>
              <a:p>
                <a:pPr marL="0" indent="0">
                  <a:buNone/>
                </a:pPr>
                <a:r>
                  <a:rPr lang="cs-CZ" b="1" dirty="0" smtClean="0"/>
                  <a:t>Dosadíme do substituce y = 9 – 6x = 9 – 6.1 = 3</a:t>
                </a: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                     </a:t>
                </a:r>
                <a:r>
                  <a:rPr lang="cs-CZ" b="1" u="sng" dirty="0" smtClean="0"/>
                  <a:t> y = 3</a:t>
                </a:r>
              </a:p>
              <a:p>
                <a:pPr marL="0" indent="0">
                  <a:buNone/>
                </a:pPr>
                <a:endParaRPr lang="cs-CZ" b="1" u="sng" dirty="0" smtClean="0"/>
              </a:p>
              <a:p>
                <a:pPr marL="0" indent="0">
                  <a:buNone/>
                </a:pPr>
                <a:r>
                  <a:rPr lang="cs-CZ" b="1" u="sng" dirty="0" smtClean="0"/>
                  <a:t>P = { x = 1; y = 3}</a:t>
                </a:r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 rotWithShape="1">
                <a:blip r:embed="rId3"/>
                <a:stretch>
                  <a:fillRect/>
                </a:stretch>
              </a:blip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Přímá spojnice 5"/>
          <p:cNvCxnSpPr/>
          <p:nvPr/>
        </p:nvCxnSpPr>
        <p:spPr>
          <a:xfrm>
            <a:off x="2627784" y="3645024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 flipV="1">
            <a:off x="3275856" y="3212976"/>
            <a:ext cx="0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se šipkou 9"/>
          <p:cNvCxnSpPr/>
          <p:nvPr/>
        </p:nvCxnSpPr>
        <p:spPr>
          <a:xfrm flipH="1">
            <a:off x="1835696" y="3212976"/>
            <a:ext cx="144016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11"/>
          <p:cNvCxnSpPr/>
          <p:nvPr/>
        </p:nvCxnSpPr>
        <p:spPr>
          <a:xfrm>
            <a:off x="6444208" y="3645024"/>
            <a:ext cx="10081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nice 13"/>
          <p:cNvCxnSpPr/>
          <p:nvPr/>
        </p:nvCxnSpPr>
        <p:spPr>
          <a:xfrm flipV="1">
            <a:off x="7452320" y="3356992"/>
            <a:ext cx="0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se šipkou 15"/>
          <p:cNvCxnSpPr/>
          <p:nvPr/>
        </p:nvCxnSpPr>
        <p:spPr>
          <a:xfrm flipH="1">
            <a:off x="5868144" y="3356992"/>
            <a:ext cx="158417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3629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000"/>
                            </p:stCondLst>
                            <p:childTnLst>
                              <p:par>
                                <p:cTn id="1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000"/>
                            </p:stCondLst>
                            <p:childTnLst>
                              <p:par>
                                <p:cTn id="1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3000"/>
                            </p:stCondLst>
                            <p:childTnLst>
                              <p:par>
                                <p:cTn id="1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4000"/>
                            </p:stCondLst>
                            <p:childTnLst>
                              <p:par>
                                <p:cTn id="1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000"/>
                            </p:stCondLst>
                            <p:childTnLst>
                              <p:par>
                                <p:cTn id="1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6000"/>
                            </p:stCondLst>
                            <p:childTnLst>
                              <p:par>
                                <p:cTn id="1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7000"/>
                            </p:stCondLst>
                            <p:childTnLst>
                              <p:par>
                                <p:cTn id="1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8000"/>
                            </p:stCondLst>
                            <p:childTnLst>
                              <p:par>
                                <p:cTn id="1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9000"/>
                            </p:stCondLst>
                            <p:childTnLst>
                              <p:par>
                                <p:cTn id="1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11000"/>
                            </p:stCondLst>
                            <p:childTnLst>
                              <p:par>
                                <p:cTn id="20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12000"/>
                            </p:stCondLst>
                            <p:childTnLst>
                              <p:par>
                                <p:cTn id="20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13000"/>
                            </p:stCondLst>
                            <p:childTnLst>
                              <p:par>
                                <p:cTn id="2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14000"/>
                            </p:stCondLst>
                            <p:childTnLst>
                              <p:par>
                                <p:cTn id="2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1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15000"/>
                            </p:stCondLst>
                            <p:childTnLst>
                              <p:par>
                                <p:cTn id="2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16000"/>
                            </p:stCondLst>
                            <p:childTnLst>
                              <p:par>
                                <p:cTn id="2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10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17000"/>
                            </p:stCondLst>
                            <p:childTnLst>
                              <p:par>
                                <p:cTn id="2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18000"/>
                            </p:stCondLst>
                            <p:childTnLst>
                              <p:par>
                                <p:cTn id="2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1000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19000"/>
                            </p:stCondLst>
                            <p:childTnLst>
                              <p:par>
                                <p:cTn id="2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1000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922114"/>
          </a:xfr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cs-CZ" dirty="0" smtClean="0"/>
              <a:t>Počet řešení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cs-CZ" dirty="0" smtClean="0"/>
              <a:t>1) soustava má jediné řešení</a:t>
            </a:r>
          </a:p>
          <a:p>
            <a:pPr marL="0" indent="0">
              <a:buNone/>
            </a:pPr>
            <a:r>
              <a:rPr lang="cs-CZ" dirty="0"/>
              <a:t>↔po úpravách zůstane proměnná a k ní je přiřazena hodnota (např. x = 7; y = -3)</a:t>
            </a:r>
          </a:p>
          <a:p>
            <a:pPr marL="0" indent="0">
              <a:buNone/>
            </a:pPr>
            <a:r>
              <a:rPr lang="cs-CZ" dirty="0"/>
              <a:t>2)soustava nemá řešení↔ proměnná sečtením zmizí, ale číselná hodnota zůstane, výsledné tvrzení je nepravdivé  (např. 0 = 7)</a:t>
            </a:r>
          </a:p>
          <a:p>
            <a:pPr marL="0" indent="0">
              <a:buNone/>
            </a:pPr>
            <a:r>
              <a:rPr lang="cs-CZ" dirty="0"/>
              <a:t>3) soustava má nekonečně mnoho řešení</a:t>
            </a:r>
            <a:r>
              <a:rPr lang="cs-CZ" dirty="0" smtClean="0"/>
              <a:t>↔ proměnná sečtením zmizí,  číselná hodnota zůstane, výsledné tvrzení je pravdivé (např. 0 = 0)</a:t>
            </a:r>
          </a:p>
          <a:p>
            <a:pPr marL="0" indent="0">
              <a:buNone/>
            </a:pPr>
            <a:r>
              <a:rPr lang="cs-CZ" dirty="0" smtClean="0"/>
              <a:t>Závislost mezi oběma proměnnými. x </a:t>
            </a:r>
            <a:r>
              <a:rPr lang="az-Cyrl-AZ" dirty="0"/>
              <a:t>є</a:t>
            </a:r>
            <a:r>
              <a:rPr lang="cs-CZ" dirty="0"/>
              <a:t> R ; y pak </a:t>
            </a:r>
            <a:r>
              <a:rPr lang="cs-CZ" dirty="0" smtClean="0"/>
              <a:t>vyjádří substituce </a:t>
            </a:r>
            <a:r>
              <a:rPr lang="cs-CZ" dirty="0"/>
              <a:t>y</a:t>
            </a:r>
            <a:r>
              <a:rPr lang="cs-CZ" dirty="0" smtClean="0"/>
              <a:t> </a:t>
            </a:r>
            <a:r>
              <a:rPr lang="cs-CZ" dirty="0"/>
              <a:t>(např.</a:t>
            </a:r>
            <a:r>
              <a:rPr lang="cs-CZ" dirty="0" smtClean="0"/>
              <a:t> x </a:t>
            </a:r>
            <a:r>
              <a:rPr lang="az-Cyrl-AZ" dirty="0" smtClean="0"/>
              <a:t>є</a:t>
            </a:r>
            <a:r>
              <a:rPr lang="cs-CZ" dirty="0" smtClean="0"/>
              <a:t> R ; y = 2x – 6)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8993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cs-CZ" dirty="0" smtClean="0"/>
              <a:t>Další řešené příklady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1"/>
          </p:nvPr>
        </p:nvSpPr>
        <p:spPr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b="1" dirty="0" smtClean="0"/>
              <a:t>I.    2(3x-y+2</a:t>
            </a:r>
            <a:r>
              <a:rPr lang="cs-CZ" b="1" dirty="0"/>
              <a:t>) = 0</a:t>
            </a:r>
          </a:p>
          <a:p>
            <a:pPr marL="0" indent="0">
              <a:buNone/>
            </a:pPr>
            <a:r>
              <a:rPr lang="cs-CZ" b="1" u="sng" dirty="0" smtClean="0"/>
              <a:t>II.    y </a:t>
            </a:r>
            <a:r>
              <a:rPr lang="cs-CZ" b="1" u="sng" dirty="0"/>
              <a:t>– 3x = 2</a:t>
            </a:r>
          </a:p>
          <a:p>
            <a:pPr marL="0" indent="0">
              <a:buNone/>
            </a:pPr>
            <a:r>
              <a:rPr lang="cs-CZ" dirty="0" smtClean="0"/>
              <a:t>I.     6x </a:t>
            </a:r>
            <a:r>
              <a:rPr lang="cs-CZ" dirty="0"/>
              <a:t>-2y +4 = 0</a:t>
            </a:r>
          </a:p>
          <a:p>
            <a:pPr marL="0" indent="0">
              <a:buNone/>
            </a:pPr>
            <a:r>
              <a:rPr lang="cs-CZ" u="sng" dirty="0" smtClean="0"/>
              <a:t>II.    -3x </a:t>
            </a:r>
            <a:r>
              <a:rPr lang="cs-CZ" u="sng" dirty="0"/>
              <a:t>+ y = 2</a:t>
            </a:r>
          </a:p>
          <a:p>
            <a:pPr marL="0" indent="0">
              <a:buNone/>
            </a:pPr>
            <a:r>
              <a:rPr lang="cs-CZ" dirty="0" smtClean="0"/>
              <a:t>I.     6x </a:t>
            </a:r>
            <a:r>
              <a:rPr lang="cs-CZ" dirty="0"/>
              <a:t>– 2y = -4</a:t>
            </a:r>
          </a:p>
          <a:p>
            <a:pPr marL="571500" indent="-571500">
              <a:buAutoNum type="romanUcPeriod" startAt="2"/>
            </a:pPr>
            <a:r>
              <a:rPr lang="cs-CZ" u="sng" dirty="0" smtClean="0"/>
              <a:t>-3x </a:t>
            </a:r>
            <a:r>
              <a:rPr lang="cs-CZ" u="sng" dirty="0"/>
              <a:t>+ y = 2     </a:t>
            </a:r>
            <a:r>
              <a:rPr lang="cs-CZ" dirty="0"/>
              <a:t>   </a:t>
            </a:r>
            <a:endParaRPr lang="cs-CZ" dirty="0" smtClean="0"/>
          </a:p>
          <a:p>
            <a:pPr marL="571500" indent="-571500">
              <a:buAutoNum type="romanUcPeriod" startAt="2"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z II. rovnice vyjádříme y</a:t>
            </a:r>
          </a:p>
          <a:p>
            <a:pPr marL="0" indent="0">
              <a:buNone/>
            </a:pPr>
            <a:r>
              <a:rPr lang="cs-CZ" dirty="0"/>
              <a:t>y</a:t>
            </a:r>
            <a:r>
              <a:rPr lang="cs-CZ" dirty="0" smtClean="0"/>
              <a:t> = 2 + 3x</a:t>
            </a:r>
          </a:p>
          <a:p>
            <a:pPr marL="0" indent="0">
              <a:buNone/>
            </a:pPr>
            <a:r>
              <a:rPr lang="cs-CZ" dirty="0" smtClean="0"/>
              <a:t>a dosadíme do I.</a:t>
            </a:r>
          </a:p>
          <a:p>
            <a:pPr marL="0" indent="0">
              <a:buNone/>
            </a:pPr>
            <a:r>
              <a:rPr lang="cs-CZ" dirty="0" smtClean="0"/>
              <a:t>6x – 2(2 + 3y) = - 4</a:t>
            </a:r>
          </a:p>
          <a:p>
            <a:pPr marL="0" indent="0">
              <a:buNone/>
            </a:pPr>
            <a:r>
              <a:rPr lang="cs-CZ" dirty="0" smtClean="0"/>
              <a:t>6x – 4 – 6x = -4</a:t>
            </a:r>
          </a:p>
          <a:p>
            <a:pPr marL="0" indent="0">
              <a:buNone/>
            </a:pPr>
            <a:r>
              <a:rPr lang="cs-CZ" dirty="0" smtClean="0"/>
              <a:t>0 = 0</a:t>
            </a:r>
            <a:endParaRPr lang="cs-CZ" dirty="0"/>
          </a:p>
          <a:p>
            <a:pPr marL="0" indent="0">
              <a:buNone/>
            </a:pPr>
            <a:r>
              <a:rPr lang="cs-CZ" dirty="0"/>
              <a:t>→soustava má nekonečně mnoho řešení</a:t>
            </a:r>
          </a:p>
          <a:p>
            <a:pPr marL="0" indent="0">
              <a:buNone/>
            </a:pPr>
            <a:r>
              <a:rPr lang="cs-CZ" dirty="0"/>
              <a:t>Vyjádříme závislost proměnných </a:t>
            </a:r>
            <a:r>
              <a:rPr lang="cs-CZ" b="1" dirty="0"/>
              <a:t>x</a:t>
            </a:r>
            <a:r>
              <a:rPr lang="az-Cyrl-AZ" b="1" dirty="0"/>
              <a:t>є</a:t>
            </a:r>
            <a:r>
              <a:rPr lang="cs-CZ" b="1" dirty="0"/>
              <a:t>R; y = 2 + 3x</a:t>
            </a:r>
          </a:p>
          <a:p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half" idx="2"/>
          </p:nvPr>
        </p:nvSpPr>
        <p:spPr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b="1" dirty="0" smtClean="0"/>
              <a:t>I.    x </a:t>
            </a:r>
            <a:r>
              <a:rPr lang="cs-CZ" b="1" dirty="0"/>
              <a:t>= y + 3</a:t>
            </a:r>
          </a:p>
          <a:p>
            <a:pPr marL="0" indent="0">
              <a:buNone/>
            </a:pPr>
            <a:r>
              <a:rPr lang="cs-CZ" b="1" u="sng" dirty="0" smtClean="0"/>
              <a:t>II.   2y </a:t>
            </a:r>
            <a:r>
              <a:rPr lang="cs-CZ" b="1" u="sng" dirty="0"/>
              <a:t>+ 8 = 2x</a:t>
            </a:r>
          </a:p>
          <a:p>
            <a:pPr marL="0" indent="0">
              <a:buNone/>
            </a:pPr>
            <a:r>
              <a:rPr lang="cs-CZ" dirty="0" smtClean="0"/>
              <a:t>I.    x </a:t>
            </a:r>
            <a:r>
              <a:rPr lang="cs-CZ" dirty="0"/>
              <a:t>– y = 3          </a:t>
            </a:r>
          </a:p>
          <a:p>
            <a:pPr marL="0" indent="0">
              <a:buNone/>
            </a:pPr>
            <a:r>
              <a:rPr lang="cs-CZ" u="sng" dirty="0" smtClean="0"/>
              <a:t>II.   -2x </a:t>
            </a:r>
            <a:r>
              <a:rPr lang="cs-CZ" u="sng" dirty="0"/>
              <a:t>+ 2y = -8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Z první vyjádříme x</a:t>
            </a:r>
          </a:p>
          <a:p>
            <a:pPr marL="0" indent="0">
              <a:buNone/>
            </a:pPr>
            <a:r>
              <a:rPr lang="cs-CZ" dirty="0"/>
              <a:t>x</a:t>
            </a:r>
            <a:r>
              <a:rPr lang="cs-CZ" dirty="0" smtClean="0"/>
              <a:t> = 3 + y</a:t>
            </a:r>
          </a:p>
          <a:p>
            <a:pPr marL="0" indent="0">
              <a:buNone/>
            </a:pPr>
            <a:r>
              <a:rPr lang="cs-CZ" dirty="0" smtClean="0"/>
              <a:t>A dosadíme do druhé</a:t>
            </a:r>
          </a:p>
          <a:p>
            <a:pPr marL="0" indent="0">
              <a:buNone/>
            </a:pPr>
            <a:r>
              <a:rPr lang="cs-CZ" dirty="0" smtClean="0"/>
              <a:t>-2(3 + y) + 2y = -8</a:t>
            </a:r>
          </a:p>
          <a:p>
            <a:pPr marL="0" indent="0">
              <a:buNone/>
            </a:pPr>
            <a:r>
              <a:rPr lang="cs-CZ" dirty="0" smtClean="0"/>
              <a:t>-6 - 2y + 2y = - 8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 0 = -2</a:t>
            </a:r>
            <a:endParaRPr lang="cs-CZ" dirty="0"/>
          </a:p>
          <a:p>
            <a:pPr marL="0" indent="0">
              <a:buNone/>
            </a:pPr>
            <a:r>
              <a:rPr lang="cs-CZ" dirty="0"/>
              <a:t>→ získaný výraz není pravdivý →soustava nemá řešení </a:t>
            </a: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 algn="ctr">
              <a:buNone/>
            </a:pPr>
            <a:r>
              <a:rPr lang="cs-CZ" b="1" dirty="0" smtClean="0"/>
              <a:t>P = {  }</a:t>
            </a:r>
            <a:endParaRPr lang="cs-CZ" b="1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42523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 animBg="1"/>
      <p:bldP spid="6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cs-CZ" dirty="0" smtClean="0"/>
              <a:t>Procvičení učiva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2500" lnSpcReduction="20000"/>
          </a:bodyPr>
          <a:lstStyle/>
          <a:p>
            <a:r>
              <a:rPr lang="cs-CZ" dirty="0" smtClean="0"/>
              <a:t>Řešte soustavy pomocí substituce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pPr marL="0" indent="0">
                  <a:buNone/>
                </a:pPr>
                <a:r>
                  <a:rPr lang="cs-CZ" dirty="0" smtClean="0"/>
                  <a:t>1) 3x- y = 9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</a:t>
                </a:r>
                <a:r>
                  <a:rPr lang="cs-CZ" u="sng" dirty="0" smtClean="0"/>
                  <a:t>2(x – y)+ 3 = -x</a:t>
                </a:r>
              </a:p>
              <a:p>
                <a:endParaRPr lang="cs-CZ" u="sng" dirty="0"/>
              </a:p>
              <a:p>
                <a:pPr marL="0" indent="0">
                  <a:buNone/>
                </a:pPr>
                <a:r>
                  <a:rPr lang="cs-CZ" dirty="0" smtClean="0"/>
                  <a:t>2)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+</m:t>
                        </m:r>
                        <m:r>
                          <a:rPr lang="cs-CZ" b="0" i="1" smtClean="0">
                            <a:latin typeface="Cambria Math"/>
                          </a:rPr>
                          <m:t>𝑦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cs-CZ" dirty="0" smtClean="0"/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3(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+</m:t>
                        </m:r>
                        <m:r>
                          <a:rPr lang="cs-CZ" b="0" i="1" smtClean="0">
                            <a:latin typeface="Cambria Math"/>
                          </a:rPr>
                          <m:t>𝑦</m:t>
                        </m:r>
                        <m:r>
                          <a:rPr lang="cs-CZ" b="0" i="1" smtClean="0">
                            <a:latin typeface="Cambria Math"/>
                          </a:rPr>
                          <m:t>)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6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6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</a:t>
                </a:r>
                <a:r>
                  <a:rPr lang="cs-CZ" u="sng" dirty="0" smtClean="0"/>
                  <a:t>2x + y = 4</a:t>
                </a:r>
              </a:p>
              <a:p>
                <a:pPr marL="0" indent="0">
                  <a:buNone/>
                </a:pPr>
                <a:endParaRPr lang="cs-CZ" u="sng" dirty="0"/>
              </a:p>
              <a:p>
                <a:pPr marL="457200" indent="-457200">
                  <a:buAutoNum type="arabicParenR" startAt="3"/>
                </a:pPr>
                <a:r>
                  <a:rPr lang="cs-CZ" dirty="0" smtClean="0"/>
                  <a:t>2x – 7y = -15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</a:t>
                </a:r>
                <a:r>
                  <a:rPr lang="cs-CZ" u="sng" dirty="0" smtClean="0"/>
                  <a:t> 3x + 7y = x - 1</a:t>
                </a:r>
                <a:endParaRPr lang="cs-CZ" u="sng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cs-CZ" dirty="0" smtClean="0"/>
              <a:t>Řešení úloh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1)   x = 7; y = 12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457200" indent="-457200">
              <a:buAutoNum type="arabicParenR" startAt="2"/>
            </a:pPr>
            <a:r>
              <a:rPr lang="cs-CZ" dirty="0" smtClean="0"/>
              <a:t>x = 3; y = -2</a:t>
            </a:r>
          </a:p>
          <a:p>
            <a:pPr marL="457200" indent="-457200">
              <a:buAutoNum type="arabicParenR" startAt="2"/>
            </a:pPr>
            <a:endParaRPr lang="cs-CZ" dirty="0"/>
          </a:p>
          <a:p>
            <a:pPr marL="457200" indent="-457200">
              <a:buAutoNum type="arabicParenR" startAt="2"/>
            </a:pPr>
            <a:endParaRPr lang="cs-CZ" dirty="0" smtClean="0"/>
          </a:p>
          <a:p>
            <a:pPr marL="457200" indent="-457200">
              <a:buAutoNum type="arabicParenR" startAt="2"/>
            </a:pPr>
            <a:r>
              <a:rPr lang="cs-CZ" dirty="0"/>
              <a:t>x</a:t>
            </a:r>
            <a:r>
              <a:rPr lang="cs-CZ" dirty="0" smtClean="0"/>
              <a:t> = -4; y = 1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17476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1096</Words>
  <Application>Microsoft Office PowerPoint</Application>
  <PresentationFormat>Předvádění na obrazovce (4:3)</PresentationFormat>
  <Paragraphs>153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Motiv systému Office</vt:lpstr>
      <vt:lpstr>Prezentace aplikace PowerPoint</vt:lpstr>
      <vt:lpstr>Soustava dvou rovnic o dvou neznámých II</vt:lpstr>
      <vt:lpstr>postup</vt:lpstr>
      <vt:lpstr>Řešený příklad</vt:lpstr>
      <vt:lpstr>Řešené příklady</vt:lpstr>
      <vt:lpstr>Počet řešení</vt:lpstr>
      <vt:lpstr>Další řešené příklady</vt:lpstr>
      <vt:lpstr>Procvičení učiva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Soustava lineárních rovnic o dvou neznámých</dc:title>
  <dc:creator>Jiřina Rychtářová</dc:creator>
  <cp:lastModifiedBy>Admin</cp:lastModifiedBy>
  <cp:revision>17</cp:revision>
  <dcterms:created xsi:type="dcterms:W3CDTF">2014-01-04T01:38:59Z</dcterms:created>
  <dcterms:modified xsi:type="dcterms:W3CDTF">2014-05-28T23:16:38Z</dcterms:modified>
</cp:coreProperties>
</file>