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215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85652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237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049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219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967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886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2375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3839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528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9132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3BF08-753D-4BA3-A66D-B53768E706CB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104BF-8AD3-4AB5-B713-FFC211069DA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8818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89578"/>
              </p:ext>
            </p:extLst>
          </p:nvPr>
        </p:nvGraphicFramePr>
        <p:xfrm>
          <a:off x="1158810" y="2204864"/>
          <a:ext cx="6840760" cy="38451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250035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053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313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Kombinace  – Slovní úlohy z geometrie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18.10.2013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slovních úloh z geometrie pomocí kombinací, řešené vzorové příklady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5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Slovní úlohy z geometrie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6944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283152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Základní vzorec a postup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340768"/>
                <a:ext cx="8291264" cy="4785395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Je dána n-prvková množina, kombinací nazveme libovolnou k-prvkovou podmnožinu, vybranou </a:t>
                </a:r>
              </a:p>
              <a:p>
                <a:pPr marL="0" indent="0">
                  <a:buNone/>
                </a:pPr>
                <a:r>
                  <a:rPr lang="cs-CZ" dirty="0" smtClean="0"/>
                  <a:t>ze zadaných n- prvků </a:t>
                </a:r>
                <a:r>
                  <a:rPr lang="cs-CZ" b="1" dirty="0"/>
                  <a:t>(nezáleží na pořadí prvků)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Řešení kombinačním </a:t>
                </a:r>
                <a:r>
                  <a:rPr lang="cs-CZ" dirty="0"/>
                  <a:t>číslem </a:t>
                </a: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/>
                  <a:t>Různé druhy </a:t>
                </a:r>
                <a:r>
                  <a:rPr lang="cs-CZ" b="1" dirty="0" smtClean="0"/>
                  <a:t>zápisu:</a:t>
                </a:r>
                <a:endParaRPr lang="cs-CZ" b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𝑲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cs-CZ" b="1" dirty="0" smtClean="0"/>
                  <a:t>(n) = K(k; n) =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>
                              <a:latin typeface="Cambria Math"/>
                            </a:rPr>
                            <m:t>𝒏</m:t>
                          </m:r>
                        </m:e>
                      </m:mr>
                      <m:mr>
                        <m:e>
                          <m:r>
                            <a:rPr lang="cs-CZ" b="1" i="1">
                              <a:latin typeface="Cambria Math"/>
                            </a:rPr>
                            <m:t>𝒌</m:t>
                          </m:r>
                        </m:e>
                      </m:mr>
                    </m:m>
                  </m:oMath>
                </a14:m>
                <a:r>
                  <a:rPr lang="cs-CZ" b="1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𝒏</m:t>
                        </m:r>
                        <m:r>
                          <a:rPr lang="cs-CZ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>
                                <a:latin typeface="Cambria Math"/>
                              </a:rPr>
                              <m:t>𝒏</m:t>
                            </m:r>
                            <m:r>
                              <a:rPr lang="cs-CZ" b="1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>
                                <a:latin typeface="Cambria Math"/>
                              </a:rPr>
                              <m:t>𝒌</m:t>
                            </m:r>
                          </m:e>
                        </m:d>
                        <m:r>
                          <a:rPr lang="cs-CZ" b="1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 algn="ctr">
                  <a:buNone/>
                </a:pPr>
                <a:r>
                  <a:rPr lang="cs-CZ" b="1" dirty="0" smtClean="0"/>
                  <a:t>postup:</a:t>
                </a:r>
              </a:p>
              <a:p>
                <a:pPr marL="514350" indent="-514350">
                  <a:buAutoNum type="arabicParenR"/>
                </a:pPr>
                <a:r>
                  <a:rPr lang="cs-CZ" dirty="0" smtClean="0"/>
                  <a:t>U geometrického útvaru si musíme ujasnit, kolika prvky(body) je jednoznačně určen</a:t>
                </a:r>
              </a:p>
              <a:p>
                <a:pPr marL="514350" indent="-514350">
                  <a:buAutoNum type="arabicParenR"/>
                </a:pPr>
                <a:r>
                  <a:rPr lang="cs-CZ" dirty="0" smtClean="0"/>
                  <a:t>Prvky se nemohou opakovat </a:t>
                </a:r>
                <a:r>
                  <a:rPr lang="cs-CZ" dirty="0" smtClean="0">
                    <a:latin typeface="Calibri"/>
                  </a:rPr>
                  <a:t>→ kombinace bez opakování</a:t>
                </a:r>
              </a:p>
              <a:p>
                <a:pPr marL="514350" indent="-514350">
                  <a:buAutoNum type="arabicParenR"/>
                </a:pPr>
                <a:r>
                  <a:rPr lang="cs-CZ" dirty="0" smtClean="0">
                    <a:latin typeface="Calibri"/>
                  </a:rPr>
                  <a:t>Pokud jsou zadané body určeny nevhodně(několik jich leží na daném útvaru), musíme odečíst všechny možnosti, které mohly vzniknout při ideálním rozložení</a:t>
                </a:r>
              </a:p>
              <a:p>
                <a:pPr marL="514350" indent="-514350">
                  <a:buAutoNum type="arabicParenR"/>
                </a:pPr>
                <a:r>
                  <a:rPr lang="cs-CZ" dirty="0" smtClean="0">
                    <a:latin typeface="Calibri"/>
                  </a:rPr>
                  <a:t>K celkovému řešení pak musíme připočítat jedno, které vznikne právě z určení nevhodně zadaných bodů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340768"/>
                <a:ext cx="8291264" cy="4785395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9566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Přímá spojnice 22"/>
          <p:cNvCxnSpPr/>
          <p:nvPr/>
        </p:nvCxnSpPr>
        <p:spPr>
          <a:xfrm flipV="1">
            <a:off x="4986033" y="1628800"/>
            <a:ext cx="2563447" cy="453650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4788024" y="2492896"/>
            <a:ext cx="3265512" cy="8892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nice 21"/>
          <p:cNvCxnSpPr/>
          <p:nvPr/>
        </p:nvCxnSpPr>
        <p:spPr>
          <a:xfrm flipH="1" flipV="1">
            <a:off x="5592688" y="1916833"/>
            <a:ext cx="152400" cy="44644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římá spojnice 24"/>
          <p:cNvCxnSpPr/>
          <p:nvPr/>
        </p:nvCxnSpPr>
        <p:spPr>
          <a:xfrm flipV="1">
            <a:off x="7731998" y="1614380"/>
            <a:ext cx="496385" cy="489654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>
            <a:off x="6420780" y="1628800"/>
            <a:ext cx="1823628" cy="504056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Přímá spojnice 20"/>
          <p:cNvCxnSpPr/>
          <p:nvPr/>
        </p:nvCxnSpPr>
        <p:spPr>
          <a:xfrm>
            <a:off x="4788024" y="2348880"/>
            <a:ext cx="3888432" cy="40324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nice 23"/>
          <p:cNvCxnSpPr/>
          <p:nvPr/>
        </p:nvCxnSpPr>
        <p:spPr>
          <a:xfrm>
            <a:off x="4788024" y="4665712"/>
            <a:ext cx="3960440" cy="10926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římá spojnice 46"/>
          <p:cNvCxnSpPr/>
          <p:nvPr/>
        </p:nvCxnSpPr>
        <p:spPr>
          <a:xfrm>
            <a:off x="4788024" y="2708920"/>
            <a:ext cx="3960440" cy="208823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nice 25"/>
          <p:cNvCxnSpPr/>
          <p:nvPr/>
        </p:nvCxnSpPr>
        <p:spPr>
          <a:xfrm flipV="1">
            <a:off x="5092824" y="4221088"/>
            <a:ext cx="3265512" cy="8892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římá spojnice 47"/>
          <p:cNvCxnSpPr/>
          <p:nvPr/>
        </p:nvCxnSpPr>
        <p:spPr>
          <a:xfrm>
            <a:off x="5973688" y="1628800"/>
            <a:ext cx="2774776" cy="390100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70609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sz="3200" dirty="0" smtClean="0"/>
              <a:t>Kolik různých přímek lze vést pěti body v rovině?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4040188" cy="63976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smtClean="0"/>
              <a:t>V rovině je dáno pět bodů. Kolik různých přímek lze jimi proložit?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Přímka je jednoznačně určena dvěma body. Řešíme tedy kombinace druhé třídy ze zadaného počtu bodů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K(2; 5)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10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Obecně: při zadání n bodů tvoříme přímky  K(2; n)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 l="-1961" t="-1235" r="-256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5092824" y="1052736"/>
            <a:ext cx="3575238" cy="36004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smtClean="0"/>
              <a:t>Geometrická interpretace:</a:t>
            </a:r>
            <a:endParaRPr lang="cs-CZ" dirty="0"/>
          </a:p>
        </p:txBody>
      </p:sp>
      <p:sp>
        <p:nvSpPr>
          <p:cNvPr id="9" name="Plus 8"/>
          <p:cNvSpPr/>
          <p:nvPr/>
        </p:nvSpPr>
        <p:spPr>
          <a:xfrm>
            <a:off x="5364088" y="2924944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Plus 9"/>
          <p:cNvSpPr/>
          <p:nvPr/>
        </p:nvSpPr>
        <p:spPr>
          <a:xfrm>
            <a:off x="6588224" y="2620144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Plus 10"/>
          <p:cNvSpPr/>
          <p:nvPr/>
        </p:nvSpPr>
        <p:spPr>
          <a:xfrm>
            <a:off x="5516488" y="4678288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Plus 11"/>
          <p:cNvSpPr/>
          <p:nvPr/>
        </p:nvSpPr>
        <p:spPr>
          <a:xfrm>
            <a:off x="7731998" y="4086378"/>
            <a:ext cx="496385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Plus 12"/>
          <p:cNvSpPr/>
          <p:nvPr/>
        </p:nvSpPr>
        <p:spPr>
          <a:xfrm>
            <a:off x="7596336" y="5301208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3711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 animBg="1"/>
      <p:bldP spid="6" grpId="0"/>
      <p:bldP spid="7" grpId="0" build="p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Přímá spojnice 8"/>
          <p:cNvCxnSpPr/>
          <p:nvPr/>
        </p:nvCxnSpPr>
        <p:spPr>
          <a:xfrm flipV="1">
            <a:off x="5092824" y="4221088"/>
            <a:ext cx="3265512" cy="8892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>
            <a:off x="4745360" y="2620144"/>
            <a:ext cx="3931096" cy="268106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/>
        </p:nvCxnSpPr>
        <p:spPr>
          <a:xfrm>
            <a:off x="4788024" y="2348880"/>
            <a:ext cx="3888432" cy="40324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Přímá spojnice 18"/>
          <p:cNvCxnSpPr/>
          <p:nvPr/>
        </p:nvCxnSpPr>
        <p:spPr>
          <a:xfrm flipH="1" flipV="1">
            <a:off x="5592688" y="1916833"/>
            <a:ext cx="152400" cy="44644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>
            <a:off x="6420780" y="1628800"/>
            <a:ext cx="1823628" cy="504056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 flipV="1">
            <a:off x="4788024" y="2492896"/>
            <a:ext cx="3265512" cy="8892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V="1">
            <a:off x="4986033" y="1628800"/>
            <a:ext cx="2563447" cy="4536504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Kolik různých přímek lze vést pěti body, jestliže právě tři z nich leží na jedné přímce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1535112"/>
            <a:ext cx="3888432" cy="203790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cs-CZ" dirty="0" smtClean="0"/>
              <a:t>Přímka je dána dvěma body, ale celkové možnosti jsou menší o počet přímek, který mohl vést třemi body, ale ve skutečnosti jimi vede pouze jediná přímka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7544" y="3717032"/>
                <a:ext cx="4104456" cy="2409130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K(2; 5) – K(2; 3) + 1 =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–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+ 1 = 10 – 3 + 1 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8</a:t>
                </a:r>
              </a:p>
              <a:p>
                <a:pPr marL="0" indent="0">
                  <a:buNone/>
                </a:pPr>
                <a:r>
                  <a:rPr lang="cs-CZ" dirty="0" smtClean="0"/>
                  <a:t>Zadanými body lze vést osm různých přímek.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7544" y="3717032"/>
                <a:ext cx="4104456" cy="2409130"/>
              </a:xfrm>
              <a:blipFill rotWithShape="1">
                <a:blip r:embed="rId2"/>
                <a:stretch>
                  <a:fillRect l="-2377" t="-35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821288" y="1448780"/>
            <a:ext cx="2994247" cy="360040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cs-CZ" dirty="0" smtClean="0"/>
              <a:t>Geometrická interpretace:</a:t>
            </a:r>
            <a:endParaRPr lang="cs-CZ" dirty="0"/>
          </a:p>
        </p:txBody>
      </p:sp>
      <p:cxnSp>
        <p:nvCxnSpPr>
          <p:cNvPr id="7" name="Přímá spojnice 6"/>
          <p:cNvCxnSpPr/>
          <p:nvPr/>
        </p:nvCxnSpPr>
        <p:spPr>
          <a:xfrm>
            <a:off x="4788024" y="4665712"/>
            <a:ext cx="3960440" cy="109269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us 10"/>
          <p:cNvSpPr/>
          <p:nvPr/>
        </p:nvSpPr>
        <p:spPr>
          <a:xfrm>
            <a:off x="5364088" y="2924944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Plus 11"/>
          <p:cNvSpPr/>
          <p:nvPr/>
        </p:nvSpPr>
        <p:spPr>
          <a:xfrm>
            <a:off x="6588224" y="2620144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Plus 12"/>
          <p:cNvSpPr/>
          <p:nvPr/>
        </p:nvSpPr>
        <p:spPr>
          <a:xfrm>
            <a:off x="5516488" y="4678288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Plus 13"/>
          <p:cNvSpPr/>
          <p:nvPr/>
        </p:nvSpPr>
        <p:spPr>
          <a:xfrm>
            <a:off x="7235613" y="4221088"/>
            <a:ext cx="496385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Plus 14"/>
          <p:cNvSpPr/>
          <p:nvPr/>
        </p:nvSpPr>
        <p:spPr>
          <a:xfrm>
            <a:off x="7596336" y="5301208"/>
            <a:ext cx="457200" cy="457200"/>
          </a:xfrm>
          <a:prstGeom prst="mathPlus">
            <a:avLst>
              <a:gd name="adj1" fmla="val 53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556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6388" y="116632"/>
            <a:ext cx="7931224" cy="85010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cs-CZ" sz="3200" dirty="0" smtClean="0"/>
              <a:t>Kolik různých kružnic lze vést pěti zadanými body?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1520" y="1216980"/>
            <a:ext cx="4101852" cy="247624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dirty="0" smtClean="0"/>
              <a:t>Kružnice je jednoznačně určena třemi body. (Její střed by ležel na průsečnici os spojnic bodů)Tedy řešíme kombinace třetí třídy ze zadaného počtu bodů.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5536" y="3713195"/>
                <a:ext cx="4101852" cy="2412967"/>
              </a:xfrm>
            </p:spPr>
            <p:txBody>
              <a:bodyPr>
                <a:normAutofit lnSpcReduction="10000"/>
              </a:bodyPr>
              <a:lstStyle/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K(3; 5)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10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Obecně: při zadání n bodů tvoříme kružnice </a:t>
                </a:r>
              </a:p>
              <a:p>
                <a:pPr>
                  <a:buFont typeface="Wingdings" panose="05000000000000000000" pitchFamily="2" charset="2"/>
                  <a:buChar char="Ø"/>
                </a:pPr>
                <a:r>
                  <a:rPr lang="cs-CZ" dirty="0" smtClean="0"/>
                  <a:t> K(3; n)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5536" y="3713195"/>
                <a:ext cx="4101852" cy="2412967"/>
              </a:xfrm>
              <a:blipFill rotWithShape="1">
                <a:blip r:embed="rId2"/>
                <a:stretch>
                  <a:fillRect l="-2080" b="-151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255124" y="1250525"/>
            <a:ext cx="3599383" cy="5460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Geometrická interpretace:</a:t>
            </a:r>
            <a:endParaRPr lang="cs-CZ" dirty="0"/>
          </a:p>
        </p:txBody>
      </p:sp>
      <p:sp>
        <p:nvSpPr>
          <p:cNvPr id="7" name="Ovál 6"/>
          <p:cNvSpPr/>
          <p:nvPr/>
        </p:nvSpPr>
        <p:spPr>
          <a:xfrm>
            <a:off x="4911468" y="2836168"/>
            <a:ext cx="1524000" cy="14904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6168752" y="2743556"/>
            <a:ext cx="1371600" cy="142684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652832" y="3887300"/>
            <a:ext cx="1766308" cy="158925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vál 9"/>
          <p:cNvSpPr/>
          <p:nvPr/>
        </p:nvSpPr>
        <p:spPr>
          <a:xfrm>
            <a:off x="5737795" y="3941796"/>
            <a:ext cx="2241907" cy="22893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/>
          <p:cNvSpPr/>
          <p:nvPr/>
        </p:nvSpPr>
        <p:spPr>
          <a:xfrm>
            <a:off x="1560477" y="1796600"/>
            <a:ext cx="4913075" cy="474759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/>
          <p:cNvSpPr/>
          <p:nvPr/>
        </p:nvSpPr>
        <p:spPr>
          <a:xfrm>
            <a:off x="5509427" y="4026008"/>
            <a:ext cx="1966366" cy="18539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Ovál 12"/>
          <p:cNvSpPr/>
          <p:nvPr/>
        </p:nvSpPr>
        <p:spPr>
          <a:xfrm>
            <a:off x="5625004" y="3965952"/>
            <a:ext cx="2095484" cy="19740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vál 13"/>
          <p:cNvSpPr/>
          <p:nvPr/>
        </p:nvSpPr>
        <p:spPr>
          <a:xfrm>
            <a:off x="5462202" y="3091761"/>
            <a:ext cx="1592614" cy="15901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4139952" y="2909276"/>
            <a:ext cx="3019400" cy="283471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678643" y="2323727"/>
            <a:ext cx="4602119" cy="47164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Plus 16"/>
          <p:cNvSpPr/>
          <p:nvPr/>
        </p:nvSpPr>
        <p:spPr>
          <a:xfrm>
            <a:off x="5711552" y="5504268"/>
            <a:ext cx="457200" cy="457200"/>
          </a:xfrm>
          <a:prstGeom prst="mathPlus">
            <a:avLst>
              <a:gd name="adj1" fmla="val 2308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Plus 17"/>
          <p:cNvSpPr/>
          <p:nvPr/>
        </p:nvSpPr>
        <p:spPr>
          <a:xfrm>
            <a:off x="6930752" y="3869432"/>
            <a:ext cx="457200" cy="457200"/>
          </a:xfrm>
          <a:prstGeom prst="mathPlus">
            <a:avLst>
              <a:gd name="adj1" fmla="val 2308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Plus 18"/>
          <p:cNvSpPr/>
          <p:nvPr/>
        </p:nvSpPr>
        <p:spPr>
          <a:xfrm>
            <a:off x="6118626" y="3713196"/>
            <a:ext cx="457200" cy="457200"/>
          </a:xfrm>
          <a:prstGeom prst="mathPlus">
            <a:avLst>
              <a:gd name="adj1" fmla="val 2308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Plus 19"/>
          <p:cNvSpPr/>
          <p:nvPr/>
        </p:nvSpPr>
        <p:spPr>
          <a:xfrm>
            <a:off x="5444868" y="4114800"/>
            <a:ext cx="457200" cy="457200"/>
          </a:xfrm>
          <a:prstGeom prst="mathPlus">
            <a:avLst>
              <a:gd name="adj1" fmla="val 2308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Plus 20"/>
          <p:cNvSpPr/>
          <p:nvPr/>
        </p:nvSpPr>
        <p:spPr>
          <a:xfrm>
            <a:off x="6016352" y="2856950"/>
            <a:ext cx="457200" cy="457200"/>
          </a:xfrm>
          <a:prstGeom prst="mathPlus">
            <a:avLst>
              <a:gd name="adj1" fmla="val 2308"/>
            </a:avLst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911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/>
      <p:bldP spid="5" grpId="0" build="p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ál 13"/>
          <p:cNvSpPr/>
          <p:nvPr/>
        </p:nvSpPr>
        <p:spPr>
          <a:xfrm>
            <a:off x="3547373" y="1645568"/>
            <a:ext cx="4514293" cy="4436876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louk 19"/>
          <p:cNvSpPr/>
          <p:nvPr/>
        </p:nvSpPr>
        <p:spPr>
          <a:xfrm rot="14093157">
            <a:off x="7308741" y="-65190"/>
            <a:ext cx="3625934" cy="8855438"/>
          </a:xfrm>
          <a:prstGeom prst="arc">
            <a:avLst>
              <a:gd name="adj1" fmla="val 16495466"/>
              <a:gd name="adj2" fmla="val 1229292"/>
            </a:avLst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vál 14"/>
          <p:cNvSpPr/>
          <p:nvPr/>
        </p:nvSpPr>
        <p:spPr>
          <a:xfrm>
            <a:off x="5299992" y="4753686"/>
            <a:ext cx="2541031" cy="2293404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vál 16"/>
          <p:cNvSpPr/>
          <p:nvPr/>
        </p:nvSpPr>
        <p:spPr>
          <a:xfrm>
            <a:off x="5910763" y="2688495"/>
            <a:ext cx="2520280" cy="2525311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Ovál 15"/>
          <p:cNvSpPr/>
          <p:nvPr/>
        </p:nvSpPr>
        <p:spPr>
          <a:xfrm>
            <a:off x="5271004" y="2986100"/>
            <a:ext cx="4773604" cy="4496263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vál 17"/>
          <p:cNvSpPr/>
          <p:nvPr/>
        </p:nvSpPr>
        <p:spPr>
          <a:xfrm>
            <a:off x="4876265" y="3850196"/>
            <a:ext cx="2736304" cy="261399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5796136" y="2708920"/>
            <a:ext cx="2664296" cy="2452820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Kolik různých kružnic lze vést pěti body, jestliže právě čtyři z nich leží na jedné kružnici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1554050"/>
            <a:ext cx="4029844" cy="189388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cs-CZ" dirty="0" smtClean="0"/>
              <a:t>kružnice je dána třemi body, ale celkové možnosti jsou menší  o počet kružnic, které mohly vést čtyřmi body, ale ve skutečnosti jimi vede pouze jediná kružnice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539552" y="3717031"/>
                <a:ext cx="3957836" cy="2409131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K(3; 5) – K(3; </a:t>
                </a:r>
                <a:r>
                  <a:rPr lang="cs-CZ" dirty="0"/>
                  <a:t>4</a:t>
                </a:r>
                <a:r>
                  <a:rPr lang="cs-CZ" dirty="0" smtClean="0"/>
                  <a:t>) + 1 =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–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+ 1 = 10 – 4 + 1 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7</a:t>
                </a:r>
              </a:p>
              <a:p>
                <a:pPr marL="0" indent="0">
                  <a:buNone/>
                </a:pPr>
                <a:r>
                  <a:rPr lang="cs-CZ" dirty="0" smtClean="0"/>
                  <a:t>Zadanými body lze vést sedm různých kružnic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539552" y="3717031"/>
                <a:ext cx="3957836" cy="2409131"/>
              </a:xfrm>
              <a:blipFill rotWithShape="1">
                <a:blip r:embed="rId2"/>
                <a:stretch>
                  <a:fillRect l="-2465" t="-354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821288" y="1631504"/>
            <a:ext cx="3226139" cy="572566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Geometrická interpretace:</a:t>
            </a:r>
            <a:endParaRPr lang="cs-CZ" dirty="0"/>
          </a:p>
        </p:txBody>
      </p:sp>
      <p:sp>
        <p:nvSpPr>
          <p:cNvPr id="8" name="Plus 7"/>
          <p:cNvSpPr/>
          <p:nvPr/>
        </p:nvSpPr>
        <p:spPr>
          <a:xfrm>
            <a:off x="5076056" y="5805264"/>
            <a:ext cx="576064" cy="554360"/>
          </a:xfrm>
          <a:prstGeom prst="mathPlus">
            <a:avLst>
              <a:gd name="adj1" fmla="val 53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Plus 8"/>
          <p:cNvSpPr/>
          <p:nvPr/>
        </p:nvSpPr>
        <p:spPr>
          <a:xfrm>
            <a:off x="7293915" y="4828073"/>
            <a:ext cx="576064" cy="554360"/>
          </a:xfrm>
          <a:prstGeom prst="mathPlus">
            <a:avLst>
              <a:gd name="adj1" fmla="val 53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Plus 9"/>
          <p:cNvSpPr/>
          <p:nvPr/>
        </p:nvSpPr>
        <p:spPr>
          <a:xfrm>
            <a:off x="7596336" y="2708920"/>
            <a:ext cx="576064" cy="554360"/>
          </a:xfrm>
          <a:prstGeom prst="mathPlus">
            <a:avLst>
              <a:gd name="adj1" fmla="val 53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Plus 10"/>
          <p:cNvSpPr/>
          <p:nvPr/>
        </p:nvSpPr>
        <p:spPr>
          <a:xfrm>
            <a:off x="5821288" y="4509120"/>
            <a:ext cx="576064" cy="554360"/>
          </a:xfrm>
          <a:prstGeom prst="mathPlus">
            <a:avLst>
              <a:gd name="adj1" fmla="val 53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Plus 11"/>
          <p:cNvSpPr/>
          <p:nvPr/>
        </p:nvSpPr>
        <p:spPr>
          <a:xfrm>
            <a:off x="5516488" y="3655876"/>
            <a:ext cx="576064" cy="554360"/>
          </a:xfrm>
          <a:prstGeom prst="mathPlus">
            <a:avLst>
              <a:gd name="adj1" fmla="val 5338"/>
            </a:avLst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380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15" grpId="0" animBg="1"/>
      <p:bldP spid="17" grpId="0" animBg="1"/>
      <p:bldP spid="16" grpId="0" animBg="1"/>
      <p:bldP spid="18" grpId="0" animBg="1"/>
      <p:bldP spid="7" grpId="0" animBg="1"/>
      <p:bldP spid="2" grpId="0" animBg="1"/>
      <p:bldP spid="3" grpId="0" build="p" animBg="1"/>
      <p:bldP spid="4" grpId="0" build="p"/>
      <p:bldP spid="5" grpId="0" build="p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 zamyšlení: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814090"/>
            <a:ext cx="4038600" cy="45259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Kolika body je jednoznačně určena: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Rovina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Trojúhelník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Polorovina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Čtyřúhelník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K</a:t>
            </a:r>
            <a:r>
              <a:rPr lang="cs-CZ" dirty="0" smtClean="0"/>
              <a:t>oule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16288" cy="502230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Konstrukce kružnice, která je určena třemi body</a:t>
            </a:r>
            <a:endParaRPr lang="cs-CZ" dirty="0"/>
          </a:p>
        </p:txBody>
      </p:sp>
      <p:sp>
        <p:nvSpPr>
          <p:cNvPr id="5" name="Ovál 4"/>
          <p:cNvSpPr/>
          <p:nvPr/>
        </p:nvSpPr>
        <p:spPr>
          <a:xfrm>
            <a:off x="5148064" y="3140968"/>
            <a:ext cx="3240360" cy="316835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6"/>
          <p:cNvCxnSpPr/>
          <p:nvPr/>
        </p:nvCxnSpPr>
        <p:spPr>
          <a:xfrm>
            <a:off x="5508104" y="3717032"/>
            <a:ext cx="2736304" cy="360040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/>
          <p:cNvCxnSpPr/>
          <p:nvPr/>
        </p:nvCxnSpPr>
        <p:spPr>
          <a:xfrm flipV="1">
            <a:off x="6876256" y="4077072"/>
            <a:ext cx="1368152" cy="2232248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6588224" y="2564904"/>
            <a:ext cx="504056" cy="3384376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300192" y="4509120"/>
            <a:ext cx="2520280" cy="1487016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lus 18"/>
          <p:cNvSpPr/>
          <p:nvPr/>
        </p:nvSpPr>
        <p:spPr>
          <a:xfrm>
            <a:off x="5220072" y="3403848"/>
            <a:ext cx="576064" cy="626368"/>
          </a:xfrm>
          <a:prstGeom prst="mathPlus">
            <a:avLst>
              <a:gd name="adj1" fmla="val 5338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Plus 19"/>
          <p:cNvSpPr/>
          <p:nvPr/>
        </p:nvSpPr>
        <p:spPr>
          <a:xfrm>
            <a:off x="6588224" y="5996136"/>
            <a:ext cx="576064" cy="626368"/>
          </a:xfrm>
          <a:prstGeom prst="mathPlus">
            <a:avLst>
              <a:gd name="adj1" fmla="val 5338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Plus 20"/>
          <p:cNvSpPr/>
          <p:nvPr/>
        </p:nvSpPr>
        <p:spPr>
          <a:xfrm>
            <a:off x="7956376" y="3763888"/>
            <a:ext cx="576064" cy="626368"/>
          </a:xfrm>
          <a:prstGeom prst="mathPlus">
            <a:avLst>
              <a:gd name="adj1" fmla="val 5338"/>
            </a:avLst>
          </a:prstGeom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TextovéPole 21"/>
          <p:cNvSpPr txBox="1"/>
          <p:nvPr/>
        </p:nvSpPr>
        <p:spPr>
          <a:xfrm>
            <a:off x="6462210" y="4693787"/>
            <a:ext cx="2520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S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52943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uild="p" animBg="1"/>
      <p:bldP spid="5" grpId="0" animBg="1"/>
      <p:bldP spid="5" grpId="1" animBg="1"/>
      <p:bldP spid="19" grpId="0" animBg="1"/>
      <p:bldP spid="20" grpId="0" animBg="1"/>
      <p:bldP spid="21" grpId="0" animBg="1"/>
      <p:bldP spid="22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542</Words>
  <Application>Microsoft Office PowerPoint</Application>
  <PresentationFormat>Předvádění na obrazovce (4:3)</PresentationFormat>
  <Paragraphs>70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Slovní úlohy z geometrie</vt:lpstr>
      <vt:lpstr>Základní vzorec a postup</vt:lpstr>
      <vt:lpstr>Kolik různých přímek lze vést pěti body v rovině?</vt:lpstr>
      <vt:lpstr>Kolik různých přímek lze vést pěti body, jestliže právě tři z nich leží na jedné přímce</vt:lpstr>
      <vt:lpstr>Kolik různých kružnic lze vést pěti zadanými body?</vt:lpstr>
      <vt:lpstr>Kolik různých kružnic lze vést pěti body, jestliže právě čtyři z nich leží na jedné kružnici</vt:lpstr>
      <vt:lpstr>K zamyšlení: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16</cp:revision>
  <dcterms:created xsi:type="dcterms:W3CDTF">2014-05-08T19:33:09Z</dcterms:created>
  <dcterms:modified xsi:type="dcterms:W3CDTF">2014-10-05T20:07:57Z</dcterms:modified>
</cp:coreProperties>
</file>