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61" r:id="rId4"/>
    <p:sldId id="262" r:id="rId5"/>
    <p:sldId id="257" r:id="rId6"/>
    <p:sldId id="258" r:id="rId7"/>
    <p:sldId id="259" r:id="rId8"/>
    <p:sldId id="268" r:id="rId9"/>
    <p:sldId id="265" r:id="rId10"/>
    <p:sldId id="260" r:id="rId11"/>
    <p:sldId id="263" r:id="rId12"/>
    <p:sldId id="264" r:id="rId13"/>
    <p:sldId id="269" r:id="rId14"/>
    <p:sldId id="272" r:id="rId15"/>
    <p:sldId id="270" r:id="rId16"/>
    <p:sldId id="267" r:id="rId17"/>
    <p:sldId id="273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828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7237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095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267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5313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228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1305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744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38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990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99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403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222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74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5131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967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443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4E354DD-5EFB-4B77-B820-1E2145A584DB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6544B3C-BC08-4BF1-8BB1-F4694BDD2F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875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PODSTATA A VÝZNAM PLÁNOVÁNÍ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15992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Rozdělení plánovacího procesu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>
                <a:effectLst/>
              </a:rPr>
              <a:t>Podle časového horizontu, ve kterém se plánování odehrává se rozlišuje </a:t>
            </a:r>
            <a:r>
              <a:rPr lang="cs-CZ" b="1" dirty="0" smtClean="0">
                <a:effectLst/>
              </a:rPr>
              <a:t>Strategické plánování</a:t>
            </a:r>
            <a:r>
              <a:rPr lang="cs-CZ" dirty="0" smtClean="0">
                <a:effectLst/>
              </a:rPr>
              <a:t>, </a:t>
            </a:r>
            <a:r>
              <a:rPr lang="cs-CZ" b="1" dirty="0" smtClean="0">
                <a:effectLst/>
              </a:rPr>
              <a:t>Taktické plánování</a:t>
            </a:r>
            <a:r>
              <a:rPr lang="cs-CZ" dirty="0" smtClean="0">
                <a:effectLst/>
              </a:rPr>
              <a:t> a </a:t>
            </a:r>
            <a:r>
              <a:rPr lang="cs-CZ" b="1" dirty="0" smtClean="0">
                <a:effectLst/>
              </a:rPr>
              <a:t>Operativní plánování</a:t>
            </a:r>
            <a:r>
              <a:rPr lang="cs-CZ" dirty="0" smtClean="0">
                <a:effectLst/>
              </a:rPr>
              <a:t>. Dlouhodobým předvídáním dlouhodobého vývoje se zabývá prognózování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r>
              <a:rPr lang="cs-CZ" dirty="0" smtClean="0"/>
              <a:t>Strategické plánování (5 a více let)</a:t>
            </a:r>
          </a:p>
          <a:p>
            <a:r>
              <a:rPr lang="cs-CZ" dirty="0" smtClean="0"/>
              <a:t>Taktické plánování (1 – 5 let)</a:t>
            </a:r>
          </a:p>
          <a:p>
            <a:r>
              <a:rPr lang="cs-CZ" dirty="0" smtClean="0"/>
              <a:t>Operativní plánování (méně než 1 rok)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634286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Strategické plánování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effectLst/>
              </a:rPr>
              <a:t>Strategické plánování je klíčové pro dlouhodobé směřování organizace (podniku), pro marketing, pro rozhodování o investicích, pro rozvoj lidských zdrojů,  pro výzkum a vývoj.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672" y="3991882"/>
            <a:ext cx="1854200" cy="163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8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Taktické a operativní plánování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25286" y="2580368"/>
            <a:ext cx="10515600" cy="2009396"/>
          </a:xfrm>
        </p:spPr>
        <p:txBody>
          <a:bodyPr/>
          <a:lstStyle/>
          <a:p>
            <a:r>
              <a:rPr lang="cs-CZ" dirty="0" smtClean="0">
                <a:effectLst/>
              </a:rPr>
              <a:t>Taktické a operativní plánování hraje klíčovou roli v těch oblastech organizace, kde dochází k silným tokům zdrojů, tedy zejména finančních zdrojů a materiálu ve výrobě (Nákup a </a:t>
            </a:r>
            <a:r>
              <a:rPr lang="cs-CZ" dirty="0" smtClean="0">
                <a:effectLst/>
              </a:rPr>
              <a:t>prodej)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813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plánování</a:t>
            </a:r>
          </a:p>
          <a:p>
            <a:r>
              <a:rPr lang="cs-CZ" dirty="0" smtClean="0"/>
              <a:t>Jaký je postup plánování obecně</a:t>
            </a:r>
          </a:p>
          <a:p>
            <a:r>
              <a:rPr lang="cs-CZ" dirty="0" smtClean="0"/>
              <a:t>Jak dělíme plánovací proces</a:t>
            </a:r>
          </a:p>
          <a:p>
            <a:r>
              <a:rPr lang="cs-CZ" dirty="0" smtClean="0"/>
              <a:t>Sestavte svůj týdenní plán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289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1028700" y="649288"/>
            <a:ext cx="2193925" cy="1304925"/>
          </a:xfrm>
        </p:spPr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08749619"/>
              </p:ext>
            </p:extLst>
          </p:nvPr>
        </p:nvGraphicFramePr>
        <p:xfrm>
          <a:off x="3035302" y="1301749"/>
          <a:ext cx="7340596" cy="4578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8790"/>
                <a:gridCol w="375372"/>
                <a:gridCol w="469213"/>
                <a:gridCol w="458790"/>
                <a:gridCol w="594336"/>
                <a:gridCol w="417080"/>
                <a:gridCol w="458790"/>
                <a:gridCol w="469213"/>
                <a:gridCol w="458790"/>
                <a:gridCol w="469213"/>
                <a:gridCol w="594336"/>
                <a:gridCol w="469213"/>
                <a:gridCol w="469213"/>
                <a:gridCol w="375372"/>
                <a:gridCol w="469213"/>
                <a:gridCol w="333662"/>
              </a:tblGrid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31190"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50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1028700" y="649288"/>
            <a:ext cx="2193925" cy="1304925"/>
          </a:xfrm>
        </p:spPr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94085478"/>
              </p:ext>
            </p:extLst>
          </p:nvPr>
        </p:nvGraphicFramePr>
        <p:xfrm>
          <a:off x="3035302" y="1301749"/>
          <a:ext cx="7340596" cy="4578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8790"/>
                <a:gridCol w="375372"/>
                <a:gridCol w="469213"/>
                <a:gridCol w="458790"/>
                <a:gridCol w="594336"/>
                <a:gridCol w="417080"/>
                <a:gridCol w="458790"/>
                <a:gridCol w="469213"/>
                <a:gridCol w="458790"/>
                <a:gridCol w="469213"/>
                <a:gridCol w="594336"/>
                <a:gridCol w="469213"/>
                <a:gridCol w="469213"/>
                <a:gridCol w="375372"/>
                <a:gridCol w="469213"/>
                <a:gridCol w="333662"/>
              </a:tblGrid>
              <a:tr h="505895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r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o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d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e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j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i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d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s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k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é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m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a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t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e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r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i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l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u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m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a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a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g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e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m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e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n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t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u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895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p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e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r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a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t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i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v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n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í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895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v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ý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r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o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b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a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05895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s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ch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v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l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e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n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í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05895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m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a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a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ž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e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r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31190"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c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í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1" u="none" strike="noStrike" dirty="0">
                          <a:effectLst/>
                        </a:rPr>
                        <a:t>l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14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951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4803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746706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6011"/>
              </p:ext>
            </p:extLst>
          </p:nvPr>
        </p:nvGraphicFramePr>
        <p:xfrm>
          <a:off x="2567608" y="2557463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VY_32_INOVACE_1006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Podstata a význam plánování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význam plánování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03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Citát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 smtClean="0">
                <a:effectLst/>
              </a:rPr>
              <a:t>„Vrcholným úkolem podnikového řízení je určování konkrétních podnikových cílů, jejichž prostřednictvím má být dosažen konečný cíl, dlouhodobá maximalizace zisku, a formulace podnikové politiky, tj. ‚pochodové osy‘, kterou musí podnik dodržet, aby tyto cíle co nejhospodárněji dosáhl.“</a:t>
            </a:r>
            <a:endParaRPr lang="cs-CZ" dirty="0" smtClean="0">
              <a:effectLst/>
            </a:endParaRPr>
          </a:p>
          <a:p>
            <a:pPr marL="0" indent="0">
              <a:buNone/>
            </a:pPr>
            <a:endParaRPr lang="cs-CZ" i="1" dirty="0" smtClean="0">
              <a:effectLst/>
            </a:endParaRPr>
          </a:p>
          <a:p>
            <a:pPr marL="0" indent="0">
              <a:buNone/>
            </a:pPr>
            <a:r>
              <a:rPr lang="cs-CZ" i="1" dirty="0" err="1" smtClean="0">
                <a:effectLst/>
              </a:rPr>
              <a:t>Günther</a:t>
            </a:r>
            <a:r>
              <a:rPr lang="cs-CZ" i="1" dirty="0" smtClean="0">
                <a:effectLst/>
              </a:rPr>
              <a:t> </a:t>
            </a:r>
            <a:r>
              <a:rPr lang="cs-CZ" i="1" dirty="0" err="1" smtClean="0">
                <a:effectLst/>
              </a:rPr>
              <a:t>Wöhe</a:t>
            </a:r>
            <a:r>
              <a:rPr lang="cs-CZ" i="1" dirty="0" smtClean="0">
                <a:effectLst/>
              </a:rPr>
              <a:t> </a:t>
            </a:r>
            <a:endParaRPr lang="cs-CZ" dirty="0" smtClean="0">
              <a:effectLst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6648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Plánování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>
                <a:effectLst/>
              </a:rPr>
              <a:t>Plánování</a:t>
            </a:r>
            <a:r>
              <a:rPr lang="cs-CZ" dirty="0" smtClean="0">
                <a:effectLst/>
              </a:rPr>
              <a:t> patří mezi klíčové manažerské funkce (</a:t>
            </a:r>
            <a:r>
              <a:rPr lang="cs-CZ" b="1" dirty="0" smtClean="0">
                <a:effectLst/>
              </a:rPr>
              <a:t>funkce managementu</a:t>
            </a:r>
            <a:r>
              <a:rPr lang="cs-CZ" dirty="0" smtClean="0">
                <a:effectLst/>
              </a:rPr>
              <a:t>), </a:t>
            </a:r>
            <a:br>
              <a:rPr lang="cs-CZ" dirty="0" smtClean="0">
                <a:effectLst/>
              </a:rPr>
            </a:br>
            <a:r>
              <a:rPr lang="cs-CZ" dirty="0" smtClean="0">
                <a:effectLst/>
              </a:rPr>
              <a:t>a </a:t>
            </a:r>
            <a:r>
              <a:rPr lang="cs-CZ" dirty="0" smtClean="0">
                <a:effectLst/>
              </a:rPr>
              <a:t>proto se týká všech oborů a aspektů organizace: Ekonomika a finance, Informatika, Kvalita, Lidské zdroje, Logistika a doprava, Management organizace, Marketing, Služby, Výroba.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94497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Plánování zahrnuje systematické stanovení cílů (= základ řízení) a úkolů či činností nezbytných pro jejich dosažení</a:t>
            </a:r>
          </a:p>
          <a:p>
            <a:r>
              <a:rPr lang="cs-CZ" dirty="0" smtClean="0"/>
              <a:t>K tomu je nezbytné rozhodování o výběru z alternativních možných budoucích způsobů vykonávání činností</a:t>
            </a:r>
          </a:p>
          <a:p>
            <a:r>
              <a:rPr lang="cs-CZ" dirty="0" smtClean="0"/>
              <a:t>Není však možné sestavit jakýkoli reálný plán bez rozhodování a bez zvažování potřeby lidských nebo materiálních zdrojů – za rozhodování nese manažer odpovědnost.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767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Charakteristika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Přispívá k dosažení záměrů a cílů</a:t>
            </a:r>
          </a:p>
          <a:p>
            <a:r>
              <a:rPr lang="cs-CZ" dirty="0" smtClean="0"/>
              <a:t>Je prioritní mezi manažerskými úlohami</a:t>
            </a:r>
          </a:p>
          <a:p>
            <a:r>
              <a:rPr lang="cs-CZ" dirty="0" smtClean="0"/>
              <a:t>Vztahuje se na veškeré aktivity (včetně administrativy)</a:t>
            </a:r>
          </a:p>
          <a:p>
            <a:r>
              <a:rPr lang="cs-CZ" dirty="0" smtClean="0"/>
              <a:t>Umožňuje efektivní provádění činnosti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06128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67973" y="140304"/>
            <a:ext cx="9601196" cy="1303867"/>
          </a:xfrm>
        </p:spPr>
        <p:txBody>
          <a:bodyPr/>
          <a:lstStyle/>
          <a:p>
            <a:r>
              <a:rPr lang="cs-CZ" b="1" dirty="0" smtClean="0"/>
              <a:t>Postup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25287" y="1848949"/>
            <a:ext cx="10515600" cy="4188996"/>
          </a:xfrm>
          <a:blipFill dpi="0" rotWithShape="1">
            <a:blip r:embed="rId2">
              <a:alphaModFix amt="63000"/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Uvědomování si příležitostí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cs-CZ" sz="3200" b="1" dirty="0" smtClean="0">
                <a:solidFill>
                  <a:schemeClr val="bg1"/>
                </a:solidFill>
              </a:rPr>
              <a:t>Tento bod je nutné zvažovat z hlediska všech možných příležitostí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cs-CZ" sz="3200" b="1" dirty="0" smtClean="0">
                <a:solidFill>
                  <a:schemeClr val="bg1"/>
                </a:solidFill>
              </a:rPr>
              <a:t>Vycházíme ze znalostí svých silných a slabých stránek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cs-CZ" sz="3200" b="1" dirty="0" smtClean="0">
                <a:solidFill>
                  <a:schemeClr val="bg1"/>
                </a:solidFill>
              </a:rPr>
              <a:t>Zvažujeme, co by se dalo vyrábět</a:t>
            </a:r>
          </a:p>
          <a:p>
            <a:r>
              <a:rPr lang="cs-CZ" sz="3200" b="1" dirty="0" smtClean="0">
                <a:solidFill>
                  <a:schemeClr val="bg1"/>
                </a:solidFill>
              </a:rPr>
              <a:t>Stanovení cílů – musí být určeny každé jednotce</a:t>
            </a:r>
          </a:p>
        </p:txBody>
      </p:sp>
    </p:spTree>
    <p:extLst>
      <p:ext uri="{BB962C8B-B14F-4D97-AF65-F5344CB8AC3E}">
        <p14:creationId xmlns:p14="http://schemas.microsoft.com/office/powerpoint/2010/main" val="31943302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37344" y="0"/>
            <a:ext cx="9601196" cy="674914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Postup plánování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9458" y="769257"/>
            <a:ext cx="10515600" cy="6088743"/>
          </a:xfrm>
          <a:blipFill dpi="0" rotWithShape="1">
            <a:blip r:embed="rId3">
              <a:alphaModFix amt="48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 trans="7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cs-CZ" sz="3200" b="1" dirty="0">
                <a:solidFill>
                  <a:schemeClr val="tx1"/>
                </a:solidFill>
              </a:rPr>
              <a:t>Vývoj předpokladů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cs-CZ" sz="2800" b="1" dirty="0" smtClean="0">
                <a:solidFill>
                  <a:schemeClr val="tx1"/>
                </a:solidFill>
              </a:rPr>
              <a:t>Stanovení a zveřejnění cílů -&gt; seznámení zaměstnanců s cíli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cs-CZ" sz="2800" b="1" dirty="0" smtClean="0">
                <a:solidFill>
                  <a:schemeClr val="tx1"/>
                </a:solidFill>
              </a:rPr>
              <a:t>Získání souhlasu k využití</a:t>
            </a:r>
          </a:p>
          <a:p>
            <a:r>
              <a:rPr lang="cs-CZ" sz="2800" b="1" dirty="0" smtClean="0">
                <a:solidFill>
                  <a:schemeClr val="tx1"/>
                </a:solidFill>
              </a:rPr>
              <a:t>Hodnocení těchto postupů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cs-CZ" sz="2800" b="1" dirty="0" smtClean="0">
                <a:solidFill>
                  <a:schemeClr val="tx1"/>
                </a:solidFill>
              </a:rPr>
              <a:t>Výběr alternativ s nejvyšší schopností dosáhnout očekávaných cílů -&gt; výběr může být intuitivní</a:t>
            </a:r>
          </a:p>
          <a:p>
            <a:r>
              <a:rPr lang="cs-CZ" sz="2800" b="1" dirty="0" smtClean="0">
                <a:solidFill>
                  <a:schemeClr val="tx1"/>
                </a:solidFill>
              </a:rPr>
              <a:t>Výběr postupu – stanovení plánu</a:t>
            </a:r>
          </a:p>
          <a:p>
            <a:r>
              <a:rPr lang="cs-CZ" sz="2800" b="1" dirty="0" smtClean="0">
                <a:solidFill>
                  <a:schemeClr val="tx1"/>
                </a:solidFill>
              </a:rPr>
              <a:t>Formulování odvozených plánů – podpůrné plány k hlavnímu plánu</a:t>
            </a:r>
          </a:p>
          <a:p>
            <a:r>
              <a:rPr lang="cs-CZ" sz="2800" b="1" dirty="0" err="1" smtClean="0">
                <a:solidFill>
                  <a:schemeClr val="tx1"/>
                </a:solidFill>
              </a:rPr>
              <a:t>Numerizování</a:t>
            </a:r>
            <a:r>
              <a:rPr lang="cs-CZ" sz="2800" b="1" dirty="0" smtClean="0">
                <a:solidFill>
                  <a:schemeClr val="tx1"/>
                </a:solidFill>
              </a:rPr>
              <a:t> plánů pomocí rozpočtu – převod plánů do podoby rozpočtu</a:t>
            </a:r>
            <a:endParaRPr lang="cs-CZ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33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1676400" y="1147763"/>
            <a:ext cx="10515600" cy="51593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u="sng" dirty="0"/>
              <a:t>POSTUP PŘI SESTAVOVÁNÍ PLÁNU</a:t>
            </a:r>
            <a:r>
              <a:rPr lang="cs-CZ" dirty="0"/>
              <a:t>:</a:t>
            </a:r>
          </a:p>
          <a:p>
            <a:r>
              <a:rPr lang="cs-CZ" dirty="0"/>
              <a:t>1) </a:t>
            </a:r>
            <a:r>
              <a:rPr lang="cs-CZ" b="1" dirty="0"/>
              <a:t>Konkretizace záměru</a:t>
            </a:r>
            <a:r>
              <a:rPr lang="cs-CZ" dirty="0"/>
              <a:t>   - popis základního cíle a jeho kvantifikace (co chceme, tvorba cílů; čeho chceme dosáhnout)</a:t>
            </a:r>
          </a:p>
          <a:p>
            <a:pPr marL="0" indent="0">
              <a:buNone/>
            </a:pPr>
            <a:r>
              <a:rPr lang="cs-CZ" dirty="0"/>
              <a:t>                                        </a:t>
            </a:r>
            <a:r>
              <a:rPr lang="cs-CZ" dirty="0" smtClean="0"/>
              <a:t>       - </a:t>
            </a:r>
            <a:r>
              <a:rPr lang="cs-CZ" dirty="0"/>
              <a:t>vhodné prodiskutovat s nižšími organizačními složkami</a:t>
            </a:r>
          </a:p>
          <a:p>
            <a:r>
              <a:rPr lang="cs-CZ" dirty="0"/>
              <a:t>2) </a:t>
            </a:r>
            <a:r>
              <a:rPr lang="cs-CZ" b="1" dirty="0"/>
              <a:t>Zabezpečení nezbytných informačních zdrojů</a:t>
            </a:r>
            <a:r>
              <a:rPr lang="cs-CZ" dirty="0"/>
              <a:t> - reálnost plánu; požadavky na zdroje, druh aktivity</a:t>
            </a:r>
          </a:p>
          <a:p>
            <a:r>
              <a:rPr lang="cs-CZ" dirty="0"/>
              <a:t>3) </a:t>
            </a:r>
            <a:r>
              <a:rPr lang="cs-CZ" b="1" dirty="0"/>
              <a:t>Vypracování návrhu plánu</a:t>
            </a:r>
            <a:r>
              <a:rPr lang="cs-CZ" dirty="0"/>
              <a:t>  - měl by mít více variant</a:t>
            </a:r>
          </a:p>
          <a:p>
            <a:r>
              <a:rPr lang="cs-CZ" dirty="0"/>
              <a:t>4) </a:t>
            </a:r>
            <a:r>
              <a:rPr lang="cs-CZ" b="1" dirty="0"/>
              <a:t>Seznámení dotčených oddělení s plánem</a:t>
            </a:r>
            <a:endParaRPr lang="cs-CZ" dirty="0"/>
          </a:p>
          <a:p>
            <a:r>
              <a:rPr lang="cs-CZ" dirty="0"/>
              <a:t>5) </a:t>
            </a:r>
            <a:r>
              <a:rPr lang="cs-CZ" b="1" dirty="0"/>
              <a:t>Získání stanoviska dotčených útvaru</a:t>
            </a:r>
            <a:r>
              <a:rPr lang="cs-CZ" dirty="0"/>
              <a:t> (změna plánu/odmítnutí/bez připomínek)</a:t>
            </a:r>
          </a:p>
          <a:p>
            <a:r>
              <a:rPr lang="cs-CZ" dirty="0"/>
              <a:t>6) </a:t>
            </a:r>
            <a:r>
              <a:rPr lang="cs-CZ" b="1" dirty="0"/>
              <a:t>Korekce návrhu plánu v souladu s připomínkami</a:t>
            </a:r>
            <a:endParaRPr lang="cs-CZ" dirty="0"/>
          </a:p>
          <a:p>
            <a:r>
              <a:rPr lang="cs-CZ" dirty="0"/>
              <a:t>7) </a:t>
            </a:r>
            <a:r>
              <a:rPr lang="cs-CZ" b="1" dirty="0"/>
              <a:t>Schválení  </a:t>
            </a:r>
            <a:r>
              <a:rPr lang="cs-CZ" dirty="0"/>
              <a:t>- na odpovídající úrovni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1103086" y="464911"/>
            <a:ext cx="9601200" cy="646113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POSTUP Z HLEDISKA JEDNOTLIVÝCH ÚTVARŮ</a:t>
            </a:r>
            <a:endParaRPr lang="cs-CZ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2408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ký">
  <a:themeElements>
    <a:clrScheme name="Organický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ký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k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</TotalTime>
  <Words>410</Words>
  <Application>Microsoft Office PowerPoint</Application>
  <PresentationFormat>Vlastní</PresentationFormat>
  <Paragraphs>150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Organický</vt:lpstr>
      <vt:lpstr>PODSTATA A VÝZNAM PLÁNOVÁNÍ</vt:lpstr>
      <vt:lpstr>Prezentace aplikace PowerPoint</vt:lpstr>
      <vt:lpstr>Citát plánování</vt:lpstr>
      <vt:lpstr>Plánování obecně</vt:lpstr>
      <vt:lpstr>PLÁNOVÁNÍ</vt:lpstr>
      <vt:lpstr>Charakteristika plánování</vt:lpstr>
      <vt:lpstr>Postup plánování</vt:lpstr>
      <vt:lpstr>Postup plánování</vt:lpstr>
      <vt:lpstr>POSTUP Z HLEDISKA JEDNOTLIVÝCH ÚTVARŮ</vt:lpstr>
      <vt:lpstr>Rozdělení plánovacího procesu</vt:lpstr>
      <vt:lpstr>Strategické plánování obecně</vt:lpstr>
      <vt:lpstr>Taktické a operativní plánování obecně</vt:lpstr>
      <vt:lpstr>PROCVIČOVÁNÍ</vt:lpstr>
      <vt:lpstr>Tajenka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PODSTATA A VÝZNAM PLÁNOVÁNÍ</dc:title>
  <dc:creator>Jarmila Kabourková</dc:creator>
  <cp:lastModifiedBy>LIVA</cp:lastModifiedBy>
  <cp:revision>22</cp:revision>
  <dcterms:created xsi:type="dcterms:W3CDTF">2013-12-11T18:43:56Z</dcterms:created>
  <dcterms:modified xsi:type="dcterms:W3CDTF">2014-10-23T20:42:29Z</dcterms:modified>
</cp:coreProperties>
</file>