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8243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660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700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6631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7225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7264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840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3520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925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0621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566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11F4E-6DBA-445F-A513-CC55C123025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4C843-5BEB-4556-8938-284121F4B8C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3207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702533"/>
              </p:ext>
            </p:extLst>
          </p:nvPr>
        </p:nvGraphicFramePr>
        <p:xfrm>
          <a:off x="1216976" y="2276872"/>
          <a:ext cx="6724428" cy="3810412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45842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312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Kombinace -slovní úlohy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8.9.2013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slovních úloh pomocí kombinací, vytváření kombinací, která je složená ze  skupin různých vlastností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611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Kombinace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Složitější slovní úlohy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538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Shrnutí vzorců a pravidel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Je dána n-prvková množina, kombinací nazveme libovolnou k-prvkovou podmnožinu, vybranou </a:t>
                </a:r>
              </a:p>
              <a:p>
                <a:pPr marL="0" indent="0">
                  <a:buNone/>
                </a:pPr>
                <a:r>
                  <a:rPr lang="cs-CZ" dirty="0" smtClean="0"/>
                  <a:t>ze zadaných n- prvků </a:t>
                </a:r>
                <a:r>
                  <a:rPr lang="cs-CZ" b="1" dirty="0"/>
                  <a:t>(nezáleží na pořadí prvků)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algn="ctr"/>
                <a:r>
                  <a:rPr lang="cs-CZ" dirty="0" smtClean="0"/>
                  <a:t>Řešení kombinačním </a:t>
                </a:r>
                <a:r>
                  <a:rPr lang="cs-CZ" dirty="0"/>
                  <a:t>číslem </a:t>
                </a:r>
                <a:endParaRPr lang="cs-CZ" dirty="0" smtClean="0"/>
              </a:p>
              <a:p>
                <a:pPr algn="ctr"/>
                <a:r>
                  <a:rPr lang="cs-CZ" b="1" dirty="0"/>
                  <a:t>Různé druhy </a:t>
                </a:r>
                <a:r>
                  <a:rPr lang="cs-CZ" b="1" dirty="0" smtClean="0"/>
                  <a:t>zápisu:</a:t>
                </a:r>
                <a:endParaRPr lang="cs-CZ" b="1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/>
                          </a:rPr>
                          <m:t>𝑲</m:t>
                        </m:r>
                      </m:e>
                      <m:sub>
                        <m:r>
                          <a:rPr lang="cs-CZ" b="1" i="1" smtClean="0">
                            <a:latin typeface="Cambria Math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cs-CZ" b="1" dirty="0" smtClean="0"/>
                  <a:t>(n) = K(k; n) = </a:t>
                </a:r>
                <a:r>
                  <a:rPr lang="cs-CZ" b="1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b="1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1" i="1">
                              <a:latin typeface="Cambria Math"/>
                            </a:rPr>
                            <m:t>𝒏</m:t>
                          </m:r>
                        </m:e>
                      </m:mr>
                      <m:mr>
                        <m:e>
                          <m:r>
                            <a:rPr lang="cs-CZ" b="1" i="1">
                              <a:latin typeface="Cambria Math"/>
                            </a:rPr>
                            <m:t>𝒌</m:t>
                          </m:r>
                        </m:e>
                      </m:mr>
                    </m:m>
                  </m:oMath>
                </a14:m>
                <a:r>
                  <a:rPr lang="cs-CZ" b="1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>
                            <a:latin typeface="Cambria Math"/>
                          </a:rPr>
                          <m:t>𝒏</m:t>
                        </m:r>
                        <m:r>
                          <a:rPr lang="cs-CZ" b="1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1" i="1">
                            <a:latin typeface="Cambria Math"/>
                          </a:rPr>
                          <m:t>𝒌</m:t>
                        </m:r>
                        <m:r>
                          <a:rPr lang="cs-CZ" b="1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b="1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1" i="1">
                                <a:latin typeface="Cambria Math"/>
                              </a:rPr>
                              <m:t>𝒏</m:t>
                            </m:r>
                            <m:r>
                              <a:rPr lang="cs-CZ" b="1" i="1">
                                <a:latin typeface="Cambria Math"/>
                              </a:rPr>
                              <m:t>−</m:t>
                            </m:r>
                            <m:r>
                              <a:rPr lang="cs-CZ" b="1" i="1">
                                <a:latin typeface="Cambria Math"/>
                              </a:rPr>
                              <m:t>𝒌</m:t>
                            </m:r>
                          </m:e>
                        </m:d>
                        <m:r>
                          <a:rPr lang="cs-CZ" b="1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592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79512" y="260648"/>
            <a:ext cx="4176464" cy="2088232"/>
          </a:xfr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cs-CZ" dirty="0" smtClean="0"/>
              <a:t>Při přípravě soutěže je připraveno 23otázek o přírodě,31 otázek ze stopování zvěře a 12 otázek z orientace v mapě. Kolik je možných sestav testu, který obsahuje po dvou otázkách o přírodě a stopování zvěře a jedna z orientace v mapě.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51520" y="2636912"/>
                <a:ext cx="4114800" cy="3417243"/>
              </a:xfr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Úlohu rozdělíme na tři části a pak je spojíme NÁSOBENÍM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K(2; 23). K(2; 31) . K(1; 12) = </a:t>
                </a:r>
              </a:p>
              <a:p>
                <a:pPr marL="0" indent="0">
                  <a:buNone/>
                </a:pPr>
                <a:r>
                  <a:rPr lang="cs-CZ" dirty="0"/>
                  <a:t>=</a:t>
                </a:r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2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  <m:r>
                      <a:rPr lang="cs-CZ" b="0" i="0" smtClean="0">
                        <a:latin typeface="Cambria Math"/>
                      </a:rPr>
                      <m:t>)</m:t>
                    </m:r>
                  </m:oMath>
                </a14:m>
                <a:r>
                  <a:rPr lang="cs-CZ" dirty="0" smtClean="0"/>
                  <a:t> .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  <m:r>
                      <a:rPr lang="cs-CZ" b="0" i="0" smtClean="0">
                        <a:latin typeface="Cambria Math"/>
                      </a:rPr>
                      <m:t>)</m:t>
                    </m:r>
                  </m:oMath>
                </a14:m>
                <a:r>
                  <a:rPr lang="cs-CZ" dirty="0" smtClean="0"/>
                  <a:t> .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</m:m>
                    <m:r>
                      <a:rPr lang="cs-CZ" b="0" i="0" smtClean="0">
                        <a:latin typeface="Cambria Math"/>
                      </a:rPr>
                      <m:t>)</m:t>
                    </m:r>
                  </m:oMath>
                </a14:m>
                <a:r>
                  <a:rPr lang="cs-CZ" dirty="0" smtClean="0"/>
                  <a:t> = </a:t>
                </a:r>
              </a:p>
              <a:p>
                <a:pPr marL="0" indent="0">
                  <a:buNone/>
                </a:pPr>
                <a:r>
                  <a:rPr lang="cs-CZ" dirty="0" smtClean="0"/>
                  <a:t>253.465.12 = 1 411 740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Je možné vytvořit 1 411 740 různých testů(ale liší se třeba jen jedinou otázkou)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51520" y="2636912"/>
                <a:ext cx="4114800" cy="3417243"/>
              </a:xfrm>
              <a:blipFill rotWithShape="1">
                <a:blip r:embed="rId2"/>
                <a:stretch>
                  <a:fillRect l="-1473" t="-1773" b="-230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88024" y="332656"/>
            <a:ext cx="4114800" cy="1698203"/>
          </a:xfr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cs-CZ" dirty="0" smtClean="0"/>
              <a:t>Ve třídě je 15 děvčat a 14 chlapců. Kolika způsoby lze vytvořit a) libovolnou trojici</a:t>
            </a:r>
          </a:p>
          <a:p>
            <a:r>
              <a:rPr lang="cs-CZ" dirty="0" smtClean="0"/>
              <a:t>b) pouze chlapeckou trojici </a:t>
            </a:r>
          </a:p>
          <a:p>
            <a:r>
              <a:rPr lang="cs-CZ" dirty="0" smtClean="0"/>
              <a:t>c) trojici s dvěma děvčaty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788024" y="2492896"/>
                <a:ext cx="4041775" cy="3951288"/>
              </a:xfr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a)Vybíráme ze všech dětí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K(3; 29) = (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2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9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3654</a:t>
                </a:r>
              </a:p>
              <a:p>
                <a:pPr marL="0" indent="0">
                  <a:buNone/>
                </a:pPr>
                <a:r>
                  <a:rPr lang="cs-CZ" dirty="0" smtClean="0"/>
                  <a:t>b) Vybíráme pouze z chlapců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K(3; 14) = (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364</a:t>
                </a:r>
              </a:p>
              <a:p>
                <a:pPr marL="0" indent="0">
                  <a:buNone/>
                </a:pPr>
                <a:r>
                  <a:rPr lang="cs-CZ" dirty="0" smtClean="0"/>
                  <a:t>c) Skupinu tvoříme ze dvou částí, dvojici z děvčat a jednici z chlapců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K(2; 15) . K(1; 14) = (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. (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)=</a:t>
                </a:r>
              </a:p>
              <a:p>
                <a:pPr marL="0" indent="0">
                  <a:buNone/>
                </a:pPr>
                <a:r>
                  <a:rPr lang="cs-CZ" dirty="0" smtClean="0"/>
                  <a:t> = 105.14 = 1470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Trojici požadovaných vlastností lze vytvořit a) 3654, b) 364, c) 1470 způsoby. </a:t>
                </a: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788024" y="2492896"/>
                <a:ext cx="4041775" cy="3951288"/>
              </a:xfrm>
              <a:blipFill rotWithShape="1">
                <a:blip r:embed="rId3"/>
                <a:stretch>
                  <a:fillRect l="-1049" t="-1687" b="-16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286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04664"/>
            <a:ext cx="4101852" cy="1770211"/>
          </a:xfr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cs-CZ" dirty="0" smtClean="0"/>
              <a:t>Ze sady 32 karet rozdáváme čtveřici. Kolik různých čtveřic existuje a)bez podmínek </a:t>
            </a:r>
          </a:p>
          <a:p>
            <a:r>
              <a:rPr lang="cs-CZ" dirty="0" smtClean="0"/>
              <a:t>b)máme pouze červené </a:t>
            </a:r>
          </a:p>
          <a:p>
            <a:r>
              <a:rPr lang="cs-CZ" dirty="0" smtClean="0"/>
              <a:t>c) máme alespoň tři červené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" y="2174874"/>
                <a:ext cx="3970784" cy="4278461"/>
              </a:xfr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 K(4; 32)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)= 35 960</a:t>
                </a:r>
              </a:p>
              <a:p>
                <a:pPr marL="0" indent="0">
                  <a:buNone/>
                </a:pPr>
                <a:r>
                  <a:rPr lang="cs-CZ" dirty="0" smtClean="0"/>
                  <a:t>b) červených je v sadě osm, proto výběr 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K(4; 8)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70</a:t>
                </a:r>
              </a:p>
              <a:p>
                <a:pPr marL="0" indent="0">
                  <a:buNone/>
                </a:pPr>
                <a:r>
                  <a:rPr lang="cs-CZ" dirty="0" smtClean="0"/>
                  <a:t>c) Alespoň tři znamená dvě možnosti: tři červené a jedna ze zbývajících barev nebo všechny čtyři červené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K(3; 8).K(1; 24) + K(4; 8) = 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56.24 + 70 = 1 414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Čtveřici požadované vlastnosti lze vytvořit a) 35 960, b)70, c) 1 414 způsoby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" y="2174874"/>
                <a:ext cx="3970784" cy="4278461"/>
              </a:xfrm>
              <a:blipFill rotWithShape="1">
                <a:blip r:embed="rId2"/>
                <a:stretch>
                  <a:fillRect l="-1221" r="-106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572001" y="476672"/>
            <a:ext cx="4104455" cy="2304256"/>
          </a:xfr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cs-CZ" dirty="0" smtClean="0"/>
              <a:t>Za směnu bylo vyrobeno 560 součástek. Kontrolou kvality byla zjištěna 5% závadnost. Kolik existuje možností výběru 10 součástek tak, aby </a:t>
            </a:r>
          </a:p>
          <a:p>
            <a:r>
              <a:rPr lang="cs-CZ" dirty="0" smtClean="0"/>
              <a:t>a)všechny byly bez závady </a:t>
            </a:r>
          </a:p>
          <a:p>
            <a:r>
              <a:rPr lang="cs-CZ" dirty="0" smtClean="0"/>
              <a:t>b) v sadě byla polovina závadných.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645025" y="2780927"/>
                <a:ext cx="4247455" cy="3816425"/>
              </a:xfr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Je důležité pro výběr si uvědomit, že za den bylo tedy vyrobeno  532 kvalitních </a:t>
                </a:r>
              </a:p>
              <a:p>
                <a:pPr marL="0" indent="0">
                  <a:buNone/>
                </a:pPr>
                <a:r>
                  <a:rPr lang="cs-CZ" dirty="0" smtClean="0"/>
                  <a:t>a 28 závadných výrobků.</a:t>
                </a:r>
              </a:p>
              <a:p>
                <a:pPr marL="457200" indent="-457200">
                  <a:buAutoNum type="alphaLcParenR"/>
                </a:pPr>
                <a:r>
                  <a:rPr lang="cs-CZ" dirty="0" smtClean="0"/>
                  <a:t>Všechny bez závad musíme tedy získat ze skupiny kvalitních výrobků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K(10; 532) =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32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10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)= 4,6.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20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457200" indent="-457200">
                  <a:buAutoNum type="alphaLcParenR" startAt="2"/>
                </a:pPr>
                <a:r>
                  <a:rPr lang="cs-CZ" dirty="0" smtClean="0"/>
                  <a:t>Výběr provádíme po pěti součástkách z každé skupiny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K(5; 532).K(5; 28) = 3,42.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b="1" dirty="0" smtClean="0"/>
                  <a:t>Sadu požadovaných vlastností můžeme vybrat a) 4,6.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𝟐𝟎</m:t>
                        </m:r>
                      </m:sup>
                    </m:sSup>
                  </m:oMath>
                </a14:m>
                <a:r>
                  <a:rPr lang="cs-CZ" b="1" dirty="0" smtClean="0"/>
                  <a:t>,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 b) 3,42.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𝟏𝟎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𝟏𝟔</m:t>
                        </m:r>
                      </m:sup>
                    </m:sSup>
                  </m:oMath>
                </a14:m>
                <a:r>
                  <a:rPr lang="cs-CZ" b="1" dirty="0" smtClean="0"/>
                  <a:t>způsoby.</a:t>
                </a: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645025" y="2780927"/>
                <a:ext cx="4247455" cy="3816425"/>
              </a:xfrm>
              <a:blipFill rotWithShape="1">
                <a:blip r:embed="rId3"/>
                <a:stretch>
                  <a:fillRect l="-1141" t="-1746" b="-15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966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23528" y="260648"/>
            <a:ext cx="4173860" cy="1914227"/>
          </a:xfr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cs-CZ" dirty="0" smtClean="0"/>
              <a:t>V sáčku je 17 kuliček červených, 15 žlutých, 3 zelené a 11 modrých. Kolika způsoby lze vybrat pětici a) bez podmínek, b) jen červených, c) červených nebo modrých, d) jen červených nebo jen modrých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79512" y="2420888"/>
                <a:ext cx="4392488" cy="4176465"/>
              </a:xfr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a)vybíráme ze všech kuliček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K(5; 46) = (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4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)= 1 370 754</a:t>
                </a:r>
              </a:p>
              <a:p>
                <a:pPr marL="0" indent="0">
                  <a:buNone/>
                </a:pPr>
                <a:r>
                  <a:rPr lang="cs-CZ" dirty="0" smtClean="0"/>
                  <a:t>b)výběr provádíme jen z červených kuliček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K(5; 17)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7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6 188</a:t>
                </a:r>
              </a:p>
              <a:p>
                <a:pPr marL="0" indent="0">
                  <a:buNone/>
                </a:pPr>
                <a:r>
                  <a:rPr lang="cs-CZ" dirty="0" smtClean="0"/>
                  <a:t>c)výběr provádíme ze součtu červených a modrých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K(5; 28)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2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8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98 280</a:t>
                </a:r>
              </a:p>
              <a:p>
                <a:pPr marL="0" indent="0">
                  <a:buNone/>
                </a:pPr>
                <a:r>
                  <a:rPr lang="cs-CZ" dirty="0" smtClean="0"/>
                  <a:t>d)výběry provádíme dvakrát, nejprve jen z červených a pak jen z modrých kuliček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K(5; 17) + K(5; 11)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7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+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6188+ 462 =  </a:t>
                </a:r>
              </a:p>
              <a:p>
                <a:pPr marL="0" indent="0">
                  <a:buNone/>
                </a:pPr>
                <a:r>
                  <a:rPr lang="cs-CZ" dirty="0"/>
                  <a:t>=</a:t>
                </a:r>
                <a:r>
                  <a:rPr lang="cs-CZ" dirty="0" smtClean="0"/>
                  <a:t>6 650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Výběr lze provést a) 1 370 754, b) 6 188, 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c)98 280, d)6 650 způsoby</a:t>
                </a:r>
                <a:r>
                  <a:rPr lang="cs-CZ" dirty="0" smtClean="0"/>
                  <a:t>.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79512" y="2420888"/>
                <a:ext cx="4392488" cy="4176465"/>
              </a:xfrm>
              <a:blipFill rotWithShape="1">
                <a:blip r:embed="rId2"/>
                <a:stretch>
                  <a:fillRect l="-552" t="-116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16016" y="260649"/>
            <a:ext cx="4032448" cy="1512168"/>
          </a:xfrm>
          <a:solidFill>
            <a:schemeClr val="accent3">
              <a:lumMod val="40000"/>
              <a:lumOff val="6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cs-CZ" dirty="0" smtClean="0"/>
              <a:t>V týmu je 16 žáků. Kolika způsoby je možno vybrat 7 tak, aby mezi vybranými </a:t>
            </a:r>
          </a:p>
          <a:p>
            <a:r>
              <a:rPr lang="cs-CZ" dirty="0" smtClean="0"/>
              <a:t>a) byl Petr</a:t>
            </a:r>
          </a:p>
          <a:p>
            <a:r>
              <a:rPr lang="cs-CZ" dirty="0" smtClean="0"/>
              <a:t>b) Nebyl zároveň Petr s Pavlem</a:t>
            </a:r>
          </a:p>
          <a:p>
            <a:r>
              <a:rPr lang="cs-CZ" dirty="0" smtClean="0"/>
              <a:t>c) Byl zároveň Petr s Pavlem</a:t>
            </a:r>
          </a:p>
          <a:p>
            <a:r>
              <a:rPr lang="cs-CZ" dirty="0" smtClean="0"/>
              <a:t>d) Byl alespoň Petr nebo Pavel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645025" y="1844824"/>
                <a:ext cx="4498975" cy="4824536"/>
              </a:xfr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a)Petr je jistota, přidáváme k němu ty zbývající, tedy volíme pouze 6 ze zbývajících 15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K(1;1).K(6; 15)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5 005</a:t>
                </a:r>
              </a:p>
              <a:p>
                <a:pPr marL="0" indent="0">
                  <a:buNone/>
                </a:pPr>
                <a:r>
                  <a:rPr lang="cs-CZ" dirty="0" smtClean="0"/>
                  <a:t>b)Vypočteme všechny možnosti, od kterých odečteme ty, kde jsou spolu Petr s Pavlem(ti dva tam byli a k nim jsme dopočítávali zbývající)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K(7; 16) – K(2;2).K(5; 14)=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7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–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dirty="0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dirty="0" smtClean="0">
                              <a:latin typeface="Cambria Math"/>
                            </a:rPr>
                            <m:t>2</m:t>
                          </m:r>
                        </m:e>
                      </m:mr>
                      <m:mr>
                        <m:e>
                          <m:r>
                            <a:rPr lang="cs-CZ" b="0" i="1" dirty="0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).(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11 440 –1. 2 002 = 9 438</a:t>
                </a:r>
              </a:p>
              <a:p>
                <a:pPr marL="0" indent="0">
                  <a:buNone/>
                </a:pPr>
                <a:r>
                  <a:rPr lang="cs-CZ" dirty="0" smtClean="0"/>
                  <a:t>c)Byli spolu, tedy k nim dopočítáváme zbývající skupinku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K(2;2).K(5; 14) =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 ).(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1. 2 002 = 2 002</a:t>
                </a:r>
              </a:p>
              <a:p>
                <a:pPr marL="0" indent="0">
                  <a:buNone/>
                </a:pPr>
                <a:r>
                  <a:rPr lang="cs-CZ" dirty="0" smtClean="0"/>
                  <a:t>d)Podmínka znamená, že pouze jeden z nich(dvakrát stejný výpočet, kdy doplňujeme k jednomu zbývající šestici) nebo jsou oba, tedy doplňujeme zbývající pětici</a:t>
                </a:r>
              </a:p>
              <a:p>
                <a:pPr marL="0" indent="0">
                  <a:buNone/>
                </a:pPr>
                <a:r>
                  <a:rPr lang="cs-CZ" dirty="0" smtClean="0"/>
                  <a:t>K(1;2).K(6; 15) + K(2;2).K(5; 14) = 2.(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+ 1.(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12 012</a:t>
                </a: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645025" y="1844824"/>
                <a:ext cx="4498975" cy="4824536"/>
              </a:xfrm>
              <a:blipFill rotWithShape="1">
                <a:blip r:embed="rId3"/>
                <a:stretch>
                  <a:fillRect l="-674" t="-10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133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1000</Words>
  <Application>Microsoft Office PowerPoint</Application>
  <PresentationFormat>Předvádění na obrazovce (4:3)</PresentationFormat>
  <Paragraphs>95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Kombinace</vt:lpstr>
      <vt:lpstr>Shrnutí vzorců a pravidel</vt:lpstr>
      <vt:lpstr>Prezentace aplikace PowerPoint</vt:lpstr>
      <vt:lpstr>Prezentace aplikace PowerPoint</vt:lpstr>
      <vt:lpstr>Prezentace aplikace PowerPoint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17</cp:revision>
  <dcterms:created xsi:type="dcterms:W3CDTF">2014-05-01T20:30:52Z</dcterms:created>
  <dcterms:modified xsi:type="dcterms:W3CDTF">2014-10-05T20:07:47Z</dcterms:modified>
</cp:coreProperties>
</file>