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5" r:id="rId9"/>
    <p:sldId id="262" r:id="rId10"/>
    <p:sldId id="263" r:id="rId11"/>
    <p:sldId id="267" r:id="rId12"/>
    <p:sldId id="268" r:id="rId13"/>
    <p:sldId id="269" r:id="rId14"/>
    <p:sldId id="264" r:id="rId15"/>
    <p:sldId id="270" r:id="rId1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1B502F-7057-42B4-9BBD-1584D650BA4A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70224E86-AEC7-44EA-AEA5-2473D3AD36B3}">
      <dgm:prSet/>
      <dgm:spPr/>
      <dgm:t>
        <a:bodyPr/>
        <a:lstStyle/>
        <a:p>
          <a:pPr rtl="0"/>
          <a:r>
            <a:rPr lang="cs-CZ" smtClean="0"/>
            <a:t>Znát a respektovat podnikovou strategii</a:t>
          </a:r>
          <a:endParaRPr lang="cs-CZ"/>
        </a:p>
      </dgm:t>
    </dgm:pt>
    <dgm:pt modelId="{11E2087E-E9FE-47FC-BF79-364257E9FC43}" type="parTrans" cxnId="{1E95282D-1ED4-4B41-91C3-87BA1957F27F}">
      <dgm:prSet/>
      <dgm:spPr/>
      <dgm:t>
        <a:bodyPr/>
        <a:lstStyle/>
        <a:p>
          <a:endParaRPr lang="cs-CZ"/>
        </a:p>
      </dgm:t>
    </dgm:pt>
    <dgm:pt modelId="{6AB0EA56-C87E-49D4-9ED4-54057DBF4B0D}" type="sibTrans" cxnId="{1E95282D-1ED4-4B41-91C3-87BA1957F27F}">
      <dgm:prSet/>
      <dgm:spPr/>
      <dgm:t>
        <a:bodyPr/>
        <a:lstStyle/>
        <a:p>
          <a:endParaRPr lang="cs-CZ"/>
        </a:p>
      </dgm:t>
    </dgm:pt>
    <dgm:pt modelId="{5AAEE145-2986-4F7A-9237-881D451C5B46}">
      <dgm:prSet/>
      <dgm:spPr/>
      <dgm:t>
        <a:bodyPr/>
        <a:lstStyle/>
        <a:p>
          <a:pPr rtl="0"/>
          <a:r>
            <a:rPr lang="cs-CZ" smtClean="0"/>
            <a:t>Podnikové plánování a personální plánování by mělo být časově sladěno</a:t>
          </a:r>
          <a:endParaRPr lang="cs-CZ"/>
        </a:p>
      </dgm:t>
    </dgm:pt>
    <dgm:pt modelId="{74AE69A1-0D43-444C-8E82-9C0F4678C1D3}" type="parTrans" cxnId="{0925C0CB-11C1-4FAB-A9BB-149FD419AB56}">
      <dgm:prSet/>
      <dgm:spPr/>
      <dgm:t>
        <a:bodyPr/>
        <a:lstStyle/>
        <a:p>
          <a:endParaRPr lang="cs-CZ"/>
        </a:p>
      </dgm:t>
    </dgm:pt>
    <dgm:pt modelId="{14033DC2-2C66-4198-B0C7-707FB2F75934}" type="sibTrans" cxnId="{0925C0CB-11C1-4FAB-A9BB-149FD419AB56}">
      <dgm:prSet/>
      <dgm:spPr/>
      <dgm:t>
        <a:bodyPr/>
        <a:lstStyle/>
        <a:p>
          <a:endParaRPr lang="cs-CZ"/>
        </a:p>
      </dgm:t>
    </dgm:pt>
    <dgm:pt modelId="{3F8ACD6F-53F2-4752-953F-F2E1D0C53C5D}">
      <dgm:prSet/>
      <dgm:spPr/>
      <dgm:t>
        <a:bodyPr/>
        <a:lstStyle/>
        <a:p>
          <a:pPr rtl="0"/>
          <a:r>
            <a:rPr lang="cs-CZ" smtClean="0"/>
            <a:t>Plánování by mělo být celopodnikovou záležitostí</a:t>
          </a:r>
          <a:endParaRPr lang="cs-CZ"/>
        </a:p>
      </dgm:t>
    </dgm:pt>
    <dgm:pt modelId="{4B117D3A-4D86-4798-8EF2-D307F65E1D32}" type="parTrans" cxnId="{98A54C83-6C1B-4738-B45C-1C25C356C5D0}">
      <dgm:prSet/>
      <dgm:spPr/>
      <dgm:t>
        <a:bodyPr/>
        <a:lstStyle/>
        <a:p>
          <a:endParaRPr lang="cs-CZ"/>
        </a:p>
      </dgm:t>
    </dgm:pt>
    <dgm:pt modelId="{C03012A3-FB1F-4F37-9E17-B530B5C783A6}" type="sibTrans" cxnId="{98A54C83-6C1B-4738-B45C-1C25C356C5D0}">
      <dgm:prSet/>
      <dgm:spPr/>
      <dgm:t>
        <a:bodyPr/>
        <a:lstStyle/>
        <a:p>
          <a:endParaRPr lang="cs-CZ"/>
        </a:p>
      </dgm:t>
    </dgm:pt>
    <dgm:pt modelId="{8E615932-FFB3-4B09-A6D6-991E6107D560}" type="pres">
      <dgm:prSet presAssocID="{541B502F-7057-42B4-9BBD-1584D650BA4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A93C7C1-A906-4359-B5F8-3D91C3E06DBB}" type="pres">
      <dgm:prSet presAssocID="{541B502F-7057-42B4-9BBD-1584D650BA4A}" presName="arrow" presStyleLbl="bgShp" presStyleIdx="0" presStyleCnt="1"/>
      <dgm:spPr/>
    </dgm:pt>
    <dgm:pt modelId="{3CC2C1D6-0479-4B11-9194-74BCA5C546C9}" type="pres">
      <dgm:prSet presAssocID="{541B502F-7057-42B4-9BBD-1584D650BA4A}" presName="linearProcess" presStyleCnt="0"/>
      <dgm:spPr/>
    </dgm:pt>
    <dgm:pt modelId="{633F72D1-A2C3-474C-8A86-690A651CA8F8}" type="pres">
      <dgm:prSet presAssocID="{70224E86-AEC7-44EA-AEA5-2473D3AD36B3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C3502D0-36B0-49EF-BE1A-FD5956C40A40}" type="pres">
      <dgm:prSet presAssocID="{6AB0EA56-C87E-49D4-9ED4-54057DBF4B0D}" presName="sibTrans" presStyleCnt="0"/>
      <dgm:spPr/>
    </dgm:pt>
    <dgm:pt modelId="{105D7838-F525-4BAB-BCC3-53DC88E7FC7E}" type="pres">
      <dgm:prSet presAssocID="{5AAEE145-2986-4F7A-9237-881D451C5B46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7D33BF0-28A4-434A-91A9-75D230FA44EC}" type="pres">
      <dgm:prSet presAssocID="{14033DC2-2C66-4198-B0C7-707FB2F75934}" presName="sibTrans" presStyleCnt="0"/>
      <dgm:spPr/>
    </dgm:pt>
    <dgm:pt modelId="{A1F78A60-5EB7-4483-B4E5-8E0364E2DA04}" type="pres">
      <dgm:prSet presAssocID="{3F8ACD6F-53F2-4752-953F-F2E1D0C53C5D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925C0CB-11C1-4FAB-A9BB-149FD419AB56}" srcId="{541B502F-7057-42B4-9BBD-1584D650BA4A}" destId="{5AAEE145-2986-4F7A-9237-881D451C5B46}" srcOrd="1" destOrd="0" parTransId="{74AE69A1-0D43-444C-8E82-9C0F4678C1D3}" sibTransId="{14033DC2-2C66-4198-B0C7-707FB2F75934}"/>
    <dgm:cxn modelId="{E2F04495-8259-4190-AEA1-D9BBB6FDB28D}" type="presOf" srcId="{5AAEE145-2986-4F7A-9237-881D451C5B46}" destId="{105D7838-F525-4BAB-BCC3-53DC88E7FC7E}" srcOrd="0" destOrd="0" presId="urn:microsoft.com/office/officeart/2005/8/layout/hProcess9"/>
    <dgm:cxn modelId="{6B8A7585-2B90-4A80-B52E-4E40D7A777CE}" type="presOf" srcId="{3F8ACD6F-53F2-4752-953F-F2E1D0C53C5D}" destId="{A1F78A60-5EB7-4483-B4E5-8E0364E2DA04}" srcOrd="0" destOrd="0" presId="urn:microsoft.com/office/officeart/2005/8/layout/hProcess9"/>
    <dgm:cxn modelId="{384E5597-B85B-44A8-85CF-16179E8BB608}" type="presOf" srcId="{541B502F-7057-42B4-9BBD-1584D650BA4A}" destId="{8E615932-FFB3-4B09-A6D6-991E6107D560}" srcOrd="0" destOrd="0" presId="urn:microsoft.com/office/officeart/2005/8/layout/hProcess9"/>
    <dgm:cxn modelId="{98A54C83-6C1B-4738-B45C-1C25C356C5D0}" srcId="{541B502F-7057-42B4-9BBD-1584D650BA4A}" destId="{3F8ACD6F-53F2-4752-953F-F2E1D0C53C5D}" srcOrd="2" destOrd="0" parTransId="{4B117D3A-4D86-4798-8EF2-D307F65E1D32}" sibTransId="{C03012A3-FB1F-4F37-9E17-B530B5C783A6}"/>
    <dgm:cxn modelId="{5B79B8D2-0D08-4289-B1C0-0D558B215C84}" type="presOf" srcId="{70224E86-AEC7-44EA-AEA5-2473D3AD36B3}" destId="{633F72D1-A2C3-474C-8A86-690A651CA8F8}" srcOrd="0" destOrd="0" presId="urn:microsoft.com/office/officeart/2005/8/layout/hProcess9"/>
    <dgm:cxn modelId="{1E95282D-1ED4-4B41-91C3-87BA1957F27F}" srcId="{541B502F-7057-42B4-9BBD-1584D650BA4A}" destId="{70224E86-AEC7-44EA-AEA5-2473D3AD36B3}" srcOrd="0" destOrd="0" parTransId="{11E2087E-E9FE-47FC-BF79-364257E9FC43}" sibTransId="{6AB0EA56-C87E-49D4-9ED4-54057DBF4B0D}"/>
    <dgm:cxn modelId="{5323A128-2204-45C9-A22D-D35F8406E410}" type="presParOf" srcId="{8E615932-FFB3-4B09-A6D6-991E6107D560}" destId="{3A93C7C1-A906-4359-B5F8-3D91C3E06DBB}" srcOrd="0" destOrd="0" presId="urn:microsoft.com/office/officeart/2005/8/layout/hProcess9"/>
    <dgm:cxn modelId="{211706BE-C3E0-4816-B105-963B6ADFD3B4}" type="presParOf" srcId="{8E615932-FFB3-4B09-A6D6-991E6107D560}" destId="{3CC2C1D6-0479-4B11-9194-74BCA5C546C9}" srcOrd="1" destOrd="0" presId="urn:microsoft.com/office/officeart/2005/8/layout/hProcess9"/>
    <dgm:cxn modelId="{06DDDC96-5880-4DEC-A02D-B3685AAB8BD5}" type="presParOf" srcId="{3CC2C1D6-0479-4B11-9194-74BCA5C546C9}" destId="{633F72D1-A2C3-474C-8A86-690A651CA8F8}" srcOrd="0" destOrd="0" presId="urn:microsoft.com/office/officeart/2005/8/layout/hProcess9"/>
    <dgm:cxn modelId="{08476339-812F-429B-8124-2F17F417370D}" type="presParOf" srcId="{3CC2C1D6-0479-4B11-9194-74BCA5C546C9}" destId="{1C3502D0-36B0-49EF-BE1A-FD5956C40A40}" srcOrd="1" destOrd="0" presId="urn:microsoft.com/office/officeart/2005/8/layout/hProcess9"/>
    <dgm:cxn modelId="{D5123C89-AA40-4BA4-9ECD-3276B38D190E}" type="presParOf" srcId="{3CC2C1D6-0479-4B11-9194-74BCA5C546C9}" destId="{105D7838-F525-4BAB-BCC3-53DC88E7FC7E}" srcOrd="2" destOrd="0" presId="urn:microsoft.com/office/officeart/2005/8/layout/hProcess9"/>
    <dgm:cxn modelId="{417799F8-B615-4356-B661-7FF0726712CA}" type="presParOf" srcId="{3CC2C1D6-0479-4B11-9194-74BCA5C546C9}" destId="{67D33BF0-28A4-434A-91A9-75D230FA44EC}" srcOrd="3" destOrd="0" presId="urn:microsoft.com/office/officeart/2005/8/layout/hProcess9"/>
    <dgm:cxn modelId="{FE303D0F-34F6-4475-9035-5F3D0E13081F}" type="presParOf" srcId="{3CC2C1D6-0479-4B11-9194-74BCA5C546C9}" destId="{A1F78A60-5EB7-4483-B4E5-8E0364E2DA0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4C500C-7C55-4CEF-A095-A97FB1733C5E}" type="doc">
      <dgm:prSet loTypeId="urn:microsoft.com/office/officeart/2005/8/layout/vList3" loCatId="list" qsTypeId="urn:microsoft.com/office/officeart/2009/2/quickstyle/3d8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2DA6419A-7AAF-4BE1-A5DE-C5663D2689A8}">
      <dgm:prSet/>
      <dgm:spPr/>
      <dgm:t>
        <a:bodyPr/>
        <a:lstStyle/>
        <a:p>
          <a:pPr rtl="0"/>
          <a:r>
            <a:rPr lang="cs-CZ" smtClean="0"/>
            <a:t>Plánování potřebného počtu pracovníků</a:t>
          </a:r>
          <a:endParaRPr lang="cs-CZ"/>
        </a:p>
      </dgm:t>
    </dgm:pt>
    <dgm:pt modelId="{739944DB-B9EB-4A90-88C7-FDA6809E4191}" type="parTrans" cxnId="{CE9DAD2B-4F1D-42E3-B126-34C6917C9890}">
      <dgm:prSet/>
      <dgm:spPr/>
      <dgm:t>
        <a:bodyPr/>
        <a:lstStyle/>
        <a:p>
          <a:endParaRPr lang="cs-CZ"/>
        </a:p>
      </dgm:t>
    </dgm:pt>
    <dgm:pt modelId="{C9F9A2E8-455F-4F36-8C4A-4C262AD5AD58}" type="sibTrans" cxnId="{CE9DAD2B-4F1D-42E3-B126-34C6917C9890}">
      <dgm:prSet/>
      <dgm:spPr/>
      <dgm:t>
        <a:bodyPr/>
        <a:lstStyle/>
        <a:p>
          <a:endParaRPr lang="cs-CZ"/>
        </a:p>
      </dgm:t>
    </dgm:pt>
    <dgm:pt modelId="{173E36A5-146D-42B1-801D-2DFF3671FD42}">
      <dgm:prSet/>
      <dgm:spPr/>
      <dgm:t>
        <a:bodyPr/>
        <a:lstStyle/>
        <a:p>
          <a:pPr rtl="0"/>
          <a:r>
            <a:rPr lang="cs-CZ" smtClean="0"/>
            <a:t>Plánování pokrytí potřeby pracovníků (vnitřní a vnější zdroje)</a:t>
          </a:r>
          <a:endParaRPr lang="cs-CZ"/>
        </a:p>
      </dgm:t>
    </dgm:pt>
    <dgm:pt modelId="{15030E9A-22A3-4019-9580-93AC650BA414}" type="parTrans" cxnId="{28400002-1600-415A-97CE-D2071C50E797}">
      <dgm:prSet/>
      <dgm:spPr/>
      <dgm:t>
        <a:bodyPr/>
        <a:lstStyle/>
        <a:p>
          <a:endParaRPr lang="cs-CZ"/>
        </a:p>
      </dgm:t>
    </dgm:pt>
    <dgm:pt modelId="{1AE6AC4C-BB8B-47D7-A7CE-F9D7A6A90323}" type="sibTrans" cxnId="{28400002-1600-415A-97CE-D2071C50E797}">
      <dgm:prSet/>
      <dgm:spPr/>
      <dgm:t>
        <a:bodyPr/>
        <a:lstStyle/>
        <a:p>
          <a:endParaRPr lang="cs-CZ"/>
        </a:p>
      </dgm:t>
    </dgm:pt>
    <dgm:pt modelId="{9E8CA2C9-5D3D-4D60-8063-7E608078BB99}">
      <dgm:prSet/>
      <dgm:spPr/>
      <dgm:t>
        <a:bodyPr/>
        <a:lstStyle/>
        <a:p>
          <a:pPr rtl="0"/>
          <a:r>
            <a:rPr lang="en-US" smtClean="0"/>
            <a:t>Plánování personálního rozvoje (kariéry) jednotlivých pracovníků</a:t>
          </a:r>
          <a:endParaRPr lang="cs-CZ"/>
        </a:p>
      </dgm:t>
    </dgm:pt>
    <dgm:pt modelId="{3F8133E1-CC48-454C-A949-3191CA9FDB43}" type="parTrans" cxnId="{660C8E1F-92F1-411E-9FCC-68C8ABD586AD}">
      <dgm:prSet/>
      <dgm:spPr/>
      <dgm:t>
        <a:bodyPr/>
        <a:lstStyle/>
        <a:p>
          <a:endParaRPr lang="cs-CZ"/>
        </a:p>
      </dgm:t>
    </dgm:pt>
    <dgm:pt modelId="{2614399E-50DC-40ED-8279-F0464A94F96F}" type="sibTrans" cxnId="{660C8E1F-92F1-411E-9FCC-68C8ABD586AD}">
      <dgm:prSet/>
      <dgm:spPr/>
      <dgm:t>
        <a:bodyPr/>
        <a:lstStyle/>
        <a:p>
          <a:endParaRPr lang="cs-CZ"/>
        </a:p>
      </dgm:t>
    </dgm:pt>
    <dgm:pt modelId="{DA047E44-3B96-4007-AC06-AB95FF7E72C4}" type="pres">
      <dgm:prSet presAssocID="{F34C500C-7C55-4CEF-A095-A97FB1733C5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BD9A4F6-3A7A-4087-97B2-4D5DE0F354A2}" type="pres">
      <dgm:prSet presAssocID="{2DA6419A-7AAF-4BE1-A5DE-C5663D2689A8}" presName="composite" presStyleCnt="0"/>
      <dgm:spPr/>
    </dgm:pt>
    <dgm:pt modelId="{8F8A4A6C-B643-4F40-BE0C-8BE6B22E8E1B}" type="pres">
      <dgm:prSet presAssocID="{2DA6419A-7AAF-4BE1-A5DE-C5663D2689A8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cs-CZ"/>
        </a:p>
      </dgm:t>
    </dgm:pt>
    <dgm:pt modelId="{9132FC31-03C0-4DB6-BC49-723A5A9C99F0}" type="pres">
      <dgm:prSet presAssocID="{2DA6419A-7AAF-4BE1-A5DE-C5663D2689A8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9C1E722-96A7-4455-9B41-0B54A682A363}" type="pres">
      <dgm:prSet presAssocID="{C9F9A2E8-455F-4F36-8C4A-4C262AD5AD58}" presName="spacing" presStyleCnt="0"/>
      <dgm:spPr/>
    </dgm:pt>
    <dgm:pt modelId="{DC15D0D3-200E-4CF3-84CD-F3ECE40F07FD}" type="pres">
      <dgm:prSet presAssocID="{173E36A5-146D-42B1-801D-2DFF3671FD42}" presName="composite" presStyleCnt="0"/>
      <dgm:spPr/>
    </dgm:pt>
    <dgm:pt modelId="{3D7568B0-1697-425F-8F83-AAE84A0AC751}" type="pres">
      <dgm:prSet presAssocID="{173E36A5-146D-42B1-801D-2DFF3671FD42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cs-CZ"/>
        </a:p>
      </dgm:t>
    </dgm:pt>
    <dgm:pt modelId="{EF4007AE-8011-47A6-ACCD-02F17F351820}" type="pres">
      <dgm:prSet presAssocID="{173E36A5-146D-42B1-801D-2DFF3671FD42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3C0393B-45DF-4760-9E5B-2A519A2FB280}" type="pres">
      <dgm:prSet presAssocID="{1AE6AC4C-BB8B-47D7-A7CE-F9D7A6A90323}" presName="spacing" presStyleCnt="0"/>
      <dgm:spPr/>
    </dgm:pt>
    <dgm:pt modelId="{2A6E5DE9-2268-4204-821D-1C06630C0A93}" type="pres">
      <dgm:prSet presAssocID="{9E8CA2C9-5D3D-4D60-8063-7E608078BB99}" presName="composite" presStyleCnt="0"/>
      <dgm:spPr/>
    </dgm:pt>
    <dgm:pt modelId="{B659B9E8-5CFD-4866-99FF-239E660692ED}" type="pres">
      <dgm:prSet presAssocID="{9E8CA2C9-5D3D-4D60-8063-7E608078BB99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  <dgm:t>
        <a:bodyPr/>
        <a:lstStyle/>
        <a:p>
          <a:endParaRPr lang="cs-CZ"/>
        </a:p>
      </dgm:t>
    </dgm:pt>
    <dgm:pt modelId="{A2978998-2145-4978-9BBD-7530A1834432}" type="pres">
      <dgm:prSet presAssocID="{9E8CA2C9-5D3D-4D60-8063-7E608078BB99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E9DAD2B-4F1D-42E3-B126-34C6917C9890}" srcId="{F34C500C-7C55-4CEF-A095-A97FB1733C5E}" destId="{2DA6419A-7AAF-4BE1-A5DE-C5663D2689A8}" srcOrd="0" destOrd="0" parTransId="{739944DB-B9EB-4A90-88C7-FDA6809E4191}" sibTransId="{C9F9A2E8-455F-4F36-8C4A-4C262AD5AD58}"/>
    <dgm:cxn modelId="{660C8E1F-92F1-411E-9FCC-68C8ABD586AD}" srcId="{F34C500C-7C55-4CEF-A095-A97FB1733C5E}" destId="{9E8CA2C9-5D3D-4D60-8063-7E608078BB99}" srcOrd="2" destOrd="0" parTransId="{3F8133E1-CC48-454C-A949-3191CA9FDB43}" sibTransId="{2614399E-50DC-40ED-8279-F0464A94F96F}"/>
    <dgm:cxn modelId="{423C104D-F1BC-48C8-B2F7-D6124795712D}" type="presOf" srcId="{2DA6419A-7AAF-4BE1-A5DE-C5663D2689A8}" destId="{9132FC31-03C0-4DB6-BC49-723A5A9C99F0}" srcOrd="0" destOrd="0" presId="urn:microsoft.com/office/officeart/2005/8/layout/vList3"/>
    <dgm:cxn modelId="{28400002-1600-415A-97CE-D2071C50E797}" srcId="{F34C500C-7C55-4CEF-A095-A97FB1733C5E}" destId="{173E36A5-146D-42B1-801D-2DFF3671FD42}" srcOrd="1" destOrd="0" parTransId="{15030E9A-22A3-4019-9580-93AC650BA414}" sibTransId="{1AE6AC4C-BB8B-47D7-A7CE-F9D7A6A90323}"/>
    <dgm:cxn modelId="{58ED66C8-BF3C-477D-8904-814FA2767530}" type="presOf" srcId="{9E8CA2C9-5D3D-4D60-8063-7E608078BB99}" destId="{A2978998-2145-4978-9BBD-7530A1834432}" srcOrd="0" destOrd="0" presId="urn:microsoft.com/office/officeart/2005/8/layout/vList3"/>
    <dgm:cxn modelId="{51E7A2CB-51B0-4B27-BCDD-8343B1AB4EC3}" type="presOf" srcId="{173E36A5-146D-42B1-801D-2DFF3671FD42}" destId="{EF4007AE-8011-47A6-ACCD-02F17F351820}" srcOrd="0" destOrd="0" presId="urn:microsoft.com/office/officeart/2005/8/layout/vList3"/>
    <dgm:cxn modelId="{98ADF25D-852D-46EA-8419-7698329EE0C8}" type="presOf" srcId="{F34C500C-7C55-4CEF-A095-A97FB1733C5E}" destId="{DA047E44-3B96-4007-AC06-AB95FF7E72C4}" srcOrd="0" destOrd="0" presId="urn:microsoft.com/office/officeart/2005/8/layout/vList3"/>
    <dgm:cxn modelId="{B72FF452-C66B-4825-87F8-CB0CF1ECF7E5}" type="presParOf" srcId="{DA047E44-3B96-4007-AC06-AB95FF7E72C4}" destId="{0BD9A4F6-3A7A-4087-97B2-4D5DE0F354A2}" srcOrd="0" destOrd="0" presId="urn:microsoft.com/office/officeart/2005/8/layout/vList3"/>
    <dgm:cxn modelId="{2AEF2F9F-4A0B-430C-B2A8-FA937C08B2B5}" type="presParOf" srcId="{0BD9A4F6-3A7A-4087-97B2-4D5DE0F354A2}" destId="{8F8A4A6C-B643-4F40-BE0C-8BE6B22E8E1B}" srcOrd="0" destOrd="0" presId="urn:microsoft.com/office/officeart/2005/8/layout/vList3"/>
    <dgm:cxn modelId="{C8EFBC87-6583-44B5-92B4-DEEA762574B4}" type="presParOf" srcId="{0BD9A4F6-3A7A-4087-97B2-4D5DE0F354A2}" destId="{9132FC31-03C0-4DB6-BC49-723A5A9C99F0}" srcOrd="1" destOrd="0" presId="urn:microsoft.com/office/officeart/2005/8/layout/vList3"/>
    <dgm:cxn modelId="{03426CF3-6E84-4A21-88F5-EB246C6F5B39}" type="presParOf" srcId="{DA047E44-3B96-4007-AC06-AB95FF7E72C4}" destId="{D9C1E722-96A7-4455-9B41-0B54A682A363}" srcOrd="1" destOrd="0" presId="urn:microsoft.com/office/officeart/2005/8/layout/vList3"/>
    <dgm:cxn modelId="{122152BE-026C-47F1-A8DF-DF23AD49B98B}" type="presParOf" srcId="{DA047E44-3B96-4007-AC06-AB95FF7E72C4}" destId="{DC15D0D3-200E-4CF3-84CD-F3ECE40F07FD}" srcOrd="2" destOrd="0" presId="urn:microsoft.com/office/officeart/2005/8/layout/vList3"/>
    <dgm:cxn modelId="{B04CB811-BEFE-4E12-8205-29A3E61A069C}" type="presParOf" srcId="{DC15D0D3-200E-4CF3-84CD-F3ECE40F07FD}" destId="{3D7568B0-1697-425F-8F83-AAE84A0AC751}" srcOrd="0" destOrd="0" presId="urn:microsoft.com/office/officeart/2005/8/layout/vList3"/>
    <dgm:cxn modelId="{E37F2BC4-AFA2-403F-8702-8D615663F7C2}" type="presParOf" srcId="{DC15D0D3-200E-4CF3-84CD-F3ECE40F07FD}" destId="{EF4007AE-8011-47A6-ACCD-02F17F351820}" srcOrd="1" destOrd="0" presId="urn:microsoft.com/office/officeart/2005/8/layout/vList3"/>
    <dgm:cxn modelId="{71BDF0D2-A624-4E96-A9E2-0D981957276B}" type="presParOf" srcId="{DA047E44-3B96-4007-AC06-AB95FF7E72C4}" destId="{C3C0393B-45DF-4760-9E5B-2A519A2FB280}" srcOrd="3" destOrd="0" presId="urn:microsoft.com/office/officeart/2005/8/layout/vList3"/>
    <dgm:cxn modelId="{7E0136DD-6991-486F-9C9E-FDCFE45B3C9F}" type="presParOf" srcId="{DA047E44-3B96-4007-AC06-AB95FF7E72C4}" destId="{2A6E5DE9-2268-4204-821D-1C06630C0A93}" srcOrd="4" destOrd="0" presId="urn:microsoft.com/office/officeart/2005/8/layout/vList3"/>
    <dgm:cxn modelId="{0B872999-F38F-4708-8435-33EFB765B55C}" type="presParOf" srcId="{2A6E5DE9-2268-4204-821D-1C06630C0A93}" destId="{B659B9E8-5CFD-4866-99FF-239E660692ED}" srcOrd="0" destOrd="0" presId="urn:microsoft.com/office/officeart/2005/8/layout/vList3"/>
    <dgm:cxn modelId="{18F696A2-C004-436C-B55E-D57F87D7EB70}" type="presParOf" srcId="{2A6E5DE9-2268-4204-821D-1C06630C0A93}" destId="{A2978998-2145-4978-9BBD-7530A183443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B4B908-510B-4C1D-A6E9-E110D6849492}" type="doc">
      <dgm:prSet loTypeId="urn:microsoft.com/office/officeart/2005/8/layout/pyramid1" loCatId="pyramid" qsTypeId="urn:microsoft.com/office/officeart/2005/8/quickstyle/simple2" qsCatId="simple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CE93E4AE-7FD8-46BB-AEAE-096F3703F62A}">
      <dgm:prSet/>
      <dgm:spPr/>
      <dgm:t>
        <a:bodyPr/>
        <a:lstStyle/>
        <a:p>
          <a:pPr rtl="0"/>
          <a:r>
            <a:rPr lang="cs-CZ" smtClean="0"/>
            <a:t>Informace</a:t>
          </a:r>
          <a:endParaRPr lang="cs-CZ"/>
        </a:p>
      </dgm:t>
    </dgm:pt>
    <dgm:pt modelId="{3372F37E-C88B-42E7-9A4A-B3154A7E2E3E}" type="parTrans" cxnId="{98714527-A7EB-4ED8-B203-01E2345C42B5}">
      <dgm:prSet/>
      <dgm:spPr/>
      <dgm:t>
        <a:bodyPr/>
        <a:lstStyle/>
        <a:p>
          <a:endParaRPr lang="cs-CZ"/>
        </a:p>
      </dgm:t>
    </dgm:pt>
    <dgm:pt modelId="{4E3CB719-882A-4C47-A055-5B0E9534724E}" type="sibTrans" cxnId="{98714527-A7EB-4ED8-B203-01E2345C42B5}">
      <dgm:prSet/>
      <dgm:spPr/>
      <dgm:t>
        <a:bodyPr/>
        <a:lstStyle/>
        <a:p>
          <a:endParaRPr lang="cs-CZ"/>
        </a:p>
      </dgm:t>
    </dgm:pt>
    <dgm:pt modelId="{2ED0C586-F6DE-4C7D-88E9-A2659D45245B}">
      <dgm:prSet/>
      <dgm:spPr/>
      <dgm:t>
        <a:bodyPr/>
        <a:lstStyle/>
        <a:p>
          <a:pPr rtl="0"/>
          <a:r>
            <a:rPr lang="cs-CZ" smtClean="0"/>
            <a:t>Analýza</a:t>
          </a:r>
          <a:endParaRPr lang="cs-CZ"/>
        </a:p>
      </dgm:t>
    </dgm:pt>
    <dgm:pt modelId="{48EA180F-FC42-412A-BF43-E4055252B542}" type="parTrans" cxnId="{191EABF7-7D90-4756-96E1-2B81CFA236F3}">
      <dgm:prSet/>
      <dgm:spPr/>
      <dgm:t>
        <a:bodyPr/>
        <a:lstStyle/>
        <a:p>
          <a:endParaRPr lang="cs-CZ"/>
        </a:p>
      </dgm:t>
    </dgm:pt>
    <dgm:pt modelId="{43441794-C5FD-41A6-8987-EF227A4515B9}" type="sibTrans" cxnId="{191EABF7-7D90-4756-96E1-2B81CFA236F3}">
      <dgm:prSet/>
      <dgm:spPr/>
      <dgm:t>
        <a:bodyPr/>
        <a:lstStyle/>
        <a:p>
          <a:endParaRPr lang="cs-CZ"/>
        </a:p>
      </dgm:t>
    </dgm:pt>
    <dgm:pt modelId="{9A40D6A6-8B3B-401D-91F1-93E3DC0A502C}">
      <dgm:prSet/>
      <dgm:spPr/>
      <dgm:t>
        <a:bodyPr/>
        <a:lstStyle/>
        <a:p>
          <a:pPr rtl="0"/>
          <a:r>
            <a:rPr lang="cs-CZ" smtClean="0"/>
            <a:t>Prognóza </a:t>
          </a:r>
          <a:endParaRPr lang="cs-CZ"/>
        </a:p>
      </dgm:t>
    </dgm:pt>
    <dgm:pt modelId="{14552169-4CD0-44D6-8461-2CC16C4E001A}" type="parTrans" cxnId="{69AFE393-DF71-43AD-80B8-41BBE6A698EF}">
      <dgm:prSet/>
      <dgm:spPr/>
      <dgm:t>
        <a:bodyPr/>
        <a:lstStyle/>
        <a:p>
          <a:endParaRPr lang="cs-CZ"/>
        </a:p>
      </dgm:t>
    </dgm:pt>
    <dgm:pt modelId="{29CAF91E-EE53-4207-B605-F893DE2614CC}" type="sibTrans" cxnId="{69AFE393-DF71-43AD-80B8-41BBE6A698EF}">
      <dgm:prSet/>
      <dgm:spPr/>
      <dgm:t>
        <a:bodyPr/>
        <a:lstStyle/>
        <a:p>
          <a:endParaRPr lang="cs-CZ"/>
        </a:p>
      </dgm:t>
    </dgm:pt>
    <dgm:pt modelId="{89074534-EBCA-4AF0-B85F-7784A40D4AC0}">
      <dgm:prSet/>
      <dgm:spPr/>
      <dgm:t>
        <a:bodyPr/>
        <a:lstStyle/>
        <a:p>
          <a:pPr rtl="0"/>
          <a:r>
            <a:rPr lang="cs-CZ" smtClean="0"/>
            <a:t>Plán</a:t>
          </a:r>
          <a:endParaRPr lang="cs-CZ"/>
        </a:p>
      </dgm:t>
    </dgm:pt>
    <dgm:pt modelId="{6264AAB6-19E4-4119-81C3-EA3AB91541B3}" type="parTrans" cxnId="{554F9F55-B9B2-43AB-9F73-718F780197F2}">
      <dgm:prSet/>
      <dgm:spPr/>
      <dgm:t>
        <a:bodyPr/>
        <a:lstStyle/>
        <a:p>
          <a:endParaRPr lang="cs-CZ"/>
        </a:p>
      </dgm:t>
    </dgm:pt>
    <dgm:pt modelId="{90EC5345-C483-4C17-9A4F-D98C0BA65AF0}" type="sibTrans" cxnId="{554F9F55-B9B2-43AB-9F73-718F780197F2}">
      <dgm:prSet/>
      <dgm:spPr/>
      <dgm:t>
        <a:bodyPr/>
        <a:lstStyle/>
        <a:p>
          <a:endParaRPr lang="cs-CZ"/>
        </a:p>
      </dgm:t>
    </dgm:pt>
    <dgm:pt modelId="{C222384A-D8F9-445D-83BB-D770FF09B708}" type="pres">
      <dgm:prSet presAssocID="{C9B4B908-510B-4C1D-A6E9-E110D684949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1DF79D2-2750-4AFD-9731-E6D3BA2104BD}" type="pres">
      <dgm:prSet presAssocID="{CE93E4AE-7FD8-46BB-AEAE-096F3703F62A}" presName="Name8" presStyleCnt="0"/>
      <dgm:spPr/>
      <dgm:t>
        <a:bodyPr/>
        <a:lstStyle/>
        <a:p>
          <a:endParaRPr lang="cs-CZ"/>
        </a:p>
      </dgm:t>
    </dgm:pt>
    <dgm:pt modelId="{F3140DE0-BBE8-46B1-9FE1-2E68955CE5F4}" type="pres">
      <dgm:prSet presAssocID="{CE93E4AE-7FD8-46BB-AEAE-096F3703F62A}" presName="level" presStyleLbl="node1" presStyleIdx="0" presStyleCnt="4" custLinFactNeighborX="1628" custLinFactNeighborY="-808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3370178-A087-4C57-B7EB-F84008057998}" type="pres">
      <dgm:prSet presAssocID="{CE93E4AE-7FD8-46BB-AEAE-096F3703F62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1A22D77-5FA8-499B-9B17-CDEB144D0C0B}" type="pres">
      <dgm:prSet presAssocID="{2ED0C586-F6DE-4C7D-88E9-A2659D45245B}" presName="Name8" presStyleCnt="0"/>
      <dgm:spPr/>
      <dgm:t>
        <a:bodyPr/>
        <a:lstStyle/>
        <a:p>
          <a:endParaRPr lang="cs-CZ"/>
        </a:p>
      </dgm:t>
    </dgm:pt>
    <dgm:pt modelId="{3DF21948-CC12-491A-B516-A160655E6F3A}" type="pres">
      <dgm:prSet presAssocID="{2ED0C586-F6DE-4C7D-88E9-A2659D45245B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62C8968-3485-46FF-8AA9-051683521DC7}" type="pres">
      <dgm:prSet presAssocID="{2ED0C586-F6DE-4C7D-88E9-A2659D45245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DEF9685-8F37-4788-9F31-A6F615973DF7}" type="pres">
      <dgm:prSet presAssocID="{9A40D6A6-8B3B-401D-91F1-93E3DC0A502C}" presName="Name8" presStyleCnt="0"/>
      <dgm:spPr/>
      <dgm:t>
        <a:bodyPr/>
        <a:lstStyle/>
        <a:p>
          <a:endParaRPr lang="cs-CZ"/>
        </a:p>
      </dgm:t>
    </dgm:pt>
    <dgm:pt modelId="{257B99F0-3867-4259-B29D-201DEBFED019}" type="pres">
      <dgm:prSet presAssocID="{9A40D6A6-8B3B-401D-91F1-93E3DC0A502C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DF45273-070E-457A-9B6C-A38A28C8B7CE}" type="pres">
      <dgm:prSet presAssocID="{9A40D6A6-8B3B-401D-91F1-93E3DC0A502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ABA52A4-19C2-47C2-85BA-6B417B6F667F}" type="pres">
      <dgm:prSet presAssocID="{89074534-EBCA-4AF0-B85F-7784A40D4AC0}" presName="Name8" presStyleCnt="0"/>
      <dgm:spPr/>
      <dgm:t>
        <a:bodyPr/>
        <a:lstStyle/>
        <a:p>
          <a:endParaRPr lang="cs-CZ"/>
        </a:p>
      </dgm:t>
    </dgm:pt>
    <dgm:pt modelId="{87FAB4AA-1421-41EA-BD31-26A26945C87A}" type="pres">
      <dgm:prSet presAssocID="{89074534-EBCA-4AF0-B85F-7784A40D4AC0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654DEBA-A889-4437-B8FB-AE34E8FB545A}" type="pres">
      <dgm:prSet presAssocID="{89074534-EBCA-4AF0-B85F-7784A40D4AC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54F9F55-B9B2-43AB-9F73-718F780197F2}" srcId="{C9B4B908-510B-4C1D-A6E9-E110D6849492}" destId="{89074534-EBCA-4AF0-B85F-7784A40D4AC0}" srcOrd="3" destOrd="0" parTransId="{6264AAB6-19E4-4119-81C3-EA3AB91541B3}" sibTransId="{90EC5345-C483-4C17-9A4F-D98C0BA65AF0}"/>
    <dgm:cxn modelId="{D7A17DDD-4D58-4B48-9096-4FBB2BEFF034}" type="presOf" srcId="{9A40D6A6-8B3B-401D-91F1-93E3DC0A502C}" destId="{CDF45273-070E-457A-9B6C-A38A28C8B7CE}" srcOrd="1" destOrd="0" presId="urn:microsoft.com/office/officeart/2005/8/layout/pyramid1"/>
    <dgm:cxn modelId="{08CD2799-60E2-4AB3-892B-75529EF1A4F4}" type="presOf" srcId="{89074534-EBCA-4AF0-B85F-7784A40D4AC0}" destId="{F654DEBA-A889-4437-B8FB-AE34E8FB545A}" srcOrd="1" destOrd="0" presId="urn:microsoft.com/office/officeart/2005/8/layout/pyramid1"/>
    <dgm:cxn modelId="{CB33688B-2AA3-4086-BFB1-04A87833C022}" type="presOf" srcId="{89074534-EBCA-4AF0-B85F-7784A40D4AC0}" destId="{87FAB4AA-1421-41EA-BD31-26A26945C87A}" srcOrd="0" destOrd="0" presId="urn:microsoft.com/office/officeart/2005/8/layout/pyramid1"/>
    <dgm:cxn modelId="{20590D4A-B2C4-42B5-A1BD-3FD3D81796F6}" type="presOf" srcId="{C9B4B908-510B-4C1D-A6E9-E110D6849492}" destId="{C222384A-D8F9-445D-83BB-D770FF09B708}" srcOrd="0" destOrd="0" presId="urn:microsoft.com/office/officeart/2005/8/layout/pyramid1"/>
    <dgm:cxn modelId="{AE719A40-A954-4787-9202-B5EB7A3C34A5}" type="presOf" srcId="{CE93E4AE-7FD8-46BB-AEAE-096F3703F62A}" destId="{F3140DE0-BBE8-46B1-9FE1-2E68955CE5F4}" srcOrd="0" destOrd="0" presId="urn:microsoft.com/office/officeart/2005/8/layout/pyramid1"/>
    <dgm:cxn modelId="{3F9CEA9A-DBF2-4517-88BB-A45AC215E860}" type="presOf" srcId="{CE93E4AE-7FD8-46BB-AEAE-096F3703F62A}" destId="{93370178-A087-4C57-B7EB-F84008057998}" srcOrd="1" destOrd="0" presId="urn:microsoft.com/office/officeart/2005/8/layout/pyramid1"/>
    <dgm:cxn modelId="{69AFE393-DF71-43AD-80B8-41BBE6A698EF}" srcId="{C9B4B908-510B-4C1D-A6E9-E110D6849492}" destId="{9A40D6A6-8B3B-401D-91F1-93E3DC0A502C}" srcOrd="2" destOrd="0" parTransId="{14552169-4CD0-44D6-8461-2CC16C4E001A}" sibTransId="{29CAF91E-EE53-4207-B605-F893DE2614CC}"/>
    <dgm:cxn modelId="{04C6865E-FA20-4400-8DC2-CCBE2271C473}" type="presOf" srcId="{9A40D6A6-8B3B-401D-91F1-93E3DC0A502C}" destId="{257B99F0-3867-4259-B29D-201DEBFED019}" srcOrd="0" destOrd="0" presId="urn:microsoft.com/office/officeart/2005/8/layout/pyramid1"/>
    <dgm:cxn modelId="{FA46E0DA-D19F-432D-BA6D-305D83E1AAB6}" type="presOf" srcId="{2ED0C586-F6DE-4C7D-88E9-A2659D45245B}" destId="{662C8968-3485-46FF-8AA9-051683521DC7}" srcOrd="1" destOrd="0" presId="urn:microsoft.com/office/officeart/2005/8/layout/pyramid1"/>
    <dgm:cxn modelId="{2726B8DC-A468-4952-B6FD-E17FAB8ABEB9}" type="presOf" srcId="{2ED0C586-F6DE-4C7D-88E9-A2659D45245B}" destId="{3DF21948-CC12-491A-B516-A160655E6F3A}" srcOrd="0" destOrd="0" presId="urn:microsoft.com/office/officeart/2005/8/layout/pyramid1"/>
    <dgm:cxn modelId="{191EABF7-7D90-4756-96E1-2B81CFA236F3}" srcId="{C9B4B908-510B-4C1D-A6E9-E110D6849492}" destId="{2ED0C586-F6DE-4C7D-88E9-A2659D45245B}" srcOrd="1" destOrd="0" parTransId="{48EA180F-FC42-412A-BF43-E4055252B542}" sibTransId="{43441794-C5FD-41A6-8987-EF227A4515B9}"/>
    <dgm:cxn modelId="{98714527-A7EB-4ED8-B203-01E2345C42B5}" srcId="{C9B4B908-510B-4C1D-A6E9-E110D6849492}" destId="{CE93E4AE-7FD8-46BB-AEAE-096F3703F62A}" srcOrd="0" destOrd="0" parTransId="{3372F37E-C88B-42E7-9A4A-B3154A7E2E3E}" sibTransId="{4E3CB719-882A-4C47-A055-5B0E9534724E}"/>
    <dgm:cxn modelId="{95FEF217-E9AA-4757-A022-5FD73F624B20}" type="presParOf" srcId="{C222384A-D8F9-445D-83BB-D770FF09B708}" destId="{01DF79D2-2750-4AFD-9731-E6D3BA2104BD}" srcOrd="0" destOrd="0" presId="urn:microsoft.com/office/officeart/2005/8/layout/pyramid1"/>
    <dgm:cxn modelId="{A94FA9D9-A8CE-4358-9D85-58154C117551}" type="presParOf" srcId="{01DF79D2-2750-4AFD-9731-E6D3BA2104BD}" destId="{F3140DE0-BBE8-46B1-9FE1-2E68955CE5F4}" srcOrd="0" destOrd="0" presId="urn:microsoft.com/office/officeart/2005/8/layout/pyramid1"/>
    <dgm:cxn modelId="{E918D905-E379-481D-8698-37E4F270BA63}" type="presParOf" srcId="{01DF79D2-2750-4AFD-9731-E6D3BA2104BD}" destId="{93370178-A087-4C57-B7EB-F84008057998}" srcOrd="1" destOrd="0" presId="urn:microsoft.com/office/officeart/2005/8/layout/pyramid1"/>
    <dgm:cxn modelId="{4108CBBB-92AA-4470-9481-02557B620786}" type="presParOf" srcId="{C222384A-D8F9-445D-83BB-D770FF09B708}" destId="{C1A22D77-5FA8-499B-9B17-CDEB144D0C0B}" srcOrd="1" destOrd="0" presId="urn:microsoft.com/office/officeart/2005/8/layout/pyramid1"/>
    <dgm:cxn modelId="{4F133C85-FBFA-433E-81E3-7313B5A82CAB}" type="presParOf" srcId="{C1A22D77-5FA8-499B-9B17-CDEB144D0C0B}" destId="{3DF21948-CC12-491A-B516-A160655E6F3A}" srcOrd="0" destOrd="0" presId="urn:microsoft.com/office/officeart/2005/8/layout/pyramid1"/>
    <dgm:cxn modelId="{28CD929B-634B-451D-B48E-DBDF67CC5730}" type="presParOf" srcId="{C1A22D77-5FA8-499B-9B17-CDEB144D0C0B}" destId="{662C8968-3485-46FF-8AA9-051683521DC7}" srcOrd="1" destOrd="0" presId="urn:microsoft.com/office/officeart/2005/8/layout/pyramid1"/>
    <dgm:cxn modelId="{4BB01B97-05B8-448B-B0FA-712AEB60B690}" type="presParOf" srcId="{C222384A-D8F9-445D-83BB-D770FF09B708}" destId="{6DEF9685-8F37-4788-9F31-A6F615973DF7}" srcOrd="2" destOrd="0" presId="urn:microsoft.com/office/officeart/2005/8/layout/pyramid1"/>
    <dgm:cxn modelId="{CB9A0556-175E-4BF3-BF6F-2E55B7C128E8}" type="presParOf" srcId="{6DEF9685-8F37-4788-9F31-A6F615973DF7}" destId="{257B99F0-3867-4259-B29D-201DEBFED019}" srcOrd="0" destOrd="0" presId="urn:microsoft.com/office/officeart/2005/8/layout/pyramid1"/>
    <dgm:cxn modelId="{5EEDDA87-05CD-48FF-A23B-F82C31C3E87C}" type="presParOf" srcId="{6DEF9685-8F37-4788-9F31-A6F615973DF7}" destId="{CDF45273-070E-457A-9B6C-A38A28C8B7CE}" srcOrd="1" destOrd="0" presId="urn:microsoft.com/office/officeart/2005/8/layout/pyramid1"/>
    <dgm:cxn modelId="{AB0018F9-C857-45B1-A278-18568C0A11D4}" type="presParOf" srcId="{C222384A-D8F9-445D-83BB-D770FF09B708}" destId="{0ABA52A4-19C2-47C2-85BA-6B417B6F667F}" srcOrd="3" destOrd="0" presId="urn:microsoft.com/office/officeart/2005/8/layout/pyramid1"/>
    <dgm:cxn modelId="{B8B2F69F-3560-40DB-86A1-606B3941FFF8}" type="presParOf" srcId="{0ABA52A4-19C2-47C2-85BA-6B417B6F667F}" destId="{87FAB4AA-1421-41EA-BD31-26A26945C87A}" srcOrd="0" destOrd="0" presId="urn:microsoft.com/office/officeart/2005/8/layout/pyramid1"/>
    <dgm:cxn modelId="{516538AE-615F-47C0-86C7-3743CC55C88A}" type="presParOf" srcId="{0ABA52A4-19C2-47C2-85BA-6B417B6F667F}" destId="{F654DEBA-A889-4437-B8FB-AE34E8FB545A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93C7C1-A906-4359-B5F8-3D91C3E06DBB}">
      <dsp:nvSpPr>
        <dsp:cNvPr id="0" name=""/>
        <dsp:cNvSpPr/>
      </dsp:nvSpPr>
      <dsp:spPr>
        <a:xfrm>
          <a:off x="754379" y="0"/>
          <a:ext cx="8549640" cy="405079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33F72D1-A2C3-474C-8A86-690A651CA8F8}">
      <dsp:nvSpPr>
        <dsp:cNvPr id="0" name=""/>
        <dsp:cNvSpPr/>
      </dsp:nvSpPr>
      <dsp:spPr>
        <a:xfrm>
          <a:off x="10804" y="1215237"/>
          <a:ext cx="3237547" cy="16203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Znát a respektovat podnikovou strategii</a:t>
          </a:r>
          <a:endParaRPr lang="cs-CZ" sz="2300" kern="1200"/>
        </a:p>
      </dsp:txBody>
      <dsp:txXfrm>
        <a:off x="89901" y="1294334"/>
        <a:ext cx="3079353" cy="1462122"/>
      </dsp:txXfrm>
    </dsp:sp>
    <dsp:sp modelId="{105D7838-F525-4BAB-BCC3-53DC88E7FC7E}">
      <dsp:nvSpPr>
        <dsp:cNvPr id="0" name=""/>
        <dsp:cNvSpPr/>
      </dsp:nvSpPr>
      <dsp:spPr>
        <a:xfrm>
          <a:off x="3410426" y="1215237"/>
          <a:ext cx="3237547" cy="16203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Podnikové plánování a personální plánování by mělo být časově sladěno</a:t>
          </a:r>
          <a:endParaRPr lang="cs-CZ" sz="2300" kern="1200"/>
        </a:p>
      </dsp:txBody>
      <dsp:txXfrm>
        <a:off x="3489523" y="1294334"/>
        <a:ext cx="3079353" cy="1462122"/>
      </dsp:txXfrm>
    </dsp:sp>
    <dsp:sp modelId="{A1F78A60-5EB7-4483-B4E5-8E0364E2DA04}">
      <dsp:nvSpPr>
        <dsp:cNvPr id="0" name=""/>
        <dsp:cNvSpPr/>
      </dsp:nvSpPr>
      <dsp:spPr>
        <a:xfrm>
          <a:off x="6810047" y="1215237"/>
          <a:ext cx="3237547" cy="16203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smtClean="0"/>
            <a:t>Plánování by mělo být celopodnikovou záležitostí</a:t>
          </a:r>
          <a:endParaRPr lang="cs-CZ" sz="2300" kern="1200"/>
        </a:p>
      </dsp:txBody>
      <dsp:txXfrm>
        <a:off x="6889144" y="1294334"/>
        <a:ext cx="3079353" cy="14621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2FC31-03C0-4DB6-BC49-723A5A9C99F0}">
      <dsp:nvSpPr>
        <dsp:cNvPr id="0" name=""/>
        <dsp:cNvSpPr/>
      </dsp:nvSpPr>
      <dsp:spPr>
        <a:xfrm rot="10800000">
          <a:off x="1966127" y="1642"/>
          <a:ext cx="6688836" cy="1125381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softEdge rad="12700"/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62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Plánování potřebného počtu pracovníků</a:t>
          </a:r>
          <a:endParaRPr lang="cs-CZ" sz="2800" kern="1200"/>
        </a:p>
      </dsp:txBody>
      <dsp:txXfrm rot="10800000">
        <a:off x="2247472" y="1642"/>
        <a:ext cx="6407491" cy="1125381"/>
      </dsp:txXfrm>
    </dsp:sp>
    <dsp:sp modelId="{8F8A4A6C-B643-4F40-BE0C-8BE6B22E8E1B}">
      <dsp:nvSpPr>
        <dsp:cNvPr id="0" name=""/>
        <dsp:cNvSpPr/>
      </dsp:nvSpPr>
      <dsp:spPr>
        <a:xfrm>
          <a:off x="1403436" y="1642"/>
          <a:ext cx="1125381" cy="112538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4007AE-8011-47A6-ACCD-02F17F351820}">
      <dsp:nvSpPr>
        <dsp:cNvPr id="0" name=""/>
        <dsp:cNvSpPr/>
      </dsp:nvSpPr>
      <dsp:spPr>
        <a:xfrm rot="10800000">
          <a:off x="1966127" y="1462959"/>
          <a:ext cx="6688836" cy="1125381"/>
        </a:xfrm>
        <a:prstGeom prst="homePlate">
          <a:avLst/>
        </a:prstGeom>
        <a:solidFill>
          <a:schemeClr val="accent3">
            <a:hueOff val="597989"/>
            <a:satOff val="4972"/>
            <a:lumOff val="392"/>
            <a:alphaOff val="0"/>
          </a:schemeClr>
        </a:solidFill>
        <a:ln>
          <a:noFill/>
        </a:ln>
        <a:effectLst>
          <a:softEdge rad="12700"/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62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Plánování pokrytí potřeby pracovníků (vnitřní a vnější zdroje)</a:t>
          </a:r>
          <a:endParaRPr lang="cs-CZ" sz="2800" kern="1200"/>
        </a:p>
      </dsp:txBody>
      <dsp:txXfrm rot="10800000">
        <a:off x="2247472" y="1462959"/>
        <a:ext cx="6407491" cy="1125381"/>
      </dsp:txXfrm>
    </dsp:sp>
    <dsp:sp modelId="{3D7568B0-1697-425F-8F83-AAE84A0AC751}">
      <dsp:nvSpPr>
        <dsp:cNvPr id="0" name=""/>
        <dsp:cNvSpPr/>
      </dsp:nvSpPr>
      <dsp:spPr>
        <a:xfrm>
          <a:off x="1403436" y="1462959"/>
          <a:ext cx="1125381" cy="112538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978998-2145-4978-9BBD-7530A1834432}">
      <dsp:nvSpPr>
        <dsp:cNvPr id="0" name=""/>
        <dsp:cNvSpPr/>
      </dsp:nvSpPr>
      <dsp:spPr>
        <a:xfrm rot="10800000">
          <a:off x="1966127" y="2924275"/>
          <a:ext cx="6688836" cy="1125381"/>
        </a:xfrm>
        <a:prstGeom prst="homePlate">
          <a:avLst/>
        </a:prstGeom>
        <a:solidFill>
          <a:schemeClr val="accent3">
            <a:hueOff val="1195977"/>
            <a:satOff val="9943"/>
            <a:lumOff val="784"/>
            <a:alphaOff val="0"/>
          </a:schemeClr>
        </a:solidFill>
        <a:ln>
          <a:noFill/>
        </a:ln>
        <a:effectLst>
          <a:softEdge rad="12700"/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62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Plánování personálního rozvoje (kariéry) jednotlivých pracovníků</a:t>
          </a:r>
          <a:endParaRPr lang="cs-CZ" sz="2800" kern="1200"/>
        </a:p>
      </dsp:txBody>
      <dsp:txXfrm rot="10800000">
        <a:off x="2247472" y="2924275"/>
        <a:ext cx="6407491" cy="1125381"/>
      </dsp:txXfrm>
    </dsp:sp>
    <dsp:sp modelId="{B659B9E8-5CFD-4866-99FF-239E660692ED}">
      <dsp:nvSpPr>
        <dsp:cNvPr id="0" name=""/>
        <dsp:cNvSpPr/>
      </dsp:nvSpPr>
      <dsp:spPr>
        <a:xfrm>
          <a:off x="1403436" y="2924275"/>
          <a:ext cx="1125381" cy="112538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140DE0-BBE8-46B1-9FE1-2E68955CE5F4}">
      <dsp:nvSpPr>
        <dsp:cNvPr id="0" name=""/>
        <dsp:cNvSpPr/>
      </dsp:nvSpPr>
      <dsp:spPr>
        <a:xfrm>
          <a:off x="3812837" y="0"/>
          <a:ext cx="2514599" cy="1012825"/>
        </a:xfrm>
        <a:prstGeom prst="trapezoid">
          <a:avLst>
            <a:gd name="adj" fmla="val 12413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 smtClean="0"/>
            <a:t>Informace</a:t>
          </a:r>
          <a:endParaRPr lang="cs-CZ" sz="4000" kern="1200"/>
        </a:p>
      </dsp:txBody>
      <dsp:txXfrm>
        <a:off x="3812837" y="0"/>
        <a:ext cx="2514599" cy="1012825"/>
      </dsp:txXfrm>
    </dsp:sp>
    <dsp:sp modelId="{3DF21948-CC12-491A-B516-A160655E6F3A}">
      <dsp:nvSpPr>
        <dsp:cNvPr id="0" name=""/>
        <dsp:cNvSpPr/>
      </dsp:nvSpPr>
      <dsp:spPr>
        <a:xfrm>
          <a:off x="2514599" y="1012825"/>
          <a:ext cx="5029199" cy="1012825"/>
        </a:xfrm>
        <a:prstGeom prst="trapezoid">
          <a:avLst>
            <a:gd name="adj" fmla="val 124138"/>
          </a:avLst>
        </a:prstGeom>
        <a:solidFill>
          <a:schemeClr val="accent2">
            <a:hueOff val="-1912890"/>
            <a:satOff val="1692"/>
            <a:lumOff val="300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 smtClean="0"/>
            <a:t>Analýza</a:t>
          </a:r>
          <a:endParaRPr lang="cs-CZ" sz="4000" kern="1200"/>
        </a:p>
      </dsp:txBody>
      <dsp:txXfrm>
        <a:off x="3394709" y="1012825"/>
        <a:ext cx="3268980" cy="1012825"/>
      </dsp:txXfrm>
    </dsp:sp>
    <dsp:sp modelId="{257B99F0-3867-4259-B29D-201DEBFED019}">
      <dsp:nvSpPr>
        <dsp:cNvPr id="0" name=""/>
        <dsp:cNvSpPr/>
      </dsp:nvSpPr>
      <dsp:spPr>
        <a:xfrm>
          <a:off x="1257299" y="2025650"/>
          <a:ext cx="7543800" cy="1012825"/>
        </a:xfrm>
        <a:prstGeom prst="trapezoid">
          <a:avLst>
            <a:gd name="adj" fmla="val 124138"/>
          </a:avLst>
        </a:prstGeom>
        <a:solidFill>
          <a:schemeClr val="accent2">
            <a:hueOff val="-3825781"/>
            <a:satOff val="3385"/>
            <a:lumOff val="601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 smtClean="0"/>
            <a:t>Prognóza </a:t>
          </a:r>
          <a:endParaRPr lang="cs-CZ" sz="4000" kern="1200"/>
        </a:p>
      </dsp:txBody>
      <dsp:txXfrm>
        <a:off x="2577464" y="2025650"/>
        <a:ext cx="4903470" cy="1012825"/>
      </dsp:txXfrm>
    </dsp:sp>
    <dsp:sp modelId="{87FAB4AA-1421-41EA-BD31-26A26945C87A}">
      <dsp:nvSpPr>
        <dsp:cNvPr id="0" name=""/>
        <dsp:cNvSpPr/>
      </dsp:nvSpPr>
      <dsp:spPr>
        <a:xfrm>
          <a:off x="0" y="3038474"/>
          <a:ext cx="10058399" cy="1012825"/>
        </a:xfrm>
        <a:prstGeom prst="trapezoid">
          <a:avLst>
            <a:gd name="adj" fmla="val 124138"/>
          </a:avLst>
        </a:prstGeom>
        <a:solidFill>
          <a:schemeClr val="accent2">
            <a:hueOff val="-5738671"/>
            <a:satOff val="5077"/>
            <a:lumOff val="902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 smtClean="0"/>
            <a:t>Plán</a:t>
          </a:r>
          <a:endParaRPr lang="cs-CZ" sz="4000" kern="1200"/>
        </a:p>
      </dsp:txBody>
      <dsp:txXfrm>
        <a:off x="1760219" y="3038474"/>
        <a:ext cx="6537960" cy="10128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7752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7733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2135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844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0413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0702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045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7962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9986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0446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2420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F0DB44-4AC2-4066-94BF-E0CC71B80F63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91A09C0-93BE-47B3-B5D3-DAAB7ACF51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8473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Slovakia_Sedlice_291.JPG" TargetMode="External"/><Relationship Id="rId2" Type="http://schemas.openxmlformats.org/officeDocument/2006/relationships/hyperlink" Target="http://commons.wikimedia.org/wiki/File:%C5%98ezb%C3%A1%C5%99i_Rejman-Buk%C3%A1%C4%8Dek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PERSONÁLNÍ PLÁNOVÁNÍ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45623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Plánování</a:t>
            </a:r>
            <a:r>
              <a:rPr lang="en-US" b="1" dirty="0"/>
              <a:t> </a:t>
            </a:r>
            <a:r>
              <a:rPr lang="en-US" b="1" dirty="0" err="1"/>
              <a:t>personálního</a:t>
            </a:r>
            <a:r>
              <a:rPr lang="en-US" b="1" dirty="0"/>
              <a:t> </a:t>
            </a:r>
            <a:r>
              <a:rPr lang="en-US" b="1" dirty="0" err="1"/>
              <a:t>rozvoje</a:t>
            </a:r>
            <a:r>
              <a:rPr lang="en-US" b="1" dirty="0"/>
              <a:t> </a:t>
            </a:r>
            <a:r>
              <a:rPr lang="en-US" b="1" dirty="0" err="1"/>
              <a:t>pracovníka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b="1" dirty="0"/>
              <a:t>Plán pracovní kariéry</a:t>
            </a:r>
            <a:endParaRPr lang="cs-CZ" sz="1800" dirty="0"/>
          </a:p>
          <a:p>
            <a:pPr marL="0" indent="0">
              <a:buNone/>
            </a:pPr>
            <a:r>
              <a:rPr lang="cs-CZ" dirty="0"/>
              <a:t>Používá se často u nedělnických profesí. Měl by být prováděn ve čtyřech krocích:</a:t>
            </a:r>
            <a:endParaRPr lang="cs-CZ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Pracovník hodnotí sám sebe</a:t>
            </a:r>
            <a:endParaRPr lang="cs-CZ" sz="16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Organizace hodnotí pracovníka</a:t>
            </a:r>
            <a:endParaRPr lang="cs-CZ" sz="16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Pracovník je informován o možnosti kariéry v podniku</a:t>
            </a:r>
            <a:endParaRPr lang="cs-CZ" sz="16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Personalista vytváří plán kariéry pracovníka</a:t>
            </a:r>
            <a:endParaRPr lang="cs-CZ" sz="1600" dirty="0"/>
          </a:p>
          <a:p>
            <a:pPr lvl="0"/>
            <a:r>
              <a:rPr lang="cs-CZ" b="1" dirty="0"/>
              <a:t>Plán nástupnictví</a:t>
            </a:r>
            <a:endParaRPr lang="cs-CZ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</a:t>
            </a:r>
            <a:r>
              <a:rPr lang="cs-CZ" dirty="0" smtClean="0"/>
              <a:t>tává se vnitřním zdrojem pracovníků</a:t>
            </a:r>
            <a:endParaRPr lang="cs-CZ" sz="1800" dirty="0" smtClean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9983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Jak dělíme personální plánování do 3 oblastí?</a:t>
            </a:r>
          </a:p>
          <a:p>
            <a:r>
              <a:rPr lang="cs-CZ" dirty="0" smtClean="0"/>
              <a:t>Z čeho je složena tzv. páteř plánovacího procesu?</a:t>
            </a:r>
          </a:p>
          <a:p>
            <a:r>
              <a:rPr lang="cs-CZ" dirty="0" smtClean="0"/>
              <a:t>Popište metodu kvantitativní a k čemu slouží?</a:t>
            </a:r>
          </a:p>
          <a:p>
            <a:r>
              <a:rPr lang="cs-CZ" dirty="0" smtClean="0"/>
              <a:t>Popište 3 normy pro plánování počtu zaměstnanců?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5765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mtClean="0"/>
              <a:t>tajenka</a:t>
            </a:r>
            <a:endParaRPr lang="cs-CZ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233022"/>
              </p:ext>
            </p:extLst>
          </p:nvPr>
        </p:nvGraphicFramePr>
        <p:xfrm>
          <a:off x="1765308" y="1968500"/>
          <a:ext cx="9362941" cy="4203705"/>
        </p:xfrm>
        <a:graphic>
          <a:graphicData uri="http://schemas.openxmlformats.org/drawingml/2006/table">
            <a:tbl>
              <a:tblPr/>
              <a:tblGrid>
                <a:gridCol w="468147"/>
                <a:gridCol w="468147"/>
                <a:gridCol w="468147"/>
                <a:gridCol w="468147"/>
                <a:gridCol w="468147"/>
                <a:gridCol w="468147"/>
                <a:gridCol w="468147"/>
                <a:gridCol w="468147"/>
                <a:gridCol w="468147"/>
                <a:gridCol w="468147"/>
                <a:gridCol w="468147"/>
                <a:gridCol w="468147"/>
                <a:gridCol w="468147"/>
                <a:gridCol w="394009"/>
                <a:gridCol w="542286"/>
                <a:gridCol w="468147"/>
                <a:gridCol w="468147"/>
                <a:gridCol w="468147"/>
                <a:gridCol w="468147"/>
                <a:gridCol w="468147"/>
              </a:tblGrid>
              <a:tr h="497089"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3327"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3327"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3327"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3327"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3327"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3327"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3327"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3327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11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mtClean="0"/>
              <a:t>tajenka</a:t>
            </a:r>
            <a:endParaRPr lang="cs-CZ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8995583"/>
              </p:ext>
            </p:extLst>
          </p:nvPr>
        </p:nvGraphicFramePr>
        <p:xfrm>
          <a:off x="1574799" y="1790695"/>
          <a:ext cx="8559800" cy="4559302"/>
        </p:xfrm>
        <a:graphic>
          <a:graphicData uri="http://schemas.openxmlformats.org/drawingml/2006/table">
            <a:tbl>
              <a:tblPr/>
              <a:tblGrid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  <a:gridCol w="427990"/>
              </a:tblGrid>
              <a:tr h="414482"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4482"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4482"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4482"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Ý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Z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4482"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Z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4482"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4482"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4482"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4482"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Ř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4482"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Ó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Z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448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58" marR="7858" marT="78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2848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3441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arenR"/>
            </a:pPr>
            <a:r>
              <a:rPr lang="cs-CZ" sz="1800" dirty="0"/>
              <a:t>JEDLICKAK. </a:t>
            </a:r>
            <a:r>
              <a:rPr lang="cs-CZ" sz="1800" i="1" dirty="0"/>
              <a:t>wikimedia.org</a:t>
            </a:r>
            <a:r>
              <a:rPr lang="cs-CZ" sz="1800" dirty="0"/>
              <a:t> [online]. [cit. </a:t>
            </a:r>
            <a:r>
              <a:rPr lang="cs-CZ" sz="1800" dirty="0" smtClean="0"/>
              <a:t>21.2.2014</a:t>
            </a:r>
            <a:r>
              <a:rPr lang="cs-CZ" sz="1800" dirty="0"/>
              <a:t>]. Dostupný na WWW: </a:t>
            </a:r>
            <a:r>
              <a:rPr lang="cs-CZ" sz="1800" dirty="0">
                <a:hlinkClick r:id="rId2"/>
              </a:rPr>
              <a:t>http://</a:t>
            </a:r>
            <a:r>
              <a:rPr lang="cs-CZ" sz="1800" dirty="0" smtClean="0">
                <a:hlinkClick r:id="rId2"/>
              </a:rPr>
              <a:t>commons.wikimedia.org/wiki/File%3A%C5%98ezb%C3%A1%C5%99i_Rejman-Buk%C3%A1%C4%8Dek.JPG</a:t>
            </a:r>
            <a:endParaRPr lang="cs-CZ" sz="1800" dirty="0" smtClean="0"/>
          </a:p>
          <a:p>
            <a:pPr marL="514350" indent="-514350">
              <a:buFont typeface="+mj-lt"/>
              <a:buAutoNum type="arabicParenR"/>
            </a:pPr>
            <a:r>
              <a:rPr lang="cs-CZ" sz="1800" dirty="0"/>
              <a:t>JOZEF KOTULIČ. </a:t>
            </a:r>
            <a:r>
              <a:rPr lang="cs-CZ" sz="1800" i="1" dirty="0"/>
              <a:t>wikimedia.org</a:t>
            </a:r>
            <a:r>
              <a:rPr lang="cs-CZ" sz="1800" dirty="0"/>
              <a:t> [online]. [cit. </a:t>
            </a:r>
            <a:r>
              <a:rPr lang="cs-CZ" sz="1800" dirty="0" smtClean="0"/>
              <a:t>21.2.2014</a:t>
            </a:r>
            <a:r>
              <a:rPr lang="cs-CZ" sz="1800" dirty="0"/>
              <a:t>]. Dostupný na WWW: </a:t>
            </a:r>
            <a:r>
              <a:rPr lang="cs-CZ" sz="1800" dirty="0">
                <a:hlinkClick r:id="rId3"/>
              </a:rPr>
              <a:t>http://</a:t>
            </a:r>
            <a:r>
              <a:rPr lang="cs-CZ" sz="1800" dirty="0" smtClean="0">
                <a:hlinkClick r:id="rId3"/>
              </a:rPr>
              <a:t>commons.wikimedia.org/wiki/File%3ASlovakia_Sedlice_291.JPG</a:t>
            </a:r>
            <a:endParaRPr lang="cs-CZ" sz="1800" dirty="0" smtClean="0"/>
          </a:p>
          <a:p>
            <a:pPr marL="514350" indent="-514350">
              <a:buFont typeface="+mj-lt"/>
              <a:buAutoNum type="arabicParenR"/>
            </a:pPr>
            <a:r>
              <a:rPr lang="cs-CZ" sz="1800" dirty="0" smtClean="0"/>
              <a:t>Obrázky webu Office.com</a:t>
            </a:r>
          </a:p>
          <a:p>
            <a:pPr marL="514350" indent="-514350">
              <a:buFont typeface="+mj-lt"/>
              <a:buAutoNum type="arabicParenR"/>
            </a:pPr>
            <a:endParaRPr lang="cs-CZ" sz="18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4166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76672"/>
            <a:ext cx="5760720" cy="1258824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993247"/>
              </p:ext>
            </p:extLst>
          </p:nvPr>
        </p:nvGraphicFramePr>
        <p:xfrm>
          <a:off x="2567608" y="2120900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VY_32_INOVACE_1013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Personální plánování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r</a:t>
                      </a: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21.2.2014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činnosti personálního plánování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16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Je třeba dodržovat následující zásady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7252504"/>
              </p:ext>
            </p:extLst>
          </p:nvPr>
        </p:nvGraphicFramePr>
        <p:xfrm>
          <a:off x="1069848" y="2121408"/>
          <a:ext cx="10058400" cy="405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80779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Dělí se do </a:t>
            </a:r>
            <a:r>
              <a:rPr lang="en-US" b="1" dirty="0" err="1"/>
              <a:t>tří</a:t>
            </a:r>
            <a:r>
              <a:rPr lang="en-US" b="1" dirty="0"/>
              <a:t> </a:t>
            </a:r>
            <a:r>
              <a:rPr lang="en-US" b="1" dirty="0" err="1"/>
              <a:t>oblastí</a:t>
            </a:r>
            <a:r>
              <a:rPr lang="en-US" b="1" dirty="0"/>
              <a:t>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8095248"/>
              </p:ext>
            </p:extLst>
          </p:nvPr>
        </p:nvGraphicFramePr>
        <p:xfrm>
          <a:off x="1069975" y="2120900"/>
          <a:ext cx="100584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3196711" y="3363888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3349111" y="6287197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2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" name="Obdélník 6"/>
          <p:cNvSpPr>
            <a:spLocks noChangeArrowheads="1"/>
          </p:cNvSpPr>
          <p:nvPr/>
        </p:nvSpPr>
        <p:spPr bwMode="auto">
          <a:xfrm>
            <a:off x="3349111" y="4761297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3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76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Páteř</a:t>
            </a:r>
            <a:r>
              <a:rPr lang="en-US" b="1" dirty="0"/>
              <a:t> </a:t>
            </a:r>
            <a:r>
              <a:rPr lang="en-US" b="1" dirty="0" err="1"/>
              <a:t>plánovacího</a:t>
            </a:r>
            <a:r>
              <a:rPr lang="en-US" b="1" dirty="0"/>
              <a:t> </a:t>
            </a:r>
            <a:r>
              <a:rPr lang="en-US" b="1" dirty="0" err="1"/>
              <a:t>procesu</a:t>
            </a:r>
            <a:r>
              <a:rPr lang="cs-CZ" dirty="0"/>
              <a:t/>
            </a:r>
            <a:br>
              <a:rPr lang="cs-CZ" dirty="0"/>
            </a:br>
            <a:r>
              <a:rPr lang="en-US" dirty="0"/>
              <a:t> 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9572625"/>
              </p:ext>
            </p:extLst>
          </p:nvPr>
        </p:nvGraphicFramePr>
        <p:xfrm>
          <a:off x="2325569" y="2653163"/>
          <a:ext cx="100584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260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err="1"/>
              <a:t>Oblasti</a:t>
            </a:r>
            <a:r>
              <a:rPr lang="en-US" b="1" u="sng" dirty="0"/>
              <a:t> </a:t>
            </a:r>
            <a:r>
              <a:rPr lang="en-US" b="1" u="sng" dirty="0" err="1"/>
              <a:t>informací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  <a:solidFill>
            <a:schemeClr val="bg2">
              <a:lumMod val="90000"/>
            </a:schemeClr>
          </a:solidFill>
        </p:spPr>
        <p:txBody>
          <a:bodyPr>
            <a:normAutofit fontScale="92500" lnSpcReduction="10000"/>
          </a:bodyPr>
          <a:lstStyle/>
          <a:p>
            <a:pPr lvl="0"/>
            <a:r>
              <a:rPr lang="cs-CZ" dirty="0">
                <a:solidFill>
                  <a:srgbClr val="C00000"/>
                </a:solidFill>
              </a:rPr>
              <a:t>Potřebný počet pracovníků (informace potřebné pro určení potřebného počtu pracovníků)</a:t>
            </a:r>
            <a:endParaRPr lang="cs-CZ" sz="1800" dirty="0">
              <a:solidFill>
                <a:srgbClr val="C00000"/>
              </a:solidFill>
            </a:endParaRPr>
          </a:p>
          <a:p>
            <a:pPr lvl="1"/>
            <a:r>
              <a:rPr lang="cs-CZ" dirty="0"/>
              <a:t>Podniková výrobní orientace a zamýšlené změny</a:t>
            </a:r>
            <a:endParaRPr lang="cs-CZ" sz="1600" dirty="0"/>
          </a:p>
          <a:p>
            <a:pPr lvl="1"/>
            <a:r>
              <a:rPr lang="cs-CZ" dirty="0"/>
              <a:t>Změny na trhu</a:t>
            </a:r>
            <a:endParaRPr lang="cs-CZ" sz="1600" dirty="0"/>
          </a:p>
          <a:p>
            <a:pPr lvl="1"/>
            <a:r>
              <a:rPr lang="cs-CZ" dirty="0"/>
              <a:t>Stav v oblasti používané techniky a technologie</a:t>
            </a:r>
            <a:endParaRPr lang="cs-CZ" sz="1600" dirty="0"/>
          </a:p>
          <a:p>
            <a:pPr lvl="1"/>
            <a:r>
              <a:rPr lang="cs-CZ" dirty="0"/>
              <a:t>Demografická struktura pracovníků (věk)</a:t>
            </a:r>
            <a:endParaRPr lang="cs-CZ" sz="1600" dirty="0"/>
          </a:p>
          <a:p>
            <a:pPr lvl="1"/>
            <a:r>
              <a:rPr lang="cs-CZ" dirty="0"/>
              <a:t>Mobilita pracovníků a tendence v oblasti mobility</a:t>
            </a:r>
            <a:endParaRPr lang="cs-CZ" sz="1600" dirty="0"/>
          </a:p>
          <a:p>
            <a:pPr marL="0" indent="0">
              <a:buNone/>
            </a:pPr>
            <a:endParaRPr lang="cs-CZ" sz="1800" dirty="0"/>
          </a:p>
          <a:p>
            <a:pPr lvl="0"/>
            <a:r>
              <a:rPr lang="cs-CZ" dirty="0">
                <a:solidFill>
                  <a:srgbClr val="C00000"/>
                </a:solidFill>
              </a:rPr>
              <a:t>Prognóza zdrojů pracovních sil</a:t>
            </a:r>
            <a:endParaRPr lang="cs-CZ" sz="1800" dirty="0">
              <a:solidFill>
                <a:srgbClr val="C00000"/>
              </a:solidFill>
            </a:endParaRPr>
          </a:p>
          <a:p>
            <a:pPr lvl="1"/>
            <a:r>
              <a:rPr lang="cs-CZ" dirty="0"/>
              <a:t>Stávající profesně kvalifikační struktura</a:t>
            </a:r>
            <a:endParaRPr lang="cs-CZ" sz="1600" dirty="0"/>
          </a:p>
          <a:p>
            <a:pPr lvl="1"/>
            <a:r>
              <a:rPr lang="cs-CZ" dirty="0"/>
              <a:t>Současné využívání pracovních sil v podniku a možnost úspory</a:t>
            </a:r>
            <a:endParaRPr lang="cs-CZ" sz="1600" dirty="0"/>
          </a:p>
          <a:p>
            <a:pPr lvl="1"/>
            <a:r>
              <a:rPr lang="cs-CZ" dirty="0"/>
              <a:t>Populační vývoj</a:t>
            </a:r>
            <a:endParaRPr lang="cs-CZ" sz="1600" dirty="0"/>
          </a:p>
          <a:p>
            <a:pPr lvl="1"/>
            <a:r>
              <a:rPr lang="cs-CZ" dirty="0"/>
              <a:t>Profesně kvalifikační orientace lidí (například tendence v oblasti vzdělávání)</a:t>
            </a:r>
            <a:endParaRPr lang="cs-CZ" sz="1600" dirty="0"/>
          </a:p>
          <a:p>
            <a:pPr marL="0" indent="0">
              <a:buNone/>
            </a:pPr>
            <a:endParaRPr lang="cs-CZ" dirty="0"/>
          </a:p>
          <a:p>
            <a:r>
              <a:rPr lang="en-US" dirty="0" err="1">
                <a:solidFill>
                  <a:srgbClr val="0070C0"/>
                </a:solidFill>
              </a:rPr>
              <a:t>Žádný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plán</a:t>
            </a:r>
            <a:r>
              <a:rPr lang="en-US" dirty="0">
                <a:solidFill>
                  <a:srgbClr val="0070C0"/>
                </a:solidFill>
              </a:rPr>
              <a:t> v </a:t>
            </a:r>
            <a:r>
              <a:rPr lang="en-US" dirty="0" err="1">
                <a:solidFill>
                  <a:srgbClr val="0070C0"/>
                </a:solidFill>
              </a:rPr>
              <a:t>tržních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podmínkách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není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zákon</a:t>
            </a:r>
            <a:r>
              <a:rPr lang="en-US" dirty="0" smtClean="0">
                <a:solidFill>
                  <a:srgbClr val="0070C0"/>
                </a:solidFill>
              </a:rPr>
              <a:t>, </a:t>
            </a:r>
            <a:r>
              <a:rPr lang="en-US" dirty="0" err="1">
                <a:solidFill>
                  <a:srgbClr val="0070C0"/>
                </a:solidFill>
              </a:rPr>
              <a:t>který</a:t>
            </a:r>
            <a:r>
              <a:rPr lang="en-US" dirty="0">
                <a:solidFill>
                  <a:srgbClr val="0070C0"/>
                </a:solidFill>
              </a:rPr>
              <a:t> se </a:t>
            </a:r>
            <a:r>
              <a:rPr lang="en-US" dirty="0" err="1">
                <a:solidFill>
                  <a:srgbClr val="0070C0"/>
                </a:solidFill>
              </a:rPr>
              <a:t>musí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za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každou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cenu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dodržovat</a:t>
            </a:r>
            <a:r>
              <a:rPr lang="en-US" dirty="0">
                <a:solidFill>
                  <a:srgbClr val="0070C0"/>
                </a:solidFill>
              </a:rPr>
              <a:t>.</a:t>
            </a:r>
            <a:endParaRPr lang="cs-CZ" dirty="0">
              <a:solidFill>
                <a:srgbClr val="0070C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5116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Odhad</a:t>
            </a:r>
            <a:r>
              <a:rPr lang="en-US" b="1" dirty="0"/>
              <a:t> </a:t>
            </a:r>
            <a:r>
              <a:rPr lang="en-US" b="1" dirty="0" err="1"/>
              <a:t>potřebného</a:t>
            </a:r>
            <a:r>
              <a:rPr lang="en-US" b="1" dirty="0"/>
              <a:t> </a:t>
            </a:r>
            <a:r>
              <a:rPr lang="en-US" b="1" dirty="0" err="1"/>
              <a:t>počtu</a:t>
            </a:r>
            <a:r>
              <a:rPr lang="en-US" b="1" dirty="0"/>
              <a:t> </a:t>
            </a:r>
            <a:r>
              <a:rPr lang="en-US" b="1" dirty="0" err="1"/>
              <a:t>pracovníků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lvl="0"/>
            <a:r>
              <a:rPr lang="cs-CZ" dirty="0">
                <a:solidFill>
                  <a:schemeClr val="accent4">
                    <a:lumMod val="50000"/>
                  </a:schemeClr>
                </a:solidFill>
              </a:rPr>
              <a:t>Metody intuitivní </a:t>
            </a:r>
            <a:r>
              <a:rPr lang="cs-CZ" dirty="0"/>
              <a:t>– vychází z důkladných znalostí vazeb v podniku</a:t>
            </a:r>
            <a:endParaRPr lang="cs-CZ" sz="1800" dirty="0"/>
          </a:p>
          <a:p>
            <a:pPr lvl="1"/>
            <a:r>
              <a:rPr lang="cs-CZ" dirty="0"/>
              <a:t>Experimentální metody - používají se metody delfská a kaskádová</a:t>
            </a:r>
            <a:endParaRPr lang="cs-CZ" sz="1600" dirty="0"/>
          </a:p>
          <a:p>
            <a:pPr lvl="0"/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Metody kvantitativní </a:t>
            </a:r>
            <a:r>
              <a:rPr lang="cs-CZ" dirty="0"/>
              <a:t>– využívají se matematické a statistické metody. </a:t>
            </a:r>
            <a:endParaRPr lang="cs-CZ" sz="1800" dirty="0"/>
          </a:p>
          <a:p>
            <a:pPr lvl="1"/>
            <a:r>
              <a:rPr lang="cs-CZ" dirty="0"/>
              <a:t>Metoda založená na analýze vývojových trendů regrese, modelování, simulace</a:t>
            </a:r>
            <a:endParaRPr lang="cs-CZ" sz="1600" dirty="0"/>
          </a:p>
          <a:p>
            <a:pPr lvl="0"/>
            <a:r>
              <a:rPr lang="cs-CZ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Metody založené na pracovních normách</a:t>
            </a:r>
            <a:endParaRPr lang="cs-CZ" sz="1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r>
              <a:rPr lang="cs-CZ" dirty="0"/>
              <a:t>Metoda normohodin</a:t>
            </a:r>
            <a:endParaRPr lang="cs-CZ" sz="1600" dirty="0"/>
          </a:p>
          <a:p>
            <a:pPr lvl="1"/>
            <a:r>
              <a:rPr lang="cs-CZ" dirty="0"/>
              <a:t>Metoda norem obsluhy</a:t>
            </a:r>
            <a:endParaRPr lang="cs-CZ" sz="1600" dirty="0"/>
          </a:p>
          <a:p>
            <a:pPr lvl="1"/>
            <a:r>
              <a:rPr lang="cs-CZ" dirty="0"/>
              <a:t>Metoda norem stavu</a:t>
            </a:r>
            <a:endParaRPr lang="cs-CZ" sz="16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00501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Plánování </a:t>
            </a:r>
            <a:r>
              <a:rPr lang="cs-CZ" b="1" dirty="0"/>
              <a:t>počtu zaměstnanců: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Podle jednotlivých skupin pracovníků si podnik musí naplánovat potřebný počet vedoucích pracovníků, technických a administrativních pracovníků, kvalifikovaných dělníků</a:t>
            </a:r>
            <a:r>
              <a:rPr lang="cs-CZ" dirty="0" smtClean="0"/>
              <a:t>, provozních </a:t>
            </a:r>
            <a:r>
              <a:rPr lang="cs-CZ" dirty="0"/>
              <a:t>a ostatních dělníků. Využívá k tomu </a:t>
            </a:r>
            <a:r>
              <a:rPr lang="cs-CZ" b="1" dirty="0"/>
              <a:t>výkonné normy, normy obsluhy a normativy početních stavů.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Výkonná norma času</a:t>
            </a:r>
            <a:r>
              <a:rPr lang="cs-CZ" dirty="0"/>
              <a:t>: udává čas potřebný na vyrobení jednoho výrobku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chemeClr val="accent4">
                    <a:lumMod val="75000"/>
                  </a:schemeClr>
                </a:solidFill>
              </a:rPr>
              <a:t>Norma obsluhy</a:t>
            </a:r>
            <a:r>
              <a:rPr lang="cs-CZ" dirty="0"/>
              <a:t>: udává počet zaměstnanců nutných k obsluze zařízení nebo počet zařízení, které může obsluhovat jeden pracovník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chemeClr val="accent5">
                    <a:lumMod val="75000"/>
                  </a:schemeClr>
                </a:solidFill>
              </a:rPr>
              <a:t>Normativy početních stavů</a:t>
            </a:r>
            <a:r>
              <a:rPr lang="cs-CZ" dirty="0">
                <a:solidFill>
                  <a:schemeClr val="accent5">
                    <a:lumMod val="75000"/>
                  </a:schemeClr>
                </a:solidFill>
              </a:rPr>
              <a:t>: </a:t>
            </a:r>
            <a:r>
              <a:rPr lang="cs-CZ" dirty="0"/>
              <a:t>udávají počet zaměstnanců nutných k zajištění činnosti určitého útvaru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647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Plánování</a:t>
            </a:r>
            <a:r>
              <a:rPr lang="en-US" b="1" dirty="0"/>
              <a:t> </a:t>
            </a:r>
            <a:r>
              <a:rPr lang="en-US" b="1" dirty="0" err="1"/>
              <a:t>pokrytí</a:t>
            </a:r>
            <a:r>
              <a:rPr lang="en-US" b="1" dirty="0"/>
              <a:t> </a:t>
            </a:r>
            <a:r>
              <a:rPr lang="en-US" b="1" dirty="0" err="1"/>
              <a:t>pracovníků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234440"/>
            <a:ext cx="10515600" cy="494252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I v </a:t>
            </a:r>
            <a:r>
              <a:rPr lang="en-US" dirty="0" err="1"/>
              <a:t>této</a:t>
            </a:r>
            <a:r>
              <a:rPr lang="en-US" dirty="0"/>
              <a:t> </a:t>
            </a:r>
            <a:r>
              <a:rPr lang="en-US" dirty="0" err="1"/>
              <a:t>oblasti</a:t>
            </a:r>
            <a:r>
              <a:rPr lang="en-US" dirty="0"/>
              <a:t> se </a:t>
            </a:r>
            <a:r>
              <a:rPr lang="en-US" dirty="0" err="1"/>
              <a:t>využívají</a:t>
            </a:r>
            <a:r>
              <a:rPr lang="en-US" dirty="0"/>
              <a:t> </a:t>
            </a:r>
            <a:r>
              <a:rPr lang="en-US" dirty="0" err="1"/>
              <a:t>intuitivní</a:t>
            </a:r>
            <a:r>
              <a:rPr lang="en-US" dirty="0"/>
              <a:t> a </a:t>
            </a:r>
            <a:r>
              <a:rPr lang="en-US" dirty="0" err="1"/>
              <a:t>kvantitativní</a:t>
            </a:r>
            <a:r>
              <a:rPr lang="en-US" dirty="0"/>
              <a:t> </a:t>
            </a:r>
            <a:r>
              <a:rPr lang="en-US" dirty="0" err="1" smtClean="0"/>
              <a:t>metody</a:t>
            </a:r>
            <a:r>
              <a:rPr lang="cs-CZ" dirty="0" smtClean="0"/>
              <a:t>,</a:t>
            </a:r>
            <a:r>
              <a:rPr lang="en-US" dirty="0" smtClean="0"/>
              <a:t> </a:t>
            </a:r>
            <a:r>
              <a:rPr lang="en-US" dirty="0"/>
              <a:t>a to </a:t>
            </a:r>
            <a:r>
              <a:rPr lang="en-US" dirty="0" err="1"/>
              <a:t>zejména</a:t>
            </a:r>
            <a:r>
              <a:rPr lang="en-US" dirty="0"/>
              <a:t> </a:t>
            </a:r>
            <a:r>
              <a:rPr lang="en-US" dirty="0" err="1"/>
              <a:t>při</a:t>
            </a:r>
            <a:r>
              <a:rPr lang="en-US" dirty="0"/>
              <a:t> </a:t>
            </a:r>
            <a:r>
              <a:rPr lang="en-US" dirty="0" err="1"/>
              <a:t>využívání</a:t>
            </a:r>
            <a:r>
              <a:rPr lang="en-US" dirty="0"/>
              <a:t> </a:t>
            </a:r>
            <a:r>
              <a:rPr lang="en-US" dirty="0" err="1"/>
              <a:t>vnitřních</a:t>
            </a:r>
            <a:r>
              <a:rPr lang="en-US" dirty="0"/>
              <a:t> </a:t>
            </a:r>
            <a:r>
              <a:rPr lang="en-US" dirty="0" err="1"/>
              <a:t>zdrojů</a:t>
            </a:r>
            <a:r>
              <a:rPr lang="en-US" dirty="0"/>
              <a:t>.</a:t>
            </a:r>
            <a:endParaRPr lang="cs-CZ" dirty="0"/>
          </a:p>
          <a:p>
            <a:pPr marL="0" indent="0">
              <a:buNone/>
            </a:pPr>
            <a:r>
              <a:rPr lang="en-US" b="1" dirty="0" err="1"/>
              <a:t>Postup</a:t>
            </a:r>
            <a:r>
              <a:rPr lang="en-US" b="1" dirty="0"/>
              <a:t> </a:t>
            </a:r>
            <a:r>
              <a:rPr lang="en-US" b="1" dirty="0" err="1"/>
              <a:t>odhadů</a:t>
            </a:r>
            <a:r>
              <a:rPr lang="en-US" b="1" dirty="0"/>
              <a:t>:</a:t>
            </a:r>
            <a:endParaRPr lang="cs-CZ" dirty="0"/>
          </a:p>
          <a:p>
            <a:pPr lvl="0"/>
            <a:r>
              <a:rPr lang="cs-CZ" b="1" dirty="0"/>
              <a:t>Zjištění současného stavu pracovníků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Třídění pracovníků do různých skupin (podle funkcí, rozdělování podle kvalifikace, věku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dalších důležitých znaků)</a:t>
            </a:r>
          </a:p>
          <a:p>
            <a:pPr lvl="0"/>
            <a:r>
              <a:rPr lang="cs-CZ" b="1" dirty="0"/>
              <a:t>Odhadnutí ztrát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Kolik se předpokládá odchodů, propuštění, převedení na jinou práci</a:t>
            </a:r>
          </a:p>
          <a:p>
            <a:pPr lvl="0"/>
            <a:r>
              <a:rPr lang="cs-CZ" b="1" dirty="0"/>
              <a:t>Odhad zisku pracovníků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Jedná se o povýšení pracovníka nebo o převedení na nižší funkci a zdrojem pro tento odhad jsou většinou písemné materiály o hodnocení každého pracovníka.</a:t>
            </a:r>
          </a:p>
          <a:p>
            <a:pPr lvl="0"/>
            <a:r>
              <a:rPr lang="cs-CZ" b="1" dirty="0"/>
              <a:t>Konfrontace pracovníků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en-US" i="1" dirty="0"/>
              <a:t>Pro </a:t>
            </a:r>
            <a:r>
              <a:rPr lang="en-US" i="1" dirty="0" err="1"/>
              <a:t>odhad</a:t>
            </a:r>
            <a:r>
              <a:rPr lang="en-US" i="1" dirty="0"/>
              <a:t> </a:t>
            </a:r>
            <a:r>
              <a:rPr lang="en-US" i="1" dirty="0" err="1"/>
              <a:t>pokrytí</a:t>
            </a:r>
            <a:r>
              <a:rPr lang="en-US" i="1" dirty="0"/>
              <a:t> u </a:t>
            </a:r>
            <a:r>
              <a:rPr lang="en-US" i="1" dirty="0" err="1"/>
              <a:t>nedělnických</a:t>
            </a:r>
            <a:r>
              <a:rPr lang="en-US" i="1" dirty="0"/>
              <a:t> </a:t>
            </a:r>
            <a:r>
              <a:rPr lang="en-US" i="1" dirty="0" err="1"/>
              <a:t>profesí</a:t>
            </a:r>
            <a:r>
              <a:rPr lang="en-US" i="1" dirty="0"/>
              <a:t> se </a:t>
            </a:r>
            <a:r>
              <a:rPr lang="en-US" i="1" dirty="0" err="1"/>
              <a:t>používá</a:t>
            </a:r>
            <a:r>
              <a:rPr lang="en-US" i="1" dirty="0"/>
              <a:t> Markova </a:t>
            </a:r>
            <a:r>
              <a:rPr lang="en-US" i="1" dirty="0" err="1"/>
              <a:t>analýza</a:t>
            </a:r>
            <a:r>
              <a:rPr lang="en-US" i="1" dirty="0"/>
              <a:t>.</a:t>
            </a:r>
            <a:endParaRPr lang="cs-CZ" i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177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řevo">
  <a:themeElements>
    <a:clrScheme name="Červeno-fialová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Dřevo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řev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Typ dřeva</Template>
  <TotalTime>91</TotalTime>
  <Words>478</Words>
  <Application>Microsoft Office PowerPoint</Application>
  <PresentationFormat>Vlastní</PresentationFormat>
  <Paragraphs>236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Dřevo</vt:lpstr>
      <vt:lpstr>PERSONÁLNÍ PLÁNOVÁNÍ</vt:lpstr>
      <vt:lpstr>Prezentace aplikace PowerPoint</vt:lpstr>
      <vt:lpstr>Je třeba dodržovat následující zásady</vt:lpstr>
      <vt:lpstr>Dělí se do tří oblastí: </vt:lpstr>
      <vt:lpstr>Páteř plánovacího procesu   </vt:lpstr>
      <vt:lpstr>Oblasti informací </vt:lpstr>
      <vt:lpstr>Odhad potřebného počtu pracovníků</vt:lpstr>
      <vt:lpstr>Plánování počtu zaměstnanců: </vt:lpstr>
      <vt:lpstr>Plánování pokrytí pracovníků </vt:lpstr>
      <vt:lpstr>Plánování personálního rozvoje pracovníka </vt:lpstr>
      <vt:lpstr>Procvičování</vt:lpstr>
      <vt:lpstr>tajenka</vt:lpstr>
      <vt:lpstr>tajenka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PERSONÁLNÍ PLÁNOVÁNÍ</dc:title>
  <dc:creator>Kabourkovci</dc:creator>
  <cp:lastModifiedBy>LIVA</cp:lastModifiedBy>
  <cp:revision>21</cp:revision>
  <dcterms:created xsi:type="dcterms:W3CDTF">2013-12-27T17:29:13Z</dcterms:created>
  <dcterms:modified xsi:type="dcterms:W3CDTF">2014-10-23T21:32:30Z</dcterms:modified>
</cp:coreProperties>
</file>