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7A62D-CCA9-4F40-B7A5-C436BF89B0E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A786-4C1E-4D83-8FB6-EEC12190F9A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3254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7A62D-CCA9-4F40-B7A5-C436BF89B0E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A786-4C1E-4D83-8FB6-EEC12190F9A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0186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7A62D-CCA9-4F40-B7A5-C436BF89B0E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A786-4C1E-4D83-8FB6-EEC12190F9A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0173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7A62D-CCA9-4F40-B7A5-C436BF89B0E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A786-4C1E-4D83-8FB6-EEC12190F9A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1314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7A62D-CCA9-4F40-B7A5-C436BF89B0E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A786-4C1E-4D83-8FB6-EEC12190F9A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2276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7A62D-CCA9-4F40-B7A5-C436BF89B0E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A786-4C1E-4D83-8FB6-EEC12190F9A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8066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7A62D-CCA9-4F40-B7A5-C436BF89B0E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A786-4C1E-4D83-8FB6-EEC12190F9A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3545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7A62D-CCA9-4F40-B7A5-C436BF89B0E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A786-4C1E-4D83-8FB6-EEC12190F9A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0289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7A62D-CCA9-4F40-B7A5-C436BF89B0E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A786-4C1E-4D83-8FB6-EEC12190F9A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3988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7A62D-CCA9-4F40-B7A5-C436BF89B0E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A786-4C1E-4D83-8FB6-EEC12190F9A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6992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7A62D-CCA9-4F40-B7A5-C436BF89B0E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AA786-4C1E-4D83-8FB6-EEC12190F9A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09306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D7A62D-CCA9-4F40-B7A5-C436BF89B0ED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AA786-4C1E-4D83-8FB6-EEC12190F9A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2551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188640"/>
            <a:ext cx="5760720" cy="1258824"/>
          </a:xfrm>
          <a:prstGeom prst="rect">
            <a:avLst/>
          </a:prstGeom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420227"/>
              </p:ext>
            </p:extLst>
          </p:nvPr>
        </p:nvGraphicFramePr>
        <p:xfrm>
          <a:off x="654754" y="1844824"/>
          <a:ext cx="7848872" cy="4283386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856722"/>
                <a:gridCol w="5992150"/>
              </a:tblGrid>
              <a:tr h="503531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329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85907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228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Exponenciální rovnice I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329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Rovnice</a:t>
                      </a:r>
                      <a:r>
                        <a:rPr lang="cs-CZ" sz="1600" baseline="0" dirty="0" smtClean="0"/>
                        <a:t> a nerovnice</a:t>
                      </a:r>
                      <a:endParaRPr lang="cs-CZ" sz="1600" dirty="0"/>
                    </a:p>
                  </a:txBody>
                  <a:tcPr anchor="ctr"/>
                </a:tc>
              </a:tr>
              <a:tr h="36329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2.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329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329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23.9.2013</a:t>
                      </a:r>
                      <a:endParaRPr lang="cs-CZ" sz="1600" dirty="0"/>
                    </a:p>
                  </a:txBody>
                  <a:tcPr anchor="ctr"/>
                </a:tc>
              </a:tr>
              <a:tr h="6350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Řešení  exponenciálních rovnic , řešení vzorových příkladů, samostatné řešení příkladů s uvedeným postupem a řešením </a:t>
                      </a:r>
                      <a:endParaRPr lang="cs-CZ" sz="1600" dirty="0"/>
                    </a:p>
                  </a:txBody>
                  <a:tcPr anchor="ctr"/>
                </a:tc>
              </a:tr>
              <a:tr h="577922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prezentace, ukázka řešených příkladů, samostatné řešení příkladů s možností kontroly  postupu a výsledků</a:t>
                      </a:r>
                      <a:endParaRPr lang="cs-CZ" sz="1600" dirty="0"/>
                    </a:p>
                  </a:txBody>
                  <a:tcPr anchor="ctr"/>
                </a:tc>
              </a:tr>
              <a:tr h="36329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951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Exponenciální </a:t>
            </a:r>
            <a:r>
              <a:rPr lang="cs-CZ" smtClean="0"/>
              <a:t>rovnice 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Vzorové řešení úloh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18487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Základní úlohy-převedení na společný základ mocniny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>
          <a:xfrm>
            <a:off x="2339752" y="1556792"/>
            <a:ext cx="1810544" cy="597743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Postup: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Výraz s neznámou v exponentu převedeme na levou stranu, číslo na pravou</a:t>
            </a:r>
          </a:p>
          <a:p>
            <a:r>
              <a:rPr lang="cs-CZ" dirty="0" smtClean="0"/>
              <a:t>Číslo na pravé straně zapíšeme jako mocninu o shodném základu</a:t>
            </a:r>
          </a:p>
          <a:p>
            <a:r>
              <a:rPr lang="cs-CZ" dirty="0" smtClean="0"/>
              <a:t>Použijeme </a:t>
            </a:r>
            <a:r>
              <a:rPr lang="cs-CZ" dirty="0" err="1" smtClean="0"/>
              <a:t>větu:“Jestliže</a:t>
            </a:r>
            <a:r>
              <a:rPr lang="cs-CZ" dirty="0" smtClean="0"/>
              <a:t> se sobě rovnají mocniny o stejném základu, musí se sobě rovnat exponenty.“</a:t>
            </a:r>
          </a:p>
          <a:p>
            <a:r>
              <a:rPr lang="cs-CZ" dirty="0" smtClean="0"/>
              <a:t>Porovnáním exponentů získáme jednoduché rovnice, které dořešíme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3"/>
          </p:nvPr>
        </p:nvSpPr>
        <p:spPr>
          <a:xfrm>
            <a:off x="5940152" y="1484784"/>
            <a:ext cx="2735287" cy="597743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Vzorové příklady: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ástupný symbol pro obsah 7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572001" y="2174874"/>
                <a:ext cx="4114800" cy="4278461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1)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𝑋</m:t>
                        </m:r>
                        <m:r>
                          <a:rPr lang="cs-CZ" b="0" i="1" smtClean="0">
                            <a:latin typeface="Cambria Math"/>
                          </a:rPr>
                          <m:t>+7</m:t>
                        </m:r>
                      </m:sup>
                    </m:sSup>
                  </m:oMath>
                </a14:m>
                <a:r>
                  <a:rPr lang="cs-CZ" dirty="0" smtClean="0"/>
                  <a:t>= 81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𝑋</m:t>
                        </m:r>
                        <m:r>
                          <a:rPr lang="cs-CZ" b="0" i="1" smtClean="0">
                            <a:latin typeface="Cambria Math"/>
                          </a:rPr>
                          <m:t>+7</m:t>
                        </m:r>
                      </m:sup>
                    </m:sSup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     X + 7 = 4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X = 4 – 7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X = - 3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2) 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−6</m:t>
                        </m:r>
                      </m:sup>
                    </m:sSup>
                  </m:oMath>
                </a14:m>
                <a:r>
                  <a:rPr lang="cs-CZ" dirty="0" smtClean="0"/>
                  <a:t>= 0,2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−6</m:t>
                        </m:r>
                      </m:sup>
                    </m:sSup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(</m:t>
                        </m:r>
                        <m:f>
                          <m:f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0" i="1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cs-CZ" b="0" i="1" smtClean="0">
                                <a:latin typeface="Cambria Math"/>
                              </a:rPr>
                              <m:t>5</m:t>
                            </m:r>
                          </m:den>
                        </m:f>
                        <m:r>
                          <a:rPr lang="cs-CZ" b="0" i="1" smtClean="0">
                            <a:latin typeface="Cambria Math"/>
                          </a:rPr>
                          <m:t>)</m:t>
                        </m:r>
                      </m:e>
                      <m:sup/>
                    </m:sSup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      5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−6</m:t>
                        </m:r>
                      </m:sup>
                    </m:sSup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−1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       2x - 6 = -1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2x = -1 + 6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2x = 5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x = 2,5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8" name="Zástupný symbol pro obsah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572001" y="2174874"/>
                <a:ext cx="4114800" cy="4278461"/>
              </a:xfrm>
              <a:blipFill rotWithShape="1">
                <a:blip r:embed="rId2"/>
                <a:stretch>
                  <a:fillRect l="-1481" t="-199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611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build="p" animBg="1"/>
      <p:bldP spid="6" grpId="0" build="p"/>
      <p:bldP spid="7" grpId="0" build="p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4042792" cy="106613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cs-CZ" sz="3200" dirty="0" smtClean="0"/>
              <a:t>Rovnice řešené logaritmováním</a:t>
            </a:r>
            <a:endParaRPr lang="cs-CZ" sz="32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67744" y="1484784"/>
            <a:ext cx="2026568" cy="669751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cs-CZ" dirty="0" smtClean="0"/>
                  <a:t>Výraz s neznámou v exponentu převedeme na levou stranu, číslo na pravou</a:t>
                </a:r>
              </a:p>
              <a:p>
                <a:r>
                  <a:rPr lang="cs-CZ" dirty="0" smtClean="0"/>
                  <a:t>Rovnici zlogaritmujeme(použijeme větu: </a:t>
                </a:r>
                <a:r>
                  <a:rPr lang="cs-CZ" dirty="0" err="1" smtClean="0"/>
                  <a:t>lo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cs-CZ" dirty="0" smtClean="0"/>
                  <a:t>=n.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 dirty="0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 i="0" dirty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𝑎</m:t>
                            </m:r>
                          </m:sub>
                        </m:sSub>
                      </m:fName>
                      <m:e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</m:e>
                    </m:func>
                    <m:r>
                      <a:rPr lang="cs-CZ" b="0" i="0" dirty="0" smtClean="0">
                        <a:latin typeface="Cambria Math"/>
                      </a:rPr>
                      <m:t>)</m:t>
                    </m:r>
                  </m:oMath>
                </a14:m>
                <a:endParaRPr lang="cs-CZ" b="0" dirty="0" smtClean="0"/>
              </a:p>
              <a:p>
                <a:r>
                  <a:rPr lang="cs-CZ" dirty="0" smtClean="0"/>
                  <a:t>Je výhodné pracovat s logaritmy při základu 10, používáme kalkulátor</a:t>
                </a:r>
                <a:endParaRPr lang="cs-CZ" b="0" dirty="0" smtClean="0"/>
              </a:p>
              <a:p>
                <a:r>
                  <a:rPr lang="cs-CZ" dirty="0" smtClean="0"/>
                  <a:t>Tím získáme jednoduché rovnice, které dořešíme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1">
                <a:blip r:embed="rId2"/>
                <a:stretch>
                  <a:fillRect l="-1659" t="-185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28184" y="404664"/>
            <a:ext cx="2376264" cy="64807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Řešené úlohy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572000" y="1124744"/>
                <a:ext cx="4248471" cy="5472608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 algn="ctr">
                  <a:buNone/>
                </a:pPr>
                <a:r>
                  <a:rPr lang="cs-CZ" b="1" dirty="0" smtClean="0"/>
                  <a:t>1)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𝟓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𝑿</m:t>
                        </m:r>
                      </m:sup>
                    </m:sSup>
                  </m:oMath>
                </a14:m>
                <a:r>
                  <a:rPr lang="cs-CZ" b="1" dirty="0" smtClean="0"/>
                  <a:t>= 100</a:t>
                </a:r>
              </a:p>
              <a:p>
                <a:pPr marL="0" indent="0">
                  <a:buNone/>
                </a:pPr>
                <a:r>
                  <a:rPr lang="cs-CZ" dirty="0" smtClean="0"/>
                  <a:t>(3+x). log 5 = log 100   /:log5</a:t>
                </a:r>
              </a:p>
              <a:p>
                <a:pPr marL="0" indent="0">
                  <a:buNone/>
                </a:pPr>
                <a:r>
                  <a:rPr lang="cs-CZ" dirty="0" smtClean="0"/>
                  <a:t>3 + x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𝑙𝑜𝑔</m:t>
                        </m:r>
                        <m:r>
                          <a:rPr lang="cs-CZ" b="0" i="1" smtClean="0">
                            <a:latin typeface="Cambria Math"/>
                          </a:rPr>
                          <m:t>100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𝑙𝑜𝑔</m:t>
                        </m:r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 x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𝑙𝑜𝑔</m:t>
                        </m:r>
                        <m:r>
                          <a:rPr lang="cs-CZ" b="0" i="1" smtClean="0">
                            <a:latin typeface="Cambria Math"/>
                          </a:rPr>
                          <m:t>100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𝑙𝑜𝑔</m:t>
                        </m:r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cs-CZ" dirty="0" smtClean="0"/>
                  <a:t> - 3</a:t>
                </a:r>
              </a:p>
              <a:p>
                <a:pPr marL="0" indent="0">
                  <a:buNone/>
                </a:pPr>
                <a:r>
                  <a:rPr lang="cs-CZ" dirty="0"/>
                  <a:t>x</a:t>
                </a:r>
                <a:r>
                  <a:rPr lang="cs-CZ" dirty="0" smtClean="0"/>
                  <a:t> = 1,430676 – 3</a:t>
                </a:r>
              </a:p>
              <a:p>
                <a:pPr marL="0" indent="0">
                  <a:buNone/>
                </a:pPr>
                <a:r>
                  <a:rPr lang="cs-CZ" b="1" dirty="0">
                    <a:solidFill>
                      <a:srgbClr val="C00000"/>
                    </a:solidFill>
                  </a:rPr>
                  <a:t>x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= - 1,569323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:r>
                  <a:rPr lang="cs-CZ" b="1" dirty="0" smtClean="0"/>
                  <a:t>2)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𝟕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𝟔</m:t>
                        </m:r>
                      </m:sup>
                    </m:sSup>
                  </m:oMath>
                </a14:m>
                <a:r>
                  <a:rPr lang="cs-CZ" b="1" dirty="0" smtClean="0"/>
                  <a:t> -13 = 6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𝟕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𝟔</m:t>
                        </m:r>
                      </m:sup>
                    </m:sSup>
                  </m:oMath>
                </a14:m>
                <a:r>
                  <a:rPr lang="cs-CZ" b="1" dirty="0" smtClean="0"/>
                  <a:t> = 13 </a:t>
                </a:r>
                <a:r>
                  <a:rPr lang="cs-CZ" b="1" dirty="0"/>
                  <a:t>+</a:t>
                </a:r>
                <a:r>
                  <a:rPr lang="cs-CZ" b="1" dirty="0" smtClean="0"/>
                  <a:t> 6</a:t>
                </a:r>
              </a:p>
              <a:p>
                <a:pPr marL="0" indent="0">
                  <a:buNone/>
                </a:pPr>
                <a:r>
                  <a:rPr lang="cs-CZ" dirty="0" smtClean="0"/>
                  <a:t>(3x - 6). log 7 = log 19   /:log7</a:t>
                </a:r>
              </a:p>
              <a:p>
                <a:pPr marL="0" indent="0">
                  <a:buNone/>
                </a:pPr>
                <a:r>
                  <a:rPr lang="cs-CZ" dirty="0" smtClean="0"/>
                  <a:t>3x - 6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𝑙𝑜𝑔</m:t>
                        </m:r>
                        <m:r>
                          <a:rPr lang="cs-CZ" b="0" i="1" smtClean="0">
                            <a:latin typeface="Cambria Math"/>
                          </a:rPr>
                          <m:t>19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𝑙𝑜𝑔</m:t>
                        </m:r>
                        <m:r>
                          <a:rPr lang="cs-CZ" b="0" i="1" smtClean="0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 3x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𝑙𝑜𝑔</m:t>
                        </m:r>
                        <m:r>
                          <a:rPr lang="cs-CZ" b="0" i="1" smtClean="0">
                            <a:latin typeface="Cambria Math"/>
                          </a:rPr>
                          <m:t>19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𝑙𝑜𝑔</m:t>
                        </m:r>
                        <m:r>
                          <a:rPr lang="cs-CZ" b="0" i="1" smtClean="0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r>
                  <a:rPr lang="cs-CZ" dirty="0" smtClean="0"/>
                  <a:t> + 6              /:3</a:t>
                </a:r>
              </a:p>
              <a:p>
                <a:pPr marL="0" indent="0">
                  <a:buNone/>
                </a:pPr>
                <a:r>
                  <a:rPr lang="cs-CZ" dirty="0"/>
                  <a:t>x</a:t>
                </a:r>
                <a:r>
                  <a:rPr lang="cs-CZ" dirty="0" smtClean="0"/>
                  <a:t> = (1,5131423 + 6):3</a:t>
                </a:r>
              </a:p>
              <a:p>
                <a:pPr marL="0" indent="0">
                  <a:buNone/>
                </a:pPr>
                <a:r>
                  <a:rPr lang="cs-CZ" b="1" dirty="0">
                    <a:solidFill>
                      <a:srgbClr val="C00000"/>
                    </a:solidFill>
                  </a:rPr>
                  <a:t>x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= 2,50438077</a:t>
                </a:r>
                <a:endParaRPr lang="cs-CZ" b="1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572000" y="1124744"/>
                <a:ext cx="4248471" cy="5472608"/>
              </a:xfrm>
              <a:blipFill rotWithShape="1">
                <a:blip r:embed="rId3"/>
                <a:stretch>
                  <a:fillRect l="-1435" t="-144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5160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/>
      <p:bldP spid="5" grpId="0" build="p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835696" y="260648"/>
            <a:ext cx="4906888" cy="70609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3200" dirty="0" smtClean="0"/>
              <a:t>Rovnice řešené vytýkáním </a:t>
            </a:r>
            <a:endParaRPr lang="cs-CZ" sz="32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836712"/>
            <a:ext cx="1234480" cy="669751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251520" y="1556792"/>
            <a:ext cx="4184204" cy="5040560"/>
          </a:xfrm>
        </p:spPr>
        <p:txBody>
          <a:bodyPr>
            <a:normAutofit fontScale="92500" lnSpcReduction="10000"/>
          </a:bodyPr>
          <a:lstStyle/>
          <a:p>
            <a:r>
              <a:rPr lang="cs-CZ" dirty="0" smtClean="0"/>
              <a:t>V rovnici se vyskytuje součet mocnin se stejným základem a libovolná čísla</a:t>
            </a:r>
          </a:p>
          <a:p>
            <a:r>
              <a:rPr lang="cs-CZ" dirty="0" smtClean="0"/>
              <a:t>Mocniny s neznámou v exponentu převedeme na levou stranu, čísla bez neznámé na stranu pravou</a:t>
            </a:r>
          </a:p>
          <a:p>
            <a:r>
              <a:rPr lang="cs-CZ" dirty="0" smtClean="0"/>
              <a:t>Vytkneme mocninu s neznámou v exponentu</a:t>
            </a:r>
          </a:p>
          <a:p>
            <a:r>
              <a:rPr lang="cs-CZ" dirty="0" smtClean="0"/>
              <a:t>Číselně upravíme</a:t>
            </a:r>
          </a:p>
          <a:p>
            <a:r>
              <a:rPr lang="cs-CZ" dirty="0" smtClean="0"/>
              <a:t>Pak použijeme předcházející postupy</a:t>
            </a:r>
          </a:p>
          <a:p>
            <a:r>
              <a:rPr lang="cs-CZ" dirty="0" smtClean="0"/>
              <a:t>Je nutné si zopakovat počítání s exponenty!!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588224" y="836712"/>
            <a:ext cx="2087215" cy="597743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Řešený příklad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572000" y="1484784"/>
                <a:ext cx="4392487" cy="5112568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cs-CZ" b="1" dirty="0" smtClean="0"/>
                  <a:t>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 smtClean="0">
                            <a:latin typeface="Cambria Math"/>
                          </a:rPr>
                          <m:t>𝟒</m:t>
                        </m:r>
                      </m:e>
                      <m:sup>
                        <m:r>
                          <a:rPr lang="cs-CZ" b="1" i="1" dirty="0" smtClean="0">
                            <a:latin typeface="Cambria Math"/>
                          </a:rPr>
                          <m:t>𝒙</m:t>
                        </m:r>
                        <m:r>
                          <a:rPr lang="cs-CZ" b="1" i="1" dirty="0" smtClean="0">
                            <a:latin typeface="Cambria Math"/>
                          </a:rPr>
                          <m:t>+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/>
                  <a:t>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 smtClean="0">
                            <a:latin typeface="Cambria Math"/>
                          </a:rPr>
                          <m:t>𝟒</m:t>
                        </m:r>
                      </m:e>
                      <m:sup>
                        <m:r>
                          <a:rPr lang="cs-CZ" b="1" i="1" dirty="0" smtClean="0">
                            <a:latin typeface="Cambria Math"/>
                          </a:rPr>
                          <m:t>𝒙</m:t>
                        </m:r>
                        <m:r>
                          <a:rPr lang="cs-CZ" b="1" i="1" dirty="0" smtClean="0">
                            <a:latin typeface="Cambria Math"/>
                          </a:rPr>
                          <m:t>+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cs-CZ" b="1" dirty="0" smtClean="0"/>
                  <a:t> = 39</a:t>
                </a:r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cs-CZ" dirty="0" smtClean="0"/>
                  <a:t>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4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cs-CZ" dirty="0" smtClean="0"/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4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4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cs-CZ" dirty="0" smtClean="0"/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4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1</m:t>
                        </m:r>
                      </m:sup>
                    </m:sSup>
                  </m:oMath>
                </a14:m>
                <a:r>
                  <a:rPr lang="cs-CZ" dirty="0" smtClean="0"/>
                  <a:t> = 39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cs-CZ" dirty="0" smtClean="0"/>
                  <a:t>.(1 + 16 – 4) = 39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cs-CZ" dirty="0" smtClean="0"/>
                  <a:t>. 13 = 39         /:13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cs-CZ" dirty="0" smtClean="0"/>
                  <a:t> = 3</a:t>
                </a:r>
              </a:p>
              <a:p>
                <a:pPr marL="0" indent="0">
                  <a:buNone/>
                </a:pPr>
                <a:r>
                  <a:rPr lang="cs-CZ" dirty="0" smtClean="0"/>
                  <a:t>Zlogaritmujeme</a:t>
                </a:r>
              </a:p>
              <a:p>
                <a:pPr marL="0" indent="0">
                  <a:buNone/>
                </a:pPr>
                <a:r>
                  <a:rPr lang="cs-CZ" dirty="0" smtClean="0"/>
                  <a:t>x.log 4 = log 3</a:t>
                </a:r>
              </a:p>
              <a:p>
                <a:pPr marL="0" indent="0">
                  <a:buNone/>
                </a:pPr>
                <a:r>
                  <a:rPr lang="cs-CZ" dirty="0"/>
                  <a:t>x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log</m:t>
                            </m:r>
                          </m:fName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3</m:t>
                            </m:r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log</m:t>
                            </m:r>
                          </m:fName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4</m:t>
                            </m:r>
                          </m:e>
                        </m:func>
                      </m:den>
                    </m:f>
                  </m:oMath>
                </a14:m>
                <a:r>
                  <a:rPr lang="cs-CZ" dirty="0" smtClean="0"/>
                  <a:t> </a:t>
                </a: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x = 0,79248125</a:t>
                </a:r>
                <a:endParaRPr lang="cs-CZ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572000" y="1484784"/>
                <a:ext cx="4392487" cy="5112568"/>
              </a:xfrm>
              <a:blipFill rotWithShape="1">
                <a:blip r:embed="rId2"/>
                <a:stretch>
                  <a:fillRect l="-2080" t="-71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0294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/>
      <p:bldP spid="5" grpId="0" build="p" animBg="1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788024" y="274638"/>
            <a:ext cx="3898776" cy="99412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Řešte samostatně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text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539552" y="116632"/>
                <a:ext cx="2384004" cy="1584176"/>
              </a:xfrm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>
                <a:normAutofit/>
              </a:bodyPr>
              <a:lstStyle/>
              <a:p>
                <a:pPr>
                  <a:tabLst>
                    <a:tab pos="1524000" algn="l"/>
                  </a:tabLs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𝒂</m:t>
                        </m:r>
                        <m:r>
                          <a:rPr lang="cs-CZ" b="1" i="1" smtClean="0">
                            <a:latin typeface="Cambria Math"/>
                          </a:rPr>
                          <m:t>)</m:t>
                        </m:r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𝟓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cs-CZ" dirty="0" smtClean="0"/>
                  <a:t> = 128</a:t>
                </a:r>
              </a:p>
              <a:p>
                <a:pPr>
                  <a:tabLst>
                    <a:tab pos="1524000" algn="l"/>
                  </a:tabLst>
                </a:pPr>
                <a:r>
                  <a:rPr lang="cs-CZ" dirty="0" smtClean="0"/>
                  <a:t>b)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𝟕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𝟏</m:t>
                        </m:r>
                        <m:r>
                          <a:rPr lang="cs-CZ" i="1">
                            <a:latin typeface="Cambria Math"/>
                          </a:rPr>
                          <m:t>𝟑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i="1">
                            <a:latin typeface="Cambria Math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0,18</a:t>
                </a:r>
                <a:endParaRPr lang="cs-CZ" dirty="0"/>
              </a:p>
              <a:p>
                <a:pPr>
                  <a:tabLst>
                    <a:tab pos="1524000" algn="l"/>
                  </a:tabLs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𝒄</m:t>
                        </m:r>
                        <m:r>
                          <a:rPr lang="cs-CZ" b="1" i="1" smtClean="0">
                            <a:latin typeface="Cambria Math"/>
                          </a:rPr>
                          <m:t>)</m:t>
                        </m:r>
                        <m:r>
                          <a:rPr lang="cs-CZ" b="1" i="1" smtClean="0">
                            <a:latin typeface="Cambria Math"/>
                          </a:rPr>
                          <m:t>𝟓</m:t>
                        </m:r>
                      </m:e>
                      <m:sup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cs-CZ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cs-CZ" i="1">
                            <a:latin typeface="Cambria Math"/>
                          </a:rPr>
                          <m:t>−</m:t>
                        </m:r>
                        <m:r>
                          <a:rPr lang="cs-CZ" i="1">
                            <a:latin typeface="Cambria Math"/>
                          </a:rPr>
                          <m:t>𝟓</m:t>
                        </m:r>
                        <m:r>
                          <a:rPr lang="cs-CZ" i="1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𝟗</m:t>
                        </m:r>
                      </m:sup>
                    </m:sSup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125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text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539552" y="116632"/>
                <a:ext cx="2384004" cy="1584176"/>
              </a:xfr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57200" y="1772816"/>
                <a:ext cx="3610744" cy="4968551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>
                            <a:latin typeface="Cambria Math"/>
                          </a:rPr>
                          <m:t>𝒂</m:t>
                        </m:r>
                        <m:r>
                          <a:rPr lang="cs-CZ" b="1" i="1">
                            <a:latin typeface="Cambria Math"/>
                          </a:rPr>
                          <m:t>)</m:t>
                        </m:r>
                        <m:r>
                          <a:rPr lang="cs-CZ" b="1" i="1">
                            <a:latin typeface="Cambria Math"/>
                          </a:rPr>
                          <m:t>𝟐</m:t>
                        </m:r>
                      </m:e>
                      <m:sup>
                        <m:r>
                          <a:rPr lang="cs-CZ" b="1" i="1">
                            <a:latin typeface="Cambria Math"/>
                          </a:rPr>
                          <m:t>𝟑</m:t>
                        </m:r>
                        <m:r>
                          <a:rPr lang="cs-CZ" b="1" i="1">
                            <a:latin typeface="Cambria Math"/>
                          </a:rPr>
                          <m:t>−</m:t>
                        </m:r>
                        <m:r>
                          <a:rPr lang="cs-CZ" b="1" i="1">
                            <a:latin typeface="Cambria Math"/>
                          </a:rPr>
                          <m:t>𝟓</m:t>
                        </m:r>
                        <m:r>
                          <a:rPr lang="cs-CZ" b="1" i="1">
                            <a:latin typeface="Cambria Math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7</m:t>
                        </m:r>
                      </m:sup>
                    </m:sSup>
                  </m:oMath>
                </a14:m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3-5x = 7</a:t>
                </a:r>
              </a:p>
              <a:p>
                <a:pPr marL="0" indent="0">
                  <a:buNone/>
                </a:pPr>
                <a:r>
                  <a:rPr lang="cs-CZ" dirty="0" smtClean="0"/>
                  <a:t>3 – 7 = 5x       /:5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 = x</a:t>
                </a:r>
              </a:p>
              <a:p>
                <a:pPr marL="0" indent="0">
                  <a:buNone/>
                </a:pPr>
                <a:r>
                  <a:rPr lang="cs-CZ" dirty="0"/>
                  <a:t>b)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>
                            <a:latin typeface="Cambria Math"/>
                          </a:rPr>
                          <m:t>𝟕</m:t>
                        </m:r>
                      </m:e>
                      <m:sup>
                        <m:r>
                          <a:rPr lang="cs-CZ" b="1" i="1">
                            <a:latin typeface="Cambria Math"/>
                          </a:rPr>
                          <m:t>𝟏</m:t>
                        </m:r>
                        <m:r>
                          <a:rPr lang="cs-CZ" i="1">
                            <a:latin typeface="Cambria Math"/>
                          </a:rPr>
                          <m:t>𝟑</m:t>
                        </m:r>
                        <m:r>
                          <a:rPr lang="cs-CZ" b="1" i="1">
                            <a:latin typeface="Cambria Math"/>
                          </a:rPr>
                          <m:t>+</m:t>
                        </m:r>
                        <m:r>
                          <a:rPr lang="cs-CZ" i="1">
                            <a:latin typeface="Cambria Math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0,18</a:t>
                </a:r>
              </a:p>
              <a:p>
                <a:pPr marL="0" indent="0">
                  <a:buNone/>
                </a:pPr>
                <a:r>
                  <a:rPr lang="cs-CZ" dirty="0" smtClean="0"/>
                  <a:t>(13 + x)log 7 = log 0,18</a:t>
                </a:r>
              </a:p>
              <a:p>
                <a:pPr marL="0" indent="0">
                  <a:buNone/>
                </a:pPr>
                <a:r>
                  <a:rPr lang="cs-CZ" dirty="0"/>
                  <a:t>x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log</m:t>
                            </m:r>
                          </m:fName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0,18</m:t>
                            </m:r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log</m:t>
                            </m:r>
                          </m:fName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7</m:t>
                            </m:r>
                          </m:e>
                        </m:func>
                      </m:den>
                    </m:f>
                  </m:oMath>
                </a14:m>
                <a:r>
                  <a:rPr lang="cs-CZ" dirty="0" smtClean="0"/>
                  <a:t> - 13</a:t>
                </a:r>
              </a:p>
              <a:p>
                <a:pPr marL="0" indent="0">
                  <a:buNone/>
                </a:pPr>
                <a:r>
                  <a:rPr lang="cs-CZ" b="1" dirty="0">
                    <a:solidFill>
                      <a:srgbClr val="C00000"/>
                    </a:solidFill>
                  </a:rPr>
                  <a:t>x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= - 13,881232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>
                            <a:latin typeface="Cambria Math"/>
                          </a:rPr>
                          <m:t>𝒄</m:t>
                        </m:r>
                        <m:r>
                          <a:rPr lang="cs-CZ" b="1" i="1">
                            <a:latin typeface="Cambria Math"/>
                          </a:rPr>
                          <m:t>)</m:t>
                        </m:r>
                        <m:r>
                          <a:rPr lang="cs-CZ" b="1" i="1">
                            <a:latin typeface="Cambria Math"/>
                          </a:rPr>
                          <m:t>𝟓</m:t>
                        </m:r>
                      </m:e>
                      <m:sup>
                        <m:sSup>
                          <m:sSupPr>
                            <m:ctrlPr>
                              <a:rPr lang="cs-CZ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cs-CZ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cs-CZ" i="1">
                            <a:latin typeface="Cambria Math"/>
                          </a:rPr>
                          <m:t>−</m:t>
                        </m:r>
                        <m:r>
                          <a:rPr lang="cs-CZ" i="1">
                            <a:latin typeface="Cambria Math"/>
                          </a:rPr>
                          <m:t>𝟓</m:t>
                        </m:r>
                        <m:r>
                          <a:rPr lang="cs-CZ" i="1">
                            <a:latin typeface="Cambria Math"/>
                          </a:rPr>
                          <m:t>𝒙</m:t>
                        </m:r>
                        <m:r>
                          <a:rPr lang="cs-CZ" b="1" i="1">
                            <a:latin typeface="Cambria Math"/>
                          </a:rPr>
                          <m:t>+</m:t>
                        </m:r>
                        <m:r>
                          <a:rPr lang="cs-CZ" b="1" i="1">
                            <a:latin typeface="Cambria Math"/>
                          </a:rPr>
                          <m:t>𝟗</m:t>
                        </m:r>
                      </m:sup>
                    </m:sSup>
                  </m:oMath>
                </a14:m>
                <a:r>
                  <a:rPr lang="cs-CZ" dirty="0"/>
                  <a:t> = 125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    </m:t>
                        </m:r>
                        <m:r>
                          <a:rPr lang="cs-CZ" b="1" i="1">
                            <a:latin typeface="Cambria Math"/>
                          </a:rPr>
                          <m:t>𝟓</m:t>
                        </m:r>
                      </m:e>
                      <m:sup>
                        <m:sSup>
                          <m:sSupPr>
                            <m:ctrlPr>
                              <a:rPr lang="cs-CZ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cs-CZ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cs-CZ" i="1">
                            <a:latin typeface="Cambria Math"/>
                          </a:rPr>
                          <m:t>−</m:t>
                        </m:r>
                        <m:r>
                          <a:rPr lang="cs-CZ" i="1">
                            <a:latin typeface="Cambria Math"/>
                          </a:rPr>
                          <m:t>𝟓</m:t>
                        </m:r>
                        <m:r>
                          <a:rPr lang="cs-CZ" i="1">
                            <a:latin typeface="Cambria Math"/>
                          </a:rPr>
                          <m:t>𝒙</m:t>
                        </m:r>
                        <m:r>
                          <a:rPr lang="cs-CZ" b="1" i="1">
                            <a:latin typeface="Cambria Math"/>
                          </a:rPr>
                          <m:t>+</m:t>
                        </m:r>
                        <m:r>
                          <a:rPr lang="cs-CZ" b="1" i="1">
                            <a:latin typeface="Cambria Math"/>
                          </a:rPr>
                          <m:t>𝟗</m:t>
                        </m:r>
                      </m:sup>
                    </m:sSup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endParaRPr lang="cs-CZ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i="1">
                        <a:latin typeface="Cambria Math"/>
                      </a:rPr>
                      <m:t>−</m:t>
                    </m:r>
                    <m:r>
                      <a:rPr lang="cs-CZ" i="1">
                        <a:latin typeface="Cambria Math"/>
                      </a:rPr>
                      <m:t>𝟓</m:t>
                    </m:r>
                    <m:r>
                      <a:rPr lang="cs-CZ" i="1">
                        <a:latin typeface="Cambria Math"/>
                      </a:rPr>
                      <m:t>𝒙</m:t>
                    </m:r>
                    <m:r>
                      <a:rPr lang="cs-CZ" b="1" i="1">
                        <a:latin typeface="Cambria Math"/>
                      </a:rPr>
                      <m:t>+</m:t>
                    </m:r>
                    <m:r>
                      <a:rPr lang="cs-CZ" b="1" i="1">
                        <a:latin typeface="Cambria Math"/>
                      </a:rPr>
                      <m:t>𝟗</m:t>
                    </m:r>
                  </m:oMath>
                </a14:m>
                <a:r>
                  <a:rPr lang="cs-CZ" dirty="0" smtClean="0"/>
                  <a:t> = 3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cs-CZ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cs-CZ" i="1">
                          <a:latin typeface="Cambria Math"/>
                        </a:rPr>
                        <m:t>−</m:t>
                      </m:r>
                      <m:r>
                        <a:rPr lang="cs-CZ" i="1">
                          <a:latin typeface="Cambria Math"/>
                        </a:rPr>
                        <m:t>𝟓</m:t>
                      </m:r>
                      <m:r>
                        <a:rPr lang="cs-CZ" i="1">
                          <a:latin typeface="Cambria Math"/>
                        </a:rPr>
                        <m:t>𝒙</m:t>
                      </m:r>
                      <m:r>
                        <a:rPr lang="cs-CZ" b="1" i="1">
                          <a:latin typeface="Cambria Math"/>
                        </a:rPr>
                        <m:t>+</m:t>
                      </m:r>
                      <m:r>
                        <a:rPr lang="cs-CZ" b="1" i="1" smtClean="0">
                          <a:latin typeface="Cambria Math"/>
                        </a:rPr>
                        <m:t>𝟔</m:t>
                      </m:r>
                      <m:r>
                        <a:rPr lang="cs-CZ" b="1" i="1" smtClean="0">
                          <a:latin typeface="Cambria Math"/>
                        </a:rPr>
                        <m:t>=</m:t>
                      </m:r>
                      <m:r>
                        <a:rPr lang="cs-CZ" b="1" i="1" smtClean="0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cs-CZ" b="1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(x – 3).(x – 2) = 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= 3;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 = 2</a:t>
                </a:r>
                <a:endParaRPr lang="cs-CZ" b="1" dirty="0">
                  <a:solidFill>
                    <a:srgbClr val="C00000"/>
                  </a:solidFill>
                </a:endParaRP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57200" y="1772816"/>
                <a:ext cx="3610744" cy="4968551"/>
              </a:xfrm>
              <a:blipFill rotWithShape="1">
                <a:blip r:embed="rId3"/>
                <a:stretch>
                  <a:fillRect l="-1689" t="-159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symbol pro text 4"/>
              <p:cNvSpPr>
                <a:spLocks noGrp="1"/>
              </p:cNvSpPr>
              <p:nvPr>
                <p:ph type="body" sz="quarter" idx="3"/>
              </p:nvPr>
            </p:nvSpPr>
            <p:spPr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/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cs-CZ" dirty="0"/>
                  <a:t>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e>
                      <m:sup>
                        <m:r>
                          <a:rPr lang="cs-CZ" i="1" dirty="0">
                            <a:latin typeface="Cambria Math"/>
                          </a:rPr>
                          <m:t>𝒙</m:t>
                        </m:r>
                        <m:r>
                          <a:rPr lang="cs-CZ" i="1" dirty="0">
                            <a:latin typeface="Cambria Math"/>
                          </a:rPr>
                          <m:t>+</m:t>
                        </m:r>
                        <m:r>
                          <a:rPr lang="cs-CZ" i="1" dirty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b="1" i="1" dirty="0" smtClean="0">
                        <a:latin typeface="Cambria Math"/>
                      </a:rPr>
                      <m:t>+</m:t>
                    </m:r>
                    <m:r>
                      <a:rPr lang="cs-CZ" b="1" i="1" dirty="0" smtClean="0">
                        <a:latin typeface="Cambria Math"/>
                      </a:rPr>
                      <m:t>𝟗</m:t>
                    </m:r>
                    <m:r>
                      <a:rPr lang="cs-CZ" b="1" i="1" dirty="0" smtClean="0">
                        <a:latin typeface="Cambria Math"/>
                      </a:rPr>
                      <m:t>.</m:t>
                    </m:r>
                  </m:oMath>
                </a14:m>
                <a:r>
                  <a:rPr lang="cs-CZ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e>
                      <m:sup>
                        <m:r>
                          <a:rPr lang="cs-CZ" i="1" dirty="0">
                            <a:latin typeface="Cambria Math"/>
                          </a:rPr>
                          <m:t>𝒙</m:t>
                        </m:r>
                        <m:r>
                          <a:rPr lang="cs-CZ" b="1" i="1" dirty="0" smtClean="0"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39</a:t>
                </a:r>
                <a:endParaRPr lang="cs-CZ" dirty="0"/>
              </a:p>
            </p:txBody>
          </p:sp>
        </mc:Choice>
        <mc:Fallback xmlns="">
          <p:sp>
            <p:nvSpPr>
              <p:cNvPr id="5" name="Zástupný symbol pro text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3"/>
              </p:nvPr>
            </p:nvSpPr>
            <p:spPr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endParaRPr lang="cs-CZ" i="1" dirty="0" smtClean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cs-CZ" dirty="0" smtClean="0"/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cs-CZ" dirty="0"/>
                  <a:t>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i="1" dirty="0">
                            <a:latin typeface="Cambria Math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cs-CZ" dirty="0"/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i="1" dirty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b="0" i="0" dirty="0" smtClean="0">
                        <a:latin typeface="Cambria Math"/>
                      </a:rPr>
                      <m:t>+</m:t>
                    </m:r>
                  </m:oMath>
                </a14:m>
                <a:r>
                  <a:rPr lang="cs-CZ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9.3</m:t>
                        </m:r>
                      </m:e>
                      <m:sup>
                        <m:r>
                          <a:rPr lang="cs-CZ" i="1" dirty="0">
                            <a:latin typeface="Cambria Math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cs-CZ" dirty="0"/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−</m:t>
                        </m:r>
                        <m:r>
                          <a:rPr lang="cs-CZ" i="1" dirty="0">
                            <a:latin typeface="Cambria Math"/>
                          </a:rPr>
                          <m:t>1</m:t>
                        </m:r>
                      </m:sup>
                    </m:sSup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= 39</a:t>
                </a:r>
                <a:endParaRPr lang="cs-CZ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cs-CZ" dirty="0" smtClean="0"/>
                  <a:t>.(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cs-CZ" b="0" i="1" dirty="0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dirty="0" smtClean="0"/>
                  <a:t>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 + 9.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 smtClean="0"/>
                  <a:t> ) = 39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cs-CZ" dirty="0" smtClean="0"/>
                  <a:t>. (27 + 9 + 3) = 39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cs-CZ" dirty="0" smtClean="0"/>
                  <a:t>. ( 39 ) = 39     /:39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cs-CZ" dirty="0" smtClean="0"/>
                  <a:t>= 1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0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b="1" dirty="0">
                    <a:solidFill>
                      <a:srgbClr val="C00000"/>
                    </a:solidFill>
                  </a:rPr>
                  <a:t>x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= 0</a:t>
                </a:r>
                <a:endParaRPr lang="cs-CZ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blipFill rotWithShape="1">
                <a:blip r:embed="rId5"/>
                <a:stretch>
                  <a:fillRect l="-241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0019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5" grpId="0" build="p" animBg="1"/>
      <p:bldP spid="6" grpId="0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893</Words>
  <Application>Microsoft Office PowerPoint</Application>
  <PresentationFormat>Předvádění na obrazovce (4:3)</PresentationFormat>
  <Paragraphs>108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Prezentace aplikace PowerPoint</vt:lpstr>
      <vt:lpstr>Exponenciální rovnice I</vt:lpstr>
      <vt:lpstr>Základní úlohy-převedení na společný základ mocniny</vt:lpstr>
      <vt:lpstr>Rovnice řešené logaritmováním</vt:lpstr>
      <vt:lpstr>Rovnice řešené vytýkáním </vt:lpstr>
      <vt:lpstr>Řešte samostatně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Rychtářová</dc:creator>
  <cp:lastModifiedBy>Admin</cp:lastModifiedBy>
  <cp:revision>19</cp:revision>
  <dcterms:created xsi:type="dcterms:W3CDTF">2014-02-01T23:19:08Z</dcterms:created>
  <dcterms:modified xsi:type="dcterms:W3CDTF">2014-05-29T12:37:52Z</dcterms:modified>
</cp:coreProperties>
</file>