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6D92C-9AE5-4BC8-BC15-F5D8F1F90AD1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80A0B-BA0C-4F14-903C-9E716AD76BA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3691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6D92C-9AE5-4BC8-BC15-F5D8F1F90AD1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80A0B-BA0C-4F14-903C-9E716AD76BA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6639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6D92C-9AE5-4BC8-BC15-F5D8F1F90AD1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80A0B-BA0C-4F14-903C-9E716AD76BA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4811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6D92C-9AE5-4BC8-BC15-F5D8F1F90AD1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80A0B-BA0C-4F14-903C-9E716AD76BA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5931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6D92C-9AE5-4BC8-BC15-F5D8F1F90AD1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80A0B-BA0C-4F14-903C-9E716AD76BA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7082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6D92C-9AE5-4BC8-BC15-F5D8F1F90AD1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80A0B-BA0C-4F14-903C-9E716AD76BA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9023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6D92C-9AE5-4BC8-BC15-F5D8F1F90AD1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80A0B-BA0C-4F14-903C-9E716AD76BA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389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6D92C-9AE5-4BC8-BC15-F5D8F1F90AD1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80A0B-BA0C-4F14-903C-9E716AD76BA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1204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6D92C-9AE5-4BC8-BC15-F5D8F1F90AD1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80A0B-BA0C-4F14-903C-9E716AD76BA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9234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6D92C-9AE5-4BC8-BC15-F5D8F1F90AD1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80A0B-BA0C-4F14-903C-9E716AD76BA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0494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6D92C-9AE5-4BC8-BC15-F5D8F1F90AD1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80A0B-BA0C-4F14-903C-9E716AD76BA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7585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6D92C-9AE5-4BC8-BC15-F5D8F1F90AD1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80A0B-BA0C-4F14-903C-9E716AD76BA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4960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743168"/>
              </p:ext>
            </p:extLst>
          </p:nvPr>
        </p:nvGraphicFramePr>
        <p:xfrm>
          <a:off x="1216976" y="1916832"/>
          <a:ext cx="6883416" cy="457708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292691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213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Soustava tří rovnic o třech neznámých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12.12.2013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Řešení soustavy tří rovnic o třech neznámých metodou substituční, metodou sčítací, řešené příklady soustav, příklady na procvičení s uvedenými výsledky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prezentace, procvičení pomocí řešených příkladů a samostatné řešení příkladů s možností kontroly  výsledků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7678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cs-CZ" dirty="0" smtClean="0"/>
              <a:t>Řešení úloh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95536" y="1844824"/>
            <a:ext cx="3888432" cy="2592288"/>
          </a:xfrm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buNone/>
            </a:pPr>
            <a:r>
              <a:rPr lang="cs-CZ" dirty="0"/>
              <a:t>x</a:t>
            </a:r>
            <a:r>
              <a:rPr lang="cs-CZ" dirty="0" smtClean="0"/>
              <a:t> = 2</a:t>
            </a:r>
          </a:p>
          <a:p>
            <a:pPr marL="0" indent="0" algn="ctr">
              <a:buNone/>
            </a:pPr>
            <a:r>
              <a:rPr lang="cs-CZ" dirty="0"/>
              <a:t>y</a:t>
            </a:r>
            <a:r>
              <a:rPr lang="cs-CZ" dirty="0" smtClean="0"/>
              <a:t> = 3</a:t>
            </a:r>
          </a:p>
          <a:p>
            <a:pPr marL="0" indent="0" algn="ctr">
              <a:buNone/>
            </a:pPr>
            <a:r>
              <a:rPr lang="cs-CZ" dirty="0" smtClean="0"/>
              <a:t>z = -5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16016" y="3140968"/>
            <a:ext cx="4172272" cy="3024336"/>
          </a:xfrm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buNone/>
            </a:pPr>
            <a:r>
              <a:rPr lang="cs-CZ" dirty="0"/>
              <a:t>x</a:t>
            </a:r>
            <a:r>
              <a:rPr lang="cs-CZ" dirty="0" smtClean="0"/>
              <a:t> = -1</a:t>
            </a:r>
          </a:p>
          <a:p>
            <a:pPr marL="0" indent="0" algn="ctr">
              <a:buNone/>
            </a:pPr>
            <a:r>
              <a:rPr lang="cs-CZ" dirty="0"/>
              <a:t>y</a:t>
            </a:r>
            <a:r>
              <a:rPr lang="cs-CZ" dirty="0" smtClean="0"/>
              <a:t> = 0</a:t>
            </a:r>
          </a:p>
          <a:p>
            <a:pPr marL="0" indent="0" algn="ctr">
              <a:buNone/>
            </a:pPr>
            <a:r>
              <a:rPr lang="cs-CZ" dirty="0"/>
              <a:t>z</a:t>
            </a:r>
            <a:r>
              <a:rPr lang="cs-CZ" dirty="0" smtClean="0"/>
              <a:t> = 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92984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Below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cs-CZ" dirty="0" smtClean="0"/>
              <a:t>Metoda substituční</a:t>
            </a:r>
          </a:p>
          <a:p>
            <a:r>
              <a:rPr lang="cs-CZ" dirty="0" smtClean="0"/>
              <a:t>Metoda sčítací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isometricLeftDown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cs-CZ" dirty="0" smtClean="0"/>
              <a:t>Soustava tří rovnic o třech neznámých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465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cs-CZ" dirty="0" smtClean="0"/>
              <a:t>Postup – metoda substituční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dirty="0" smtClean="0"/>
              <a:t>1) rovnice upravíme do základního tvaru, kde na levou stranu převedeme proměnné a na stranu pravou konstantu</a:t>
            </a:r>
          </a:p>
          <a:p>
            <a:pPr marL="0" indent="0">
              <a:buNone/>
            </a:pPr>
            <a:r>
              <a:rPr lang="cs-CZ" dirty="0" smtClean="0"/>
              <a:t>2) vybereme nejjednodušší rovnici (tu, u které je násobek = 1) a z ní tuto neznámou vyjádříme (pokud je každý násobek </a:t>
            </a:r>
            <a:r>
              <a:rPr lang="cs-CZ" dirty="0" smtClean="0">
                <a:latin typeface="Calibri"/>
              </a:rPr>
              <a:t>≠ 1, postupujeme stejně, ale budeme pracovat se zlomkem)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3) do zbývajících rovnic dosadíme substituci za vyjádřenou neznámou a tím získáme soustavu dvou rovnic o dvou neznámých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4) získanou soustavu dořešíme a opět můžeme volit mezi metodou substituční nebo sčítací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5) musíme vždy dopočítat všechny neznámé!!!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7287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cs-CZ" dirty="0" smtClean="0"/>
              <a:t>Postup – metoda sčítací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dirty="0" smtClean="0"/>
              <a:t> rovnice upravíme do základního tvaru, kde na levou stranu převedeme proměnné a na stranu pravou konstantu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Vybereme dvě rovnice, které spolu sečteme. Součtem se nám musí vyrušit jedna neznámá. Pokud není stejný koeficient u této neznámé, opět použijeme vynásobení celé rovnice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Vybereme jiné dvě rovnice, které spolu sečteme. Součtem se nám musí vyrušit stejná neznámá jako v předcházejícím bodě. Pokud není stejný koeficient u této neznámé, opět použijeme vynásobení celé rovnice vhodným číslem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Získané součtové rovnice vytvoří opět soustavo, ale již jen dvou rovnic o dvou neznámých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 Získanou </a:t>
            </a:r>
            <a:r>
              <a:rPr lang="cs-CZ" dirty="0"/>
              <a:t>soustavu dořešíme a opět můžeme volit mezi metodou substituční nebo sčítací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 </a:t>
            </a:r>
            <a:r>
              <a:rPr lang="cs-CZ" dirty="0"/>
              <a:t>M</a:t>
            </a:r>
            <a:r>
              <a:rPr lang="cs-CZ" dirty="0" smtClean="0"/>
              <a:t>usíme </a:t>
            </a:r>
            <a:r>
              <a:rPr lang="cs-CZ" dirty="0"/>
              <a:t>vždy dopočítat všechny neznámé!!!</a:t>
            </a:r>
            <a:endParaRPr lang="cs-CZ" dirty="0" smtClean="0"/>
          </a:p>
          <a:p>
            <a:pPr marL="514350" indent="-514350">
              <a:buFont typeface="+mj-lt"/>
              <a:buAutoNum type="arabicPeriod"/>
            </a:pPr>
            <a:endParaRPr lang="cs-CZ" dirty="0" smtClean="0"/>
          </a:p>
          <a:p>
            <a:pPr marL="514350" indent="-514350">
              <a:buFont typeface="+mj-lt"/>
              <a:buAutoNum type="arabicPeriod"/>
            </a:pPr>
            <a:endParaRPr lang="cs-CZ" dirty="0" smtClean="0"/>
          </a:p>
          <a:p>
            <a:pPr marL="514350" indent="-514350">
              <a:buFont typeface="+mj-lt"/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314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cs-CZ" sz="3200" dirty="0" smtClean="0"/>
              <a:t>Řešte soustavu tří rovnic o třech neznámých metodou substituční</a:t>
            </a:r>
            <a:endParaRPr lang="cs-CZ" sz="32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>
          <a:xfrm>
            <a:off x="251520" y="1700808"/>
            <a:ext cx="2674640" cy="1245816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/>
          </a:bodyPr>
          <a:lstStyle/>
          <a:p>
            <a:r>
              <a:rPr lang="cs-CZ" dirty="0" smtClean="0"/>
              <a:t>I.       3x – 2y – 4z = 1</a:t>
            </a:r>
          </a:p>
          <a:p>
            <a:r>
              <a:rPr lang="cs-CZ" dirty="0" smtClean="0"/>
              <a:t>II.      x + 5y – 3z = 10</a:t>
            </a:r>
          </a:p>
          <a:p>
            <a:r>
              <a:rPr lang="cs-CZ" dirty="0" smtClean="0"/>
              <a:t>III.       2x – 3y + z = 1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395536" y="3356992"/>
            <a:ext cx="3960440" cy="3240360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Např. z II. rovnice vyjádříme x</a:t>
            </a:r>
          </a:p>
          <a:p>
            <a:pPr marL="0" indent="0">
              <a:buNone/>
            </a:pPr>
            <a:r>
              <a:rPr lang="cs-CZ" dirty="0" smtClean="0"/>
              <a:t>Substituce: x = 10- 5y + 3z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a dosadíme do I. a III. </a:t>
            </a:r>
            <a:r>
              <a:rPr lang="cs-CZ" dirty="0"/>
              <a:t>r</a:t>
            </a:r>
            <a:r>
              <a:rPr lang="cs-CZ" dirty="0" smtClean="0"/>
              <a:t>ovnice</a:t>
            </a:r>
          </a:p>
          <a:p>
            <a:pPr marL="0" indent="0">
              <a:buNone/>
            </a:pPr>
            <a:r>
              <a:rPr lang="cs-CZ" dirty="0" smtClean="0"/>
              <a:t>3(10-5y+3z) - 2y - 4z = 1</a:t>
            </a:r>
          </a:p>
          <a:p>
            <a:pPr marL="0" indent="0">
              <a:buNone/>
            </a:pPr>
            <a:r>
              <a:rPr lang="cs-CZ" dirty="0" smtClean="0"/>
              <a:t>2(10-5y+3z) - 3y + z = 1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3"/>
          </p:nvPr>
        </p:nvSpPr>
        <p:spPr>
          <a:xfrm>
            <a:off x="5724128" y="1268760"/>
            <a:ext cx="3240360" cy="792087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10000"/>
          </a:bodyPr>
          <a:lstStyle/>
          <a:p>
            <a:r>
              <a:rPr lang="cs-CZ" dirty="0"/>
              <a:t>ř</a:t>
            </a:r>
            <a:r>
              <a:rPr lang="cs-CZ" dirty="0" smtClean="0"/>
              <a:t>ešení: x = 3 ; y = 2; z = 1</a:t>
            </a:r>
          </a:p>
          <a:p>
            <a:r>
              <a:rPr lang="cs-CZ" dirty="0"/>
              <a:t> </a:t>
            </a:r>
            <a:r>
              <a:rPr lang="cs-CZ" dirty="0" smtClean="0"/>
              <a:t>             </a:t>
            </a:r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sz="quarter" idx="4"/>
          </p:nvPr>
        </p:nvSpPr>
        <p:spPr>
          <a:xfrm>
            <a:off x="4645025" y="2276871"/>
            <a:ext cx="3959423" cy="3849291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Provedeme úpravy:</a:t>
            </a:r>
          </a:p>
          <a:p>
            <a:pPr marL="0" indent="0">
              <a:buNone/>
            </a:pPr>
            <a:r>
              <a:rPr lang="cs-CZ" dirty="0" smtClean="0"/>
              <a:t>30 – 15y + 9z – 2y – 4z = 1</a:t>
            </a:r>
          </a:p>
          <a:p>
            <a:pPr marL="0" indent="0">
              <a:buNone/>
            </a:pPr>
            <a:r>
              <a:rPr lang="cs-CZ" u="sng" dirty="0" smtClean="0"/>
              <a:t>20 – 10y + 6z – 3y + z = 1</a:t>
            </a:r>
          </a:p>
          <a:p>
            <a:pPr marL="0" indent="0">
              <a:buNone/>
            </a:pPr>
            <a:r>
              <a:rPr lang="cs-CZ" dirty="0" smtClean="0"/>
              <a:t>-17y + 5z = - 29      /.7</a:t>
            </a:r>
          </a:p>
          <a:p>
            <a:pPr marL="0" indent="0">
              <a:buNone/>
            </a:pPr>
            <a:r>
              <a:rPr lang="cs-CZ" u="sng" dirty="0" smtClean="0"/>
              <a:t>-13y + 7z = - 19      .(-5)</a:t>
            </a:r>
          </a:p>
          <a:p>
            <a:pPr marL="0" indent="0">
              <a:buNone/>
            </a:pPr>
            <a:r>
              <a:rPr lang="cs-CZ" dirty="0" smtClean="0"/>
              <a:t>-119y + 35z = -203</a:t>
            </a:r>
          </a:p>
          <a:p>
            <a:pPr marL="0" indent="0">
              <a:buNone/>
            </a:pPr>
            <a:r>
              <a:rPr lang="cs-CZ" u="sng" dirty="0" smtClean="0"/>
              <a:t>    65y – 35z = 95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-54y = -108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</a:t>
            </a:r>
            <a:r>
              <a:rPr lang="cs-CZ" u="sng" dirty="0" smtClean="0"/>
              <a:t> y = 2    </a:t>
            </a:r>
          </a:p>
          <a:p>
            <a:pPr marL="0" indent="0">
              <a:buNone/>
            </a:pPr>
            <a:r>
              <a:rPr lang="cs-CZ" dirty="0" smtClean="0"/>
              <a:t>65.2 – 35z = 95  </a:t>
            </a:r>
            <a:r>
              <a:rPr lang="cs-CZ" dirty="0" smtClean="0">
                <a:latin typeface="Calibri"/>
              </a:rPr>
              <a:t>→ z = 1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Do substituce x = 10-5.2+3.1= 3</a:t>
            </a:r>
            <a:endParaRPr lang="cs-CZ" dirty="0"/>
          </a:p>
        </p:txBody>
      </p:sp>
      <p:cxnSp>
        <p:nvCxnSpPr>
          <p:cNvPr id="9" name="Přímá spojnice 8"/>
          <p:cNvCxnSpPr/>
          <p:nvPr/>
        </p:nvCxnSpPr>
        <p:spPr>
          <a:xfrm>
            <a:off x="6012160" y="5589240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 flipV="1">
            <a:off x="6876256" y="4581128"/>
            <a:ext cx="0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se šipkou 12"/>
          <p:cNvCxnSpPr/>
          <p:nvPr/>
        </p:nvCxnSpPr>
        <p:spPr>
          <a:xfrm flipH="1">
            <a:off x="5868144" y="4581128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05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8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9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1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2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  <p:bldP spid="5" grpId="0" build="p"/>
      <p:bldP spid="6" grpId="0" build="p" animBg="1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cs-CZ" sz="3200" dirty="0" smtClean="0"/>
              <a:t>Řešte soustavu tří rovnic o třech neznámých metodou sčítací</a:t>
            </a:r>
            <a:endParaRPr lang="cs-CZ" sz="32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69168" y="1412776"/>
            <a:ext cx="2890664" cy="1080120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I.       3x – 2y – 4z = 1</a:t>
            </a:r>
          </a:p>
          <a:p>
            <a:r>
              <a:rPr lang="cs-CZ" dirty="0" smtClean="0"/>
              <a:t>II.      x + 5y – 3z = 10</a:t>
            </a:r>
          </a:p>
          <a:p>
            <a:r>
              <a:rPr lang="cs-CZ" dirty="0" smtClean="0"/>
              <a:t>III.       2x – 3y + z = 1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564903"/>
            <a:ext cx="3970784" cy="4104457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Chceme např. odstranit x. 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Vybereme si první a druhou rovnici, ale před sečtením druhou rovnici nejprve vynásobíme (-3)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3x – 2y – 4z = 1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</a:t>
            </a:r>
            <a:r>
              <a:rPr lang="cs-CZ" u="sng" dirty="0" smtClean="0"/>
              <a:t>- 3x – 15y + 9z = - 30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- 17y + 5z = - 29</a:t>
            </a:r>
          </a:p>
          <a:p>
            <a:pPr marL="0" indent="0">
              <a:buNone/>
            </a:pPr>
            <a:endParaRPr lang="cs-CZ" u="sng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932040" y="6021288"/>
            <a:ext cx="4041775" cy="639762"/>
          </a:xfrm>
        </p:spPr>
        <p:txBody>
          <a:bodyPr/>
          <a:lstStyle/>
          <a:p>
            <a:r>
              <a:rPr lang="cs-CZ" dirty="0" smtClean="0"/>
              <a:t>řešení: x = 3 ; y = 2; z = 1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572000" y="1628800"/>
            <a:ext cx="4392488" cy="446449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dirty="0" smtClean="0"/>
              <a:t>Vybereme si druhou a třetí rovnici, ale před sečtením druhou rovnici nejprve vynásobíme (-2)</a:t>
            </a:r>
          </a:p>
          <a:p>
            <a:pPr marL="0" indent="0">
              <a:buNone/>
            </a:pPr>
            <a:r>
              <a:rPr lang="cs-CZ" dirty="0" smtClean="0"/>
              <a:t>         -2x – 10y + 6z = -20</a:t>
            </a:r>
          </a:p>
          <a:p>
            <a:pPr marL="0" indent="0">
              <a:buNone/>
            </a:pPr>
            <a:r>
              <a:rPr lang="cs-CZ" u="sng" dirty="0" smtClean="0"/>
              <a:t>           2x – 3y + z = 1</a:t>
            </a:r>
          </a:p>
          <a:p>
            <a:pPr marL="0" indent="0">
              <a:buNone/>
            </a:pPr>
            <a:r>
              <a:rPr lang="cs-CZ" dirty="0" smtClean="0"/>
              <a:t>                - 13y + 7z = - 19</a:t>
            </a:r>
          </a:p>
          <a:p>
            <a:pPr marL="0" indent="0">
              <a:buNone/>
            </a:pPr>
            <a:r>
              <a:rPr lang="cs-CZ" dirty="0" smtClean="0"/>
              <a:t>Nyní postavíme získané rovnice</a:t>
            </a:r>
          </a:p>
          <a:p>
            <a:pPr marL="0" indent="0">
              <a:buNone/>
            </a:pPr>
            <a:r>
              <a:rPr lang="cs-CZ" dirty="0" smtClean="0"/>
              <a:t>- 17y + 5z = - 29       /.7</a:t>
            </a:r>
          </a:p>
          <a:p>
            <a:pPr marL="0" indent="0">
              <a:buNone/>
            </a:pPr>
            <a:r>
              <a:rPr lang="cs-CZ" u="sng" dirty="0" smtClean="0"/>
              <a:t>-13y + 7z = - 19         /. (-5)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-119y + 35z = - 203</a:t>
            </a:r>
          </a:p>
          <a:p>
            <a:pPr marL="0" indent="0">
              <a:buNone/>
            </a:pPr>
            <a:r>
              <a:rPr lang="cs-CZ" u="sng" dirty="0"/>
              <a:t> </a:t>
            </a:r>
            <a:r>
              <a:rPr lang="cs-CZ" u="sng" dirty="0" smtClean="0"/>
              <a:t>    65y – 35z = 95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-54y = - 108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</a:t>
            </a:r>
            <a:r>
              <a:rPr lang="cs-CZ" u="sng" dirty="0" smtClean="0"/>
              <a:t> y = 2</a:t>
            </a:r>
          </a:p>
          <a:p>
            <a:pPr marL="0" indent="0">
              <a:buNone/>
            </a:pPr>
            <a:r>
              <a:rPr lang="cs-CZ" dirty="0" smtClean="0"/>
              <a:t>65.2 – 35z = 95  </a:t>
            </a:r>
            <a:r>
              <a:rPr lang="cs-CZ" dirty="0"/>
              <a:t>→ z = 1</a:t>
            </a:r>
          </a:p>
          <a:p>
            <a:pPr marL="0" indent="0">
              <a:buNone/>
            </a:pPr>
            <a:r>
              <a:rPr lang="cs-CZ" dirty="0"/>
              <a:t>Do substituce x = 10-5.2+3.1= 3</a:t>
            </a: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>
              <a:buFontTx/>
              <a:buChar char="-"/>
            </a:pPr>
            <a:endParaRPr lang="cs-CZ" u="sng" dirty="0" smtClean="0"/>
          </a:p>
          <a:p>
            <a:pPr marL="0" indent="0">
              <a:buNone/>
            </a:pPr>
            <a:endParaRPr lang="cs-CZ" u="sng" dirty="0" smtClean="0"/>
          </a:p>
          <a:p>
            <a:endParaRPr lang="cs-CZ" dirty="0"/>
          </a:p>
        </p:txBody>
      </p:sp>
      <p:cxnSp>
        <p:nvCxnSpPr>
          <p:cNvPr id="8" name="Přímá spojnice 7"/>
          <p:cNvCxnSpPr/>
          <p:nvPr/>
        </p:nvCxnSpPr>
        <p:spPr>
          <a:xfrm>
            <a:off x="6012160" y="5517232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 flipV="1">
            <a:off x="7524328" y="4869160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 flipH="1">
            <a:off x="6768244" y="4869160"/>
            <a:ext cx="75608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845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975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2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92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25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25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825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125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425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725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25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325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625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925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225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cs-CZ" sz="3200" dirty="0" smtClean="0"/>
              <a:t>Řešte soustavu tří rovnic o třech neznámých metodou substituční</a:t>
            </a:r>
            <a:endParaRPr lang="cs-CZ" sz="32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79512" y="1340768"/>
            <a:ext cx="2386608" cy="936104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77500" lnSpcReduction="20000"/>
          </a:bodyPr>
          <a:lstStyle/>
          <a:p>
            <a:r>
              <a:rPr lang="cs-CZ" dirty="0" smtClean="0"/>
              <a:t>x – 3y + z = - 2</a:t>
            </a:r>
          </a:p>
          <a:p>
            <a:r>
              <a:rPr lang="cs-CZ" dirty="0" smtClean="0"/>
              <a:t>3x + 8y – 2z = 3</a:t>
            </a:r>
          </a:p>
          <a:p>
            <a:r>
              <a:rPr lang="cs-CZ" dirty="0" smtClean="0"/>
              <a:t>2x – (y + z) = -9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95536" y="2564904"/>
            <a:ext cx="4040188" cy="3951288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Např. z I. rovnice vyjádříme z</a:t>
            </a:r>
          </a:p>
          <a:p>
            <a:pPr marL="0" indent="0">
              <a:buNone/>
            </a:pPr>
            <a:r>
              <a:rPr lang="cs-CZ" dirty="0" smtClean="0"/>
              <a:t>Substituce: z = -2- x + 3y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A dosadíme do II. a III. rovnice</a:t>
            </a:r>
          </a:p>
          <a:p>
            <a:pPr marL="0" indent="0">
              <a:buNone/>
            </a:pPr>
            <a:r>
              <a:rPr lang="cs-CZ" dirty="0" smtClean="0"/>
              <a:t>3x + 8y -2(-2 – x + 3y) = 3</a:t>
            </a:r>
          </a:p>
          <a:p>
            <a:pPr marL="0" indent="0">
              <a:buNone/>
            </a:pPr>
            <a:r>
              <a:rPr lang="cs-CZ" u="sng" dirty="0" smtClean="0"/>
              <a:t>2x- y – (-2 – x + 3y) = -9</a:t>
            </a:r>
          </a:p>
          <a:p>
            <a:pPr marL="0" indent="0">
              <a:buNone/>
            </a:pPr>
            <a:r>
              <a:rPr lang="cs-CZ" dirty="0" smtClean="0"/>
              <a:t>3x + 8y + 4 + 2x – 6y = 3</a:t>
            </a:r>
          </a:p>
          <a:p>
            <a:pPr marL="0" indent="0">
              <a:buNone/>
            </a:pPr>
            <a:r>
              <a:rPr lang="cs-CZ" u="sng" dirty="0" smtClean="0"/>
              <a:t>2x – y + 2 + x – 3y = -9</a:t>
            </a:r>
          </a:p>
          <a:p>
            <a:pPr marL="0" indent="0">
              <a:buNone/>
            </a:pPr>
            <a:endParaRPr lang="cs-CZ" u="sng" dirty="0" smtClean="0"/>
          </a:p>
          <a:p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cs-CZ" dirty="0" smtClean="0"/>
              <a:t>Řešení: x = -1; y = 2; z = 5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788024" y="2389460"/>
            <a:ext cx="4041775" cy="3951288"/>
          </a:xfrm>
        </p:spPr>
        <p:txBody>
          <a:bodyPr>
            <a:normAutofit fontScale="92500"/>
          </a:bodyPr>
          <a:lstStyle/>
          <a:p>
            <a:r>
              <a:rPr lang="cs-CZ" dirty="0" smtClean="0"/>
              <a:t>Provedeme úpravy:</a:t>
            </a:r>
          </a:p>
          <a:p>
            <a:r>
              <a:rPr lang="cs-CZ" dirty="0" smtClean="0"/>
              <a:t>5x + 2y = -1       /.2</a:t>
            </a:r>
          </a:p>
          <a:p>
            <a:r>
              <a:rPr lang="cs-CZ" u="sng" dirty="0" smtClean="0"/>
              <a:t>3x – 4 y = -11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10x + 4y = -2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</a:t>
            </a:r>
            <a:r>
              <a:rPr lang="cs-CZ" u="sng" dirty="0" smtClean="0"/>
              <a:t> 3x – 4y = -11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13x = - 13</a:t>
            </a:r>
          </a:p>
          <a:p>
            <a:pPr marL="0" indent="0">
              <a:buNone/>
            </a:pPr>
            <a:r>
              <a:rPr lang="cs-CZ" dirty="0" smtClean="0"/>
              <a:t>               </a:t>
            </a:r>
            <a:r>
              <a:rPr lang="cs-CZ" u="sng" dirty="0" smtClean="0"/>
              <a:t>x = -1    </a:t>
            </a:r>
          </a:p>
          <a:p>
            <a:pPr marL="0" indent="0">
              <a:buNone/>
            </a:pPr>
            <a:r>
              <a:rPr lang="cs-CZ" dirty="0" smtClean="0"/>
              <a:t>3.(-1) – 4y= -11  </a:t>
            </a:r>
            <a:r>
              <a:rPr lang="cs-CZ" dirty="0"/>
              <a:t>→ </a:t>
            </a:r>
            <a:r>
              <a:rPr lang="cs-CZ" dirty="0" smtClean="0"/>
              <a:t>y </a:t>
            </a:r>
            <a:r>
              <a:rPr lang="cs-CZ" dirty="0"/>
              <a:t>= </a:t>
            </a:r>
            <a:r>
              <a:rPr lang="cs-CZ" dirty="0" smtClean="0"/>
              <a:t>2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Do substituce </a:t>
            </a:r>
            <a:r>
              <a:rPr lang="cs-CZ" dirty="0" smtClean="0"/>
              <a:t>z </a:t>
            </a:r>
            <a:r>
              <a:rPr lang="cs-CZ" dirty="0"/>
              <a:t>= </a:t>
            </a:r>
            <a:r>
              <a:rPr lang="cs-CZ" dirty="0" smtClean="0"/>
              <a:t>-2 –(-1) + 3.2= 5</a:t>
            </a:r>
          </a:p>
          <a:p>
            <a:endParaRPr lang="cs-CZ" dirty="0"/>
          </a:p>
        </p:txBody>
      </p:sp>
      <p:cxnSp>
        <p:nvCxnSpPr>
          <p:cNvPr id="8" name="Přímá spojnice 7"/>
          <p:cNvCxnSpPr/>
          <p:nvPr/>
        </p:nvCxnSpPr>
        <p:spPr>
          <a:xfrm>
            <a:off x="6516216" y="4797152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 flipV="1">
            <a:off x="7668344" y="3933056"/>
            <a:ext cx="0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 flipH="1">
            <a:off x="7092280" y="3933056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074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0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/>
      <p:bldP spid="5" grpId="0" build="p" animBg="1"/>
      <p:bldP spid="5" grpId="1" build="p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cs-CZ" sz="3600" dirty="0" smtClean="0"/>
              <a:t>Řešte soustavu tří rovnic o třech neznámých metodou sčítací</a:t>
            </a:r>
            <a:endParaRPr lang="cs-CZ" sz="36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2386608" cy="1101800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x – 3y + z = - 2</a:t>
            </a:r>
          </a:p>
          <a:p>
            <a:r>
              <a:rPr lang="cs-CZ" dirty="0" smtClean="0"/>
              <a:t>3x + 8y – 2z = 3</a:t>
            </a:r>
          </a:p>
          <a:p>
            <a:r>
              <a:rPr lang="cs-CZ" dirty="0" smtClean="0"/>
              <a:t>2x – (y + z) = -9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95536" y="2780928"/>
            <a:ext cx="3960440" cy="3744416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Chceme např. odstranit z. </a:t>
            </a:r>
          </a:p>
          <a:p>
            <a:pPr marL="0" indent="0">
              <a:buNone/>
            </a:pPr>
            <a:r>
              <a:rPr lang="cs-CZ" dirty="0" smtClean="0"/>
              <a:t>Vybereme si první a třetí rovnici, ale před sečtením druhou rovnici nejprve vynásobíme (-3)</a:t>
            </a:r>
          </a:p>
          <a:p>
            <a:pPr marL="0" indent="0">
              <a:buNone/>
            </a:pPr>
            <a:r>
              <a:rPr lang="cs-CZ" dirty="0" smtClean="0"/>
              <a:t>         x – 3y + z = -2</a:t>
            </a:r>
          </a:p>
          <a:p>
            <a:pPr marL="0" indent="0">
              <a:buNone/>
            </a:pPr>
            <a:r>
              <a:rPr lang="cs-CZ" dirty="0" smtClean="0"/>
              <a:t>        </a:t>
            </a:r>
            <a:r>
              <a:rPr lang="cs-CZ" u="sng" dirty="0" smtClean="0"/>
              <a:t>  2x – y - z = - 9</a:t>
            </a:r>
          </a:p>
          <a:p>
            <a:pPr marL="0" indent="0">
              <a:buNone/>
            </a:pPr>
            <a:r>
              <a:rPr lang="cs-CZ" dirty="0" smtClean="0"/>
              <a:t>             3x - 4y = - 11</a:t>
            </a:r>
          </a:p>
          <a:p>
            <a:pPr marL="0" indent="0">
              <a:buNone/>
            </a:pPr>
            <a:endParaRPr lang="cs-CZ" u="sng" dirty="0" smtClean="0"/>
          </a:p>
          <a:p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716016" y="5877272"/>
            <a:ext cx="4041775" cy="639762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cs-CZ" dirty="0" smtClean="0"/>
              <a:t>Řešení: x = -1; y = 2; z = 5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548514" y="1484785"/>
            <a:ext cx="4343966" cy="432048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 smtClean="0"/>
              <a:t>Vybereme si druhou a třetí rovnici, ale před sečtením třetí rovnici nejprve vynásobíme (-2)</a:t>
            </a:r>
          </a:p>
          <a:p>
            <a:pPr marL="0" indent="0">
              <a:buNone/>
            </a:pPr>
            <a:r>
              <a:rPr lang="cs-CZ" dirty="0" smtClean="0"/>
              <a:t>         3x + 8y – 2z = 3</a:t>
            </a:r>
          </a:p>
          <a:p>
            <a:pPr marL="0" indent="0">
              <a:buNone/>
            </a:pPr>
            <a:r>
              <a:rPr lang="cs-CZ" u="sng" dirty="0" smtClean="0"/>
              <a:t>       - -4x + 2y + 2z = 18</a:t>
            </a:r>
          </a:p>
          <a:p>
            <a:pPr marL="0" indent="0">
              <a:buNone/>
            </a:pPr>
            <a:r>
              <a:rPr lang="cs-CZ" dirty="0" smtClean="0"/>
              <a:t>             - x + 10y = 21</a:t>
            </a:r>
          </a:p>
          <a:p>
            <a:pPr marL="0" indent="0">
              <a:buNone/>
            </a:pPr>
            <a:r>
              <a:rPr lang="cs-CZ" dirty="0" smtClean="0"/>
              <a:t>Nyní postavíme získané rovnice</a:t>
            </a:r>
          </a:p>
          <a:p>
            <a:pPr marL="0" indent="0">
              <a:buNone/>
            </a:pPr>
            <a:r>
              <a:rPr lang="cs-CZ" dirty="0" smtClean="0"/>
              <a:t>  3x – 4y = - 11</a:t>
            </a:r>
          </a:p>
          <a:p>
            <a:pPr marL="0" indent="0">
              <a:buNone/>
            </a:pPr>
            <a:r>
              <a:rPr lang="cs-CZ" u="sng" dirty="0" smtClean="0"/>
              <a:t>  -x + 10y = 21    /.3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3x – 4y = - 11</a:t>
            </a:r>
          </a:p>
          <a:p>
            <a:pPr marL="0" indent="0">
              <a:buNone/>
            </a:pPr>
            <a:r>
              <a:rPr lang="cs-CZ" u="sng" dirty="0"/>
              <a:t> </a:t>
            </a:r>
            <a:r>
              <a:rPr lang="cs-CZ" u="sng" dirty="0" smtClean="0"/>
              <a:t>   -3x + 30y = 63</a:t>
            </a:r>
          </a:p>
          <a:p>
            <a:pPr marL="0" indent="0">
              <a:buNone/>
            </a:pPr>
            <a:r>
              <a:rPr lang="cs-CZ" dirty="0" smtClean="0"/>
              <a:t>       26y = 52</a:t>
            </a:r>
          </a:p>
          <a:p>
            <a:pPr marL="0" indent="0">
              <a:buNone/>
            </a:pPr>
            <a:r>
              <a:rPr lang="cs-CZ" dirty="0" smtClean="0"/>
              <a:t>            </a:t>
            </a:r>
            <a:r>
              <a:rPr lang="cs-CZ" u="sng" dirty="0" smtClean="0"/>
              <a:t>y = 2</a:t>
            </a:r>
          </a:p>
          <a:p>
            <a:pPr marL="0" indent="0">
              <a:buNone/>
            </a:pPr>
            <a:r>
              <a:rPr lang="cs-CZ" dirty="0" smtClean="0"/>
              <a:t>3.x – 4.2 = -11  → x = -1</a:t>
            </a:r>
          </a:p>
          <a:p>
            <a:pPr marL="0" indent="0">
              <a:buNone/>
            </a:pPr>
            <a:r>
              <a:rPr lang="cs-CZ" dirty="0" smtClean="0"/>
              <a:t>Dosadíme např. do I.   -1 – 3.2 + z = -2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                              z = 5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3127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/>
      <p:bldP spid="5" grpId="0" build="p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cs-CZ" dirty="0" smtClean="0"/>
              <a:t>Příklady na procvičení 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ástupný symbol pro obsah 8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67544" y="1844824"/>
                <a:ext cx="3970784" cy="3773016"/>
              </a:xfrm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dirty="0" smtClean="0"/>
                  <a:t>Řešte soustavu tří rovnic</a:t>
                </a:r>
              </a:p>
              <a:p>
                <a:pPr marL="0" indent="0">
                  <a:buNone/>
                </a:pPr>
                <a:r>
                  <a:rPr lang="cs-CZ" dirty="0" smtClean="0"/>
                  <a:t> o třech neznámých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cs-CZ" dirty="0" smtClean="0"/>
                  <a:t> - z = 6</a:t>
                </a:r>
              </a:p>
              <a:p>
                <a:pPr marL="0" indent="0">
                  <a:buNone/>
                </a:pPr>
                <a:r>
                  <a:rPr lang="cs-CZ" dirty="0" smtClean="0"/>
                  <a:t>3(2x – y) + z = -2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5x – 2y + 3z = -11</a:t>
                </a:r>
                <a:endParaRPr lang="cs-CZ" u="sng" dirty="0"/>
              </a:p>
            </p:txBody>
          </p:sp>
        </mc:Choice>
        <mc:Fallback xmlns="">
          <p:sp>
            <p:nvSpPr>
              <p:cNvPr id="9" name="Zástupný symbol pro obsah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67544" y="1844824"/>
                <a:ext cx="3970784" cy="3773016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4932040" y="2708920"/>
            <a:ext cx="4028256" cy="3701008"/>
          </a:xfrm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Řešte soustavu tří rovnic</a:t>
            </a:r>
          </a:p>
          <a:p>
            <a:pPr marL="0" indent="0">
              <a:buNone/>
            </a:pPr>
            <a:r>
              <a:rPr lang="cs-CZ" dirty="0" smtClean="0"/>
              <a:t> o třech neznámých</a:t>
            </a:r>
          </a:p>
          <a:p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3x – y + 2z = 3</a:t>
            </a:r>
          </a:p>
          <a:p>
            <a:pPr marL="0" indent="0">
              <a:buNone/>
            </a:pPr>
            <a:r>
              <a:rPr lang="cs-CZ" dirty="0" smtClean="0"/>
              <a:t>5x + 4y – z = -8</a:t>
            </a:r>
          </a:p>
          <a:p>
            <a:pPr marL="0" indent="0">
              <a:buNone/>
            </a:pPr>
            <a:r>
              <a:rPr lang="cs-CZ" u="sng" dirty="0"/>
              <a:t>x</a:t>
            </a:r>
            <a:r>
              <a:rPr lang="cs-CZ" u="sng" dirty="0" smtClean="0"/>
              <a:t> – 5y + 4z = 11</a:t>
            </a:r>
            <a:endParaRPr lang="cs-CZ" u="sng" dirty="0"/>
          </a:p>
        </p:txBody>
      </p:sp>
    </p:spTree>
    <p:extLst>
      <p:ext uri="{BB962C8B-B14F-4D97-AF65-F5344CB8AC3E}">
        <p14:creationId xmlns:p14="http://schemas.microsoft.com/office/powerpoint/2010/main" val="304215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7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75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build="p" animBg="1"/>
      <p:bldP spid="10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1196</Words>
  <Application>Microsoft Office PowerPoint</Application>
  <PresentationFormat>Předvádění na obrazovce (4:3)</PresentationFormat>
  <Paragraphs>150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Prezentace aplikace PowerPoint</vt:lpstr>
      <vt:lpstr>Soustava tří rovnic o třech neznámých</vt:lpstr>
      <vt:lpstr>Postup – metoda substituční</vt:lpstr>
      <vt:lpstr>Postup – metoda sčítací</vt:lpstr>
      <vt:lpstr>Řešte soustavu tří rovnic o třech neznámých metodou substituční</vt:lpstr>
      <vt:lpstr>Řešte soustavu tří rovnic o třech neznámých metodou sčítací</vt:lpstr>
      <vt:lpstr>Řešte soustavu tří rovnic o třech neznámých metodou substituční</vt:lpstr>
      <vt:lpstr>Řešte soustavu tří rovnic o třech neznámých metodou sčítací</vt:lpstr>
      <vt:lpstr>Příklady na procvičení </vt:lpstr>
      <vt:lpstr>Řešení úloh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Soustava tří rovnic o třech neznámých</dc:title>
  <dc:creator>Jiřina Rychtářová</dc:creator>
  <cp:lastModifiedBy>Admin</cp:lastModifiedBy>
  <cp:revision>17</cp:revision>
  <dcterms:created xsi:type="dcterms:W3CDTF">2014-01-05T14:40:01Z</dcterms:created>
  <dcterms:modified xsi:type="dcterms:W3CDTF">2014-05-29T00:40:44Z</dcterms:modified>
</cp:coreProperties>
</file>