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4" r:id="rId2"/>
  </p:sldMasterIdLst>
  <p:notesMasterIdLst>
    <p:notesMasterId r:id="rId13"/>
  </p:notesMasterIdLst>
  <p:handoutMasterIdLst>
    <p:handoutMasterId r:id="rId14"/>
  </p:handoutMasterIdLst>
  <p:sldIdLst>
    <p:sldId id="256" r:id="rId3"/>
    <p:sldId id="282" r:id="rId4"/>
    <p:sldId id="276" r:id="rId5"/>
    <p:sldId id="261" r:id="rId6"/>
    <p:sldId id="279" r:id="rId7"/>
    <p:sldId id="283" r:id="rId8"/>
    <p:sldId id="280" r:id="rId9"/>
    <p:sldId id="281" r:id="rId10"/>
    <p:sldId id="278" r:id="rId11"/>
    <p:sldId id="284" r:id="rId12"/>
  </p:sldIdLst>
  <p:sldSz cx="9144000" cy="6858000" type="screen4x3"/>
  <p:notesSz cx="9921875" cy="67849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Světlý styl 2 – zvýraznění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Světlý styl 2 – zvýraznění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Světlý styl 3 – zvýraznění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4C1A8A3-306A-4EB7-A6B1-4F7E0EB9C5D6}" styleName="Střední styl 3 – zvýraznění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Bez stylu, mřížka tabulky">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599" autoAdjust="0"/>
  </p:normalViewPr>
  <p:slideViewPr>
    <p:cSldViewPr>
      <p:cViewPr varScale="1">
        <p:scale>
          <a:sx n="81" d="100"/>
          <a:sy n="81" d="100"/>
        </p:scale>
        <p:origin x="-1013"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4299479" cy="339249"/>
          </a:xfrm>
          <a:prstGeom prst="rect">
            <a:avLst/>
          </a:prstGeom>
        </p:spPr>
        <p:txBody>
          <a:bodyPr vert="horz" lIns="90910" tIns="45455" rIns="90910" bIns="45455" rtlCol="0"/>
          <a:lstStyle>
            <a:lvl1pPr algn="l">
              <a:defRPr sz="1200"/>
            </a:lvl1pPr>
          </a:lstStyle>
          <a:p>
            <a:endParaRPr lang="cs-CZ"/>
          </a:p>
        </p:txBody>
      </p:sp>
      <p:sp>
        <p:nvSpPr>
          <p:cNvPr id="3" name="Zástupný symbol pro datum 2"/>
          <p:cNvSpPr>
            <a:spLocks noGrp="1"/>
          </p:cNvSpPr>
          <p:nvPr>
            <p:ph type="dt" sz="quarter" idx="1"/>
          </p:nvPr>
        </p:nvSpPr>
        <p:spPr>
          <a:xfrm>
            <a:off x="5620099" y="0"/>
            <a:ext cx="4299479" cy="339249"/>
          </a:xfrm>
          <a:prstGeom prst="rect">
            <a:avLst/>
          </a:prstGeom>
        </p:spPr>
        <p:txBody>
          <a:bodyPr vert="horz" lIns="90910" tIns="45455" rIns="90910" bIns="45455" rtlCol="0"/>
          <a:lstStyle>
            <a:lvl1pPr algn="r">
              <a:defRPr sz="1200"/>
            </a:lvl1pPr>
          </a:lstStyle>
          <a:p>
            <a:fld id="{92A48C85-9DF1-4B7B-9463-5403AC0E5321}" type="datetimeFigureOut">
              <a:rPr lang="cs-CZ" smtClean="0"/>
              <a:t>25.10.2014</a:t>
            </a:fld>
            <a:endParaRPr lang="cs-CZ"/>
          </a:p>
        </p:txBody>
      </p:sp>
      <p:sp>
        <p:nvSpPr>
          <p:cNvPr id="4" name="Zástupný symbol pro zápatí 3"/>
          <p:cNvSpPr>
            <a:spLocks noGrp="1"/>
          </p:cNvSpPr>
          <p:nvPr>
            <p:ph type="ftr" sz="quarter" idx="2"/>
          </p:nvPr>
        </p:nvSpPr>
        <p:spPr>
          <a:xfrm>
            <a:off x="0" y="6444549"/>
            <a:ext cx="4299479" cy="339249"/>
          </a:xfrm>
          <a:prstGeom prst="rect">
            <a:avLst/>
          </a:prstGeom>
        </p:spPr>
        <p:txBody>
          <a:bodyPr vert="horz" lIns="90910" tIns="45455" rIns="90910" bIns="45455"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5620099" y="6444549"/>
            <a:ext cx="4299479" cy="339249"/>
          </a:xfrm>
          <a:prstGeom prst="rect">
            <a:avLst/>
          </a:prstGeom>
        </p:spPr>
        <p:txBody>
          <a:bodyPr vert="horz" lIns="90910" tIns="45455" rIns="90910" bIns="45455" rtlCol="0" anchor="b"/>
          <a:lstStyle>
            <a:lvl1pPr algn="r">
              <a:defRPr sz="1200"/>
            </a:lvl1pPr>
          </a:lstStyle>
          <a:p>
            <a:fld id="{B16843AA-8B37-4D44-9BB2-A4BB6251DD26}" type="slidenum">
              <a:rPr lang="cs-CZ" smtClean="0"/>
              <a:t>‹#›</a:t>
            </a:fld>
            <a:endParaRPr lang="cs-CZ"/>
          </a:p>
        </p:txBody>
      </p:sp>
    </p:spTree>
    <p:extLst>
      <p:ext uri="{BB962C8B-B14F-4D97-AF65-F5344CB8AC3E}">
        <p14:creationId xmlns:p14="http://schemas.microsoft.com/office/powerpoint/2010/main" val="17500168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9479" cy="339249"/>
          </a:xfrm>
          <a:prstGeom prst="rect">
            <a:avLst/>
          </a:prstGeom>
        </p:spPr>
        <p:txBody>
          <a:bodyPr vert="horz" lIns="90910" tIns="45455" rIns="90910" bIns="45455" rtlCol="0"/>
          <a:lstStyle>
            <a:lvl1pPr algn="l">
              <a:defRPr sz="1200"/>
            </a:lvl1pPr>
          </a:lstStyle>
          <a:p>
            <a:endParaRPr lang="en-US" dirty="0"/>
          </a:p>
        </p:txBody>
      </p:sp>
      <p:sp>
        <p:nvSpPr>
          <p:cNvPr id="3" name="Date Placeholder 2"/>
          <p:cNvSpPr>
            <a:spLocks noGrp="1"/>
          </p:cNvSpPr>
          <p:nvPr>
            <p:ph type="dt" idx="1"/>
          </p:nvPr>
        </p:nvSpPr>
        <p:spPr>
          <a:xfrm>
            <a:off x="5620099" y="0"/>
            <a:ext cx="4299479" cy="339249"/>
          </a:xfrm>
          <a:prstGeom prst="rect">
            <a:avLst/>
          </a:prstGeom>
        </p:spPr>
        <p:txBody>
          <a:bodyPr vert="horz" lIns="90910" tIns="45455" rIns="90910" bIns="45455" rtlCol="0"/>
          <a:lstStyle>
            <a:lvl1pPr algn="r">
              <a:defRPr sz="1200"/>
            </a:lvl1pPr>
          </a:lstStyle>
          <a:p>
            <a:fld id="{5FA7A704-9F1C-4FD3-85D1-57AF2D7FD0E8}" type="datetimeFigureOut">
              <a:rPr lang="en-US" smtClean="0"/>
              <a:pPr/>
              <a:t>10/25/2014</a:t>
            </a:fld>
            <a:endParaRPr lang="en-US" dirty="0"/>
          </a:p>
        </p:txBody>
      </p:sp>
      <p:sp>
        <p:nvSpPr>
          <p:cNvPr id="4" name="Slide Image Placeholder 3"/>
          <p:cNvSpPr>
            <a:spLocks noGrp="1" noRot="1" noChangeAspect="1"/>
          </p:cNvSpPr>
          <p:nvPr>
            <p:ph type="sldImg" idx="2"/>
          </p:nvPr>
        </p:nvSpPr>
        <p:spPr>
          <a:xfrm>
            <a:off x="3265488" y="509588"/>
            <a:ext cx="3390900" cy="2543175"/>
          </a:xfrm>
          <a:prstGeom prst="rect">
            <a:avLst/>
          </a:prstGeom>
          <a:noFill/>
          <a:ln w="12700">
            <a:solidFill>
              <a:prstClr val="black"/>
            </a:solidFill>
          </a:ln>
        </p:spPr>
        <p:txBody>
          <a:bodyPr vert="horz" lIns="90910" tIns="45455" rIns="90910" bIns="45455" rtlCol="0" anchor="ctr"/>
          <a:lstStyle/>
          <a:p>
            <a:endParaRPr lang="en-US" dirty="0"/>
          </a:p>
        </p:txBody>
      </p:sp>
      <p:sp>
        <p:nvSpPr>
          <p:cNvPr id="5" name="Notes Placeholder 4"/>
          <p:cNvSpPr>
            <a:spLocks noGrp="1"/>
          </p:cNvSpPr>
          <p:nvPr>
            <p:ph type="body" sz="quarter" idx="3"/>
          </p:nvPr>
        </p:nvSpPr>
        <p:spPr>
          <a:xfrm>
            <a:off x="992188" y="3222863"/>
            <a:ext cx="7937500" cy="3053239"/>
          </a:xfrm>
          <a:prstGeom prst="rect">
            <a:avLst/>
          </a:prstGeom>
        </p:spPr>
        <p:txBody>
          <a:bodyPr vert="horz" lIns="90910" tIns="45455" rIns="90910" bIns="45455"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444549"/>
            <a:ext cx="4299479" cy="339249"/>
          </a:xfrm>
          <a:prstGeom prst="rect">
            <a:avLst/>
          </a:prstGeom>
        </p:spPr>
        <p:txBody>
          <a:bodyPr vert="horz" lIns="90910" tIns="45455" rIns="90910" bIns="45455" rtlCol="0" anchor="b"/>
          <a:lstStyle>
            <a:lvl1pPr algn="l">
              <a:defRPr sz="1200"/>
            </a:lvl1pPr>
          </a:lstStyle>
          <a:p>
            <a:endParaRPr lang="en-US" dirty="0"/>
          </a:p>
        </p:txBody>
      </p:sp>
      <p:sp>
        <p:nvSpPr>
          <p:cNvPr id="7" name="Slide Number Placeholder 6"/>
          <p:cNvSpPr>
            <a:spLocks noGrp="1"/>
          </p:cNvSpPr>
          <p:nvPr>
            <p:ph type="sldNum" sz="quarter" idx="5"/>
          </p:nvPr>
        </p:nvSpPr>
        <p:spPr>
          <a:xfrm>
            <a:off x="5620099" y="6444549"/>
            <a:ext cx="4299479" cy="339249"/>
          </a:xfrm>
          <a:prstGeom prst="rect">
            <a:avLst/>
          </a:prstGeom>
        </p:spPr>
        <p:txBody>
          <a:bodyPr vert="horz" lIns="90910" tIns="45455" rIns="90910" bIns="45455" rtlCol="0" anchor="b"/>
          <a:lstStyle>
            <a:lvl1pPr algn="r">
              <a:defRPr sz="1200"/>
            </a:lvl1pPr>
          </a:lstStyle>
          <a:p>
            <a:fld id="{F7EBFB8C-BBFF-4397-A51C-1E92596422A9}" type="slidenum">
              <a:rPr lang="en-US" smtClean="0"/>
              <a:pPr/>
              <a:t>‹#›</a:t>
            </a:fld>
            <a:endParaRPr lang="en-US" dirty="0"/>
          </a:p>
        </p:txBody>
      </p:sp>
    </p:spTree>
    <p:extLst>
      <p:ext uri="{BB962C8B-B14F-4D97-AF65-F5344CB8AC3E}">
        <p14:creationId xmlns:p14="http://schemas.microsoft.com/office/powerpoint/2010/main" val="186193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solidFill>
                  <a:prstClr val="black"/>
                </a:solidFill>
              </a:rPr>
              <a:pPr/>
              <a:t>2</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solidFill>
                  <a:prstClr val="black"/>
                </a:solidFill>
              </a:rPr>
              <a:pPr/>
              <a:t>7</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solidFill>
                  <a:prstClr val="black"/>
                </a:solidFill>
              </a:rPr>
              <a:pPr/>
              <a:t>8</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14" name="Title 13"/>
          <p:cNvSpPr>
            <a:spLocks noGrp="1"/>
          </p:cNvSpPr>
          <p:nvPr>
            <p:ph type="ctrTitle"/>
          </p:nvPr>
        </p:nvSpPr>
        <p:spPr>
          <a:xfrm>
            <a:off x="1435608" y="435936"/>
            <a:ext cx="7406640" cy="1472184"/>
          </a:xfrm>
        </p:spPr>
        <p:txBody>
          <a:bodyPr anchor="b"/>
          <a:lstStyle>
            <a:lvl1pPr algn="l">
              <a:defRPr/>
            </a:lvl1pPr>
            <a:extLst/>
          </a:lstStyle>
          <a:p>
            <a:r>
              <a:rPr lang="cs-CZ" noProof="1" smtClean="0"/>
              <a:t>Kliknutím lze upravit styl.</a:t>
            </a:r>
            <a:endParaRPr lang="en-US" dirty="0"/>
          </a:p>
        </p:txBody>
      </p:sp>
      <p:sp>
        <p:nvSpPr>
          <p:cNvPr id="22" name="Subtitle 21"/>
          <p:cNvSpPr>
            <a:spLocks noGrp="1"/>
          </p:cNvSpPr>
          <p:nvPr>
            <p:ph type="subTitle" idx="1"/>
          </p:nvPr>
        </p:nvSpPr>
        <p:spPr>
          <a:xfrm>
            <a:off x="1432560" y="1850064"/>
            <a:ext cx="7406640" cy="1752600"/>
          </a:xfrm>
        </p:spPr>
        <p:txBody>
          <a:bodyPr/>
          <a:lstStyle>
            <a:lvl1pPr marL="7315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cs-CZ" noProof="1" smtClean="0"/>
              <a:t>Kliknutím lze upravit styl předlohy.</a:t>
            </a:r>
            <a:endParaRPr lang="en-US" dirty="0"/>
          </a:p>
        </p:txBody>
      </p:sp>
      <p:sp>
        <p:nvSpPr>
          <p:cNvPr id="7" name="Date Placeholder 6"/>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20" name="Footer Placeholder 19"/>
          <p:cNvSpPr>
            <a:spLocks noGrp="1"/>
          </p:cNvSpPr>
          <p:nvPr>
            <p:ph type="ftr" sz="quarter" idx="11"/>
          </p:nvPr>
        </p:nvSpPr>
        <p:spPr/>
        <p:txBody>
          <a:bodyPr/>
          <a:lstStyle>
            <a:extLst/>
          </a:lstStyle>
          <a:p>
            <a:endParaRPr lang="en-US" dirty="0"/>
          </a:p>
        </p:txBody>
      </p:sp>
      <p:sp>
        <p:nvSpPr>
          <p:cNvPr id="10" name="Slide Number Placeholder 9"/>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50000" t="50000" r="100000" b="1250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cs-CZ" smtClean="0"/>
              <a:t>Kliknutím lze upravit styl.</a:t>
            </a:r>
            <a:endParaRPr lang="en-US"/>
          </a:p>
        </p:txBody>
      </p:sp>
      <p:sp>
        <p:nvSpPr>
          <p:cNvPr id="3" name="Vertical Text Placeholder 2"/>
          <p:cNvSpPr>
            <a:spLocks noGrp="1"/>
          </p:cNvSpPr>
          <p:nvPr>
            <p:ph type="body" orient="vert" idx="1"/>
          </p:nvPr>
        </p:nvSpPr>
        <p:spPr/>
        <p:txBody>
          <a:bodyPr vert="eaVert"/>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lang="cs-CZ" smtClean="0"/>
              <a:t>Kliknutím lze upravit styl.</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cs-CZ" smtClean="0"/>
              <a:t>Kliknutím lze upravit styl.</a:t>
            </a:r>
            <a:endParaRPr lang="en-US"/>
          </a:p>
        </p:txBody>
      </p:sp>
      <p:sp>
        <p:nvSpPr>
          <p:cNvPr id="3" name="Content Placeholder 2"/>
          <p:cNvSpPr>
            <a:spLocks noGrp="1"/>
          </p:cNvSpPr>
          <p:nvPr>
            <p:ph idx="1"/>
          </p:nvPr>
        </p:nvSpPr>
        <p:spPr/>
        <p:txBody>
          <a:bodyPr/>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cs-CZ" smtClean="0"/>
              <a:t>Kliknutím lze upravit styl.</a:t>
            </a:r>
            <a:endParaRPr lang="en-US" dirty="0"/>
          </a:p>
        </p:txBody>
      </p:sp>
      <p:sp>
        <p:nvSpPr>
          <p:cNvPr id="3" name="Text Placeholder 2"/>
          <p:cNvSpPr>
            <a:spLocks noGrp="1"/>
          </p:cNvSpPr>
          <p:nvPr>
            <p:ph type="body" idx="1"/>
          </p:nvPr>
        </p:nvSpPr>
        <p:spPr>
          <a:xfrm>
            <a:off x="2578392" y="1100138"/>
            <a:ext cx="6400800" cy="1509712"/>
          </a:xfrm>
        </p:spPr>
        <p:txBody>
          <a:bodyPr anchor="b"/>
          <a:lstStyle>
            <a:lvl1pPr marL="27432"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cs-CZ" smtClean="0"/>
              <a:t>Kliknutím lze upravit styly předlohy textu.</a:t>
            </a:r>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50000" t="50000" r="100000" b="1250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va obsahy">
    <p:spTree>
      <p:nvGrpSpPr>
        <p:cNvPr id="1" name=""/>
        <p:cNvGrpSpPr/>
        <p:nvPr/>
      </p:nvGrpSpPr>
      <p:grpSpPr>
        <a:xfrm>
          <a:off x="0" y="0"/>
          <a:ext cx="0" cy="0"/>
          <a:chOff x="0" y="0"/>
          <a:chExt cx="0" cy="0"/>
        </a:xfrm>
      </p:grpSpPr>
      <p:sp>
        <p:nvSpPr>
          <p:cNvPr id="9" name="Pie 8"/>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0" name="Oval 9"/>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85000" t="100000" r="1000000" b="30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2" name="Rectangle 11"/>
          <p:cNvSpPr/>
          <p:nvPr/>
        </p:nvSpPr>
        <p:spPr>
          <a:xfrm>
            <a:off x="1033974" y="-54"/>
            <a:ext cx="8131127"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 name="Title 1"/>
          <p:cNvSpPr>
            <a:spLocks noGrp="1"/>
          </p:cNvSpPr>
          <p:nvPr>
            <p:ph type="title"/>
          </p:nvPr>
        </p:nvSpPr>
        <p:spPr>
          <a:xfrm>
            <a:off x="1435608" y="274320"/>
            <a:ext cx="7498080" cy="1143000"/>
          </a:xfrm>
        </p:spPr>
        <p:txBody>
          <a:bodyPr/>
          <a:lstStyle>
            <a:extLst/>
          </a:lstStyle>
          <a:p>
            <a:r>
              <a:rPr lang="cs-CZ" smtClean="0"/>
              <a:t>Kliknutím lze upravit styl.</a:t>
            </a:r>
            <a:endParaRPr lang="en-US" dirty="0"/>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lang="cs-CZ" smtClean="0"/>
              <a:t>Kliknutím lze upravit styl.</a:t>
            </a:r>
            <a:endParaRPr lang="en-US" dirty="0"/>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283464"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cs-CZ" smtClean="0"/>
              <a:t>Kliknutím lze upravit styly předlohy textu.</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283464"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cs-CZ" smtClean="0"/>
              <a:t>Kliknutím lze upravit styly předlohy textu.</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7" name="Date Placeholder 6"/>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lang="cs-CZ" smtClean="0"/>
              <a:t>Kliknutím lze upravit styl.</a:t>
            </a:r>
            <a:endParaRPr lang="en-US" dirty="0"/>
          </a:p>
        </p:txBody>
      </p:sp>
      <p:sp>
        <p:nvSpPr>
          <p:cNvPr id="3" name="Date Placeholder 2"/>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 name="Date Placeholder 1"/>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810000" cy="1162050"/>
          </a:xfrm>
          <a:ln>
            <a:noFill/>
          </a:ln>
        </p:spPr>
        <p:txBody>
          <a:bodyPr anchor="b"/>
          <a:lstStyle>
            <a:lvl1pPr algn="l">
              <a:lnSpc>
                <a:spcPts val="2000"/>
              </a:lnSpc>
              <a:buNone/>
              <a:defRPr sz="2200" b="1" cap="all" baseline="0"/>
            </a:lvl1pPr>
            <a:extLst/>
          </a:lstStyle>
          <a:p>
            <a:r>
              <a:rPr lang="cs-CZ" smtClean="0"/>
              <a:t>Kliknutím lze upravit styl.</a:t>
            </a:r>
            <a:endParaRPr lang="en-US" dirty="0"/>
          </a:p>
        </p:txBody>
      </p:sp>
      <p:sp>
        <p:nvSpPr>
          <p:cNvPr id="3" name="Text Placeholder 2"/>
          <p:cNvSpPr>
            <a:spLocks noGrp="1"/>
          </p:cNvSpPr>
          <p:nvPr>
            <p:ph type="body" idx="2"/>
          </p:nvPr>
        </p:nvSpPr>
        <p:spPr>
          <a:xfrm>
            <a:off x="457200" y="1435100"/>
            <a:ext cx="3810000" cy="698500"/>
          </a:xfrm>
        </p:spPr>
        <p:txBody>
          <a:bodyPr/>
          <a:lstStyle>
            <a:lvl1pPr marL="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cs-CZ" smtClean="0"/>
              <a:t>Kliknutím lze upravit styly předlohy textu.</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cs-CZ" smtClean="0"/>
              <a:t>Kliknutím lze upravit styl.</a:t>
            </a:r>
            <a:endParaRPr lang="en-US" dirty="0"/>
          </a:p>
        </p:txBody>
      </p:sp>
      <p:sp>
        <p:nvSpPr>
          <p:cNvPr id="5" name="Date Placeholder 4"/>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0">
            <a:bevelT w="25400" h="19050"/>
            <a:contourClr>
              <a:srgbClr val="969696"/>
            </a:contourClr>
          </a:sp3d>
        </p:spPr>
        <p:txBody>
          <a:bodyPr lIns="91440" tIns="274320" rtlCol="0" anchor="t">
            <a:normAutofit/>
          </a:bodyPr>
          <a:lstStyle>
            <a:extLst/>
          </a:lstStyle>
          <a:p>
            <a:pPr marL="0" indent="-283464" algn="l" rtl="0" latinLnBrk="0">
              <a:lnSpc>
                <a:spcPts val="3000"/>
              </a:lnSpc>
              <a:spcBef>
                <a:spcPts val="600"/>
              </a:spcBef>
              <a:buClr>
                <a:schemeClr val="accent1"/>
              </a:buClr>
              <a:buSzPct val="80000"/>
              <a:buFont typeface="Wingdings 2"/>
              <a:buNone/>
            </a:pPr>
            <a:endParaRPr lang="en-US" sz="3200" kern="1200" dirty="0">
              <a:solidFill>
                <a:schemeClr val="tx1"/>
              </a:solidFill>
              <a:latin typeface="+mn-lt"/>
              <a:ea typeface="+mn-ea"/>
              <a:cs typeface="+mn-cs"/>
            </a:endParaRPr>
          </a:p>
        </p:txBody>
      </p:sp>
      <p:sp>
        <p:nvSpPr>
          <p:cNvPr id="3" name="Shap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a:r>
              <a:rPr lang="cs-CZ" dirty="0" smtClean="0"/>
              <a:t>Kliknutím na ikonu přidáte obrázek.</a:t>
            </a:r>
            <a:endParaRPr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4" name="Text Placeholder 3"/>
          <p:cNvSpPr>
            <a:spLocks noGrp="1"/>
          </p:cNvSpPr>
          <p:nvPr>
            <p:ph type="body" sz="half" idx="2"/>
          </p:nvPr>
        </p:nvSpPr>
        <p:spPr>
          <a:xfrm>
            <a:off x="838200" y="4800600"/>
            <a:ext cx="4419600" cy="762000"/>
          </a:xfrm>
        </p:spPr>
        <p:txBody>
          <a:bodyP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cs-CZ" smtClean="0"/>
              <a:t>Kliknutím lze upravit styly předlohy textu.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85000" t="100000" r="1000000" b="30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lang="cs-CZ" noProof="1" smtClean="0"/>
              <a:t>Kliknutím lze upravit styl.</a:t>
            </a:r>
            <a:endParaRPr lang="en-US" dirty="0"/>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a:r>
              <a:rPr lang="cs-CZ" noProof="1" smtClean="0"/>
              <a:t>Kliknutím lze upravit styly předlohy textu.</a:t>
            </a:r>
          </a:p>
          <a:p>
            <a:pPr lvl="1"/>
            <a:r>
              <a:rPr lang="cs-CZ" noProof="1" smtClean="0"/>
              <a:t>Druhá úroveň</a:t>
            </a:r>
          </a:p>
          <a:p>
            <a:pPr lvl="2"/>
            <a:r>
              <a:rPr lang="cs-CZ" noProof="1" smtClean="0"/>
              <a:t>Třetí úroveň</a:t>
            </a:r>
          </a:p>
          <a:p>
            <a:pPr lvl="3"/>
            <a:r>
              <a:rPr lang="cs-CZ" noProof="1" smtClean="0"/>
              <a:t>Čtvrtá úroveň</a:t>
            </a:r>
          </a:p>
          <a:p>
            <a:pPr lvl="4"/>
            <a:r>
              <a:rPr lang="cs-CZ" noProof="1" smtClean="0"/>
              <a:t>Pátá úroveň</a:t>
            </a:r>
            <a:endParaRPr lang="en-US" dirty="0"/>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a:defRPr sz="1200">
                <a:solidFill>
                  <a:schemeClr val="bg2">
                    <a:shade val="50000"/>
                    <a:satMod val="200000"/>
                  </a:schemeClr>
                </a:solidFill>
              </a:defRPr>
            </a:lvl1pPr>
            <a:extLst/>
          </a:lstStyle>
          <a:p>
            <a:pPr algn="r"/>
            <a:fld id="{D80A4771-C6EF-4B99-81F4-D30BE4E017A0}" type="datetimeFigureOut">
              <a:rPr lang="en-US" smtClean="0"/>
              <a:pPr algn="r"/>
              <a:t>10/25/2014</a:t>
            </a:fld>
            <a:endParaRPr lang="en-US" sz="1200" dirty="0">
              <a:solidFill>
                <a:schemeClr val="bg2">
                  <a:shade val="50000"/>
                </a:scheme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a:defRPr sz="1200">
                <a:solidFill>
                  <a:schemeClr val="bg2">
                    <a:shade val="50000"/>
                    <a:satMod val="200000"/>
                  </a:schemeClr>
                </a:solidFill>
                <a:effectLst/>
              </a:defRPr>
            </a:lvl1pPr>
            <a:extLst/>
          </a:lstStyle>
          <a:p>
            <a:endParaRPr lang="en-US" sz="1200" dirty="0">
              <a:solidFill>
                <a:schemeClr val="bg2">
                  <a:shade val="50000"/>
                </a:schemeClr>
              </a:solidFill>
              <a:effectLst/>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a:defRPr sz="1200">
                <a:solidFill>
                  <a:schemeClr val="bg2">
                    <a:shade val="50000"/>
                    <a:satMod val="200000"/>
                  </a:schemeClr>
                </a:solidFill>
                <a:effectLst/>
              </a:defRPr>
            </a:lvl1pPr>
            <a:extLst/>
          </a:lstStyle>
          <a:p>
            <a:pPr algn="ctr"/>
            <a:fld id="{990B41CA-569D-40E7-8E58-026C0338B2C8}" type="slidenum">
              <a:rPr lang="en-US" smtClean="0"/>
              <a:pPr algn="ctr"/>
              <a:t>‹#›</a:t>
            </a:fld>
            <a:endParaRPr lang="en-US" sz="1200" dirty="0">
              <a:solidFill>
                <a:schemeClr val="bg2">
                  <a:shade val="50000"/>
                </a:schemeClr>
              </a:solidFill>
              <a:effectLst/>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sz="44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ts val="3000"/>
        </a:lnSpc>
        <a:spcBef>
          <a:spcPts val="600"/>
        </a:spcBef>
        <a:buClr>
          <a:schemeClr val="accent1"/>
        </a:buClr>
        <a:buSzPct val="80000"/>
        <a:buFont typeface="Wingdings 2"/>
        <a:buChar char=""/>
        <a:defRPr sz="3200" kern="1200">
          <a:solidFill>
            <a:schemeClr val="tx1"/>
          </a:solidFill>
          <a:latin typeface="+mn-lt"/>
          <a:ea typeface="+mn-ea"/>
          <a:cs typeface="+mn-cs"/>
        </a:defRPr>
      </a:lvl1pPr>
      <a:lvl2pPr marL="640080" indent="-237744" algn="l" rtl="0" eaLnBrk="1" latinLnBrk="0" hangingPunct="1">
        <a:lnSpc>
          <a:spcPts val="3000"/>
        </a:lnSpc>
        <a:spcBef>
          <a:spcPts val="550"/>
        </a:spcBef>
        <a:buClr>
          <a:schemeClr val="accent1"/>
        </a:buClr>
        <a:buFont typeface="Verdana"/>
        <a:buChar char="◦"/>
        <a:defRPr sz="2800" kern="1200">
          <a:solidFill>
            <a:schemeClr val="tx1"/>
          </a:solidFill>
          <a:latin typeface="+mn-lt"/>
          <a:ea typeface="+mn-ea"/>
          <a:cs typeface="+mn-cs"/>
        </a:defRPr>
      </a:lvl2pPr>
      <a:lvl3pPr marL="886968" indent="-228600" algn="l" rtl="0" eaLnBrk="1" latinLnBrk="0" hangingPunct="1">
        <a:lnSpc>
          <a:spcPts val="2800"/>
        </a:lnSpc>
        <a:spcBef>
          <a:spcPct val="20000"/>
        </a:spcBef>
        <a:buClr>
          <a:schemeClr val="accent2"/>
        </a:buClr>
        <a:buFont typeface="Wingdings 2"/>
        <a:buChar char=""/>
        <a:defRPr sz="2400" kern="1200">
          <a:solidFill>
            <a:schemeClr val="tx1"/>
          </a:solidFill>
          <a:latin typeface="+mn-lt"/>
          <a:ea typeface="+mn-ea"/>
          <a:cs typeface="+mn-cs"/>
        </a:defRPr>
      </a:lvl3pPr>
      <a:lvl4pPr marL="1097280" indent="-173736" algn="l" rtl="0" eaLnBrk="1" latinLnBrk="0" hangingPunct="1">
        <a:spcBef>
          <a:spcPct val="20000"/>
        </a:spcBef>
        <a:buClr>
          <a:schemeClr val="accent3"/>
        </a:buClr>
        <a:buFont typeface="Wingdings 2"/>
        <a:buChar char=""/>
        <a:defRPr sz="2000" kern="1200">
          <a:solidFill>
            <a:schemeClr val="tx1"/>
          </a:solidFill>
          <a:latin typeface="+mn-lt"/>
          <a:ea typeface="+mn-ea"/>
          <a:cs typeface="+mn-cs"/>
        </a:defRPr>
      </a:lvl4pPr>
      <a:lvl5pPr marL="1298448" indent="-182880" algn="l" rtl="0" eaLnBrk="1" latinLnBrk="0" hangingPunct="1">
        <a:spcBef>
          <a:spcPct val="20000"/>
        </a:spcBef>
        <a:buClr>
          <a:schemeClr val="accent4"/>
        </a:buClr>
        <a:buFont typeface="Wingdings 2"/>
        <a:buChar char=""/>
        <a:defRPr sz="2000" kern="1200">
          <a:solidFill>
            <a:schemeClr val="tx1"/>
          </a:solidFill>
          <a:latin typeface="+mn-lt"/>
          <a:ea typeface="+mn-ea"/>
          <a:cs typeface="+mn-cs"/>
        </a:defRPr>
      </a:lvl5pPr>
      <a:lvl6pPr marL="1508760" indent="-18288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6pPr>
      <a:lvl7pPr marL="171907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7pPr>
      <a:lvl8pPr marL="1920240"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8pPr>
      <a:lvl9pPr marL="213055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1640" y="1484784"/>
            <a:ext cx="7406640" cy="1040136"/>
          </a:xfrm>
        </p:spPr>
        <p:txBody>
          <a:bodyPr>
            <a:normAutofit/>
          </a:bodyPr>
          <a:lstStyle/>
          <a:p>
            <a:pPr algn="ctr"/>
            <a:r>
              <a:rPr lang="cs-CZ" sz="4800" dirty="0" smtClean="0"/>
              <a:t>Operační systémy</a:t>
            </a:r>
            <a:endParaRPr lang="cs-CZ" sz="4800" dirty="0"/>
          </a:p>
        </p:txBody>
      </p:sp>
      <p:graphicFrame>
        <p:nvGraphicFramePr>
          <p:cNvPr id="6" name="Tabulka 5"/>
          <p:cNvGraphicFramePr>
            <a:graphicFrameLocks noGrp="1"/>
          </p:cNvGraphicFramePr>
          <p:nvPr>
            <p:extLst>
              <p:ext uri="{D42A27DB-BD31-4B8C-83A1-F6EECF244321}">
                <p14:modId xmlns:p14="http://schemas.microsoft.com/office/powerpoint/2010/main" val="2963814144"/>
              </p:ext>
            </p:extLst>
          </p:nvPr>
        </p:nvGraphicFramePr>
        <p:xfrm>
          <a:off x="1547664" y="2852936"/>
          <a:ext cx="6984776" cy="3708400"/>
        </p:xfrm>
        <a:graphic>
          <a:graphicData uri="http://schemas.openxmlformats.org/drawingml/2006/table">
            <a:tbl>
              <a:tblPr bandRow="1"/>
              <a:tblGrid>
                <a:gridCol w="1872208"/>
                <a:gridCol w="5112568"/>
              </a:tblGrid>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b="1" dirty="0" smtClean="0"/>
                        <a:t>Název školy</a:t>
                      </a:r>
                      <a:endParaRPr lang="cs-CZ" sz="1600" b="1"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b="1" dirty="0" smtClean="0"/>
                        <a:t>Soukromé střední odborné učiliště</a:t>
                      </a:r>
                      <a:r>
                        <a:rPr lang="cs-CZ" sz="1600" b="1" baseline="0" dirty="0" smtClean="0"/>
                        <a:t> LIVA s.r.o.</a:t>
                      </a:r>
                      <a:endParaRPr lang="cs-CZ" sz="1600" b="1"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Projekt</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CZ.1.07/1.5.00/34.1035 Elektronické studijní zdroje</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Název materiálu</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VY_32_INOVACE_1309 Operační</a:t>
                      </a:r>
                      <a:r>
                        <a:rPr lang="cs-CZ" sz="1600" baseline="0" dirty="0" smtClean="0"/>
                        <a:t> systémy</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Tematická oblast</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Základy ICT</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Ročník</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1. ročník</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Autor</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Jan Hlavatý</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Datum vzniku</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smtClean="0"/>
                        <a:t>6.12.2012</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Anotace</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Rozdělení</a:t>
                      </a:r>
                      <a:r>
                        <a:rPr lang="cs-CZ" sz="1600" baseline="0" dirty="0" smtClean="0"/>
                        <a:t> operačních systémů, Linux, Windows,  Mac OS</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Metodika</a:t>
                      </a:r>
                      <a:endParaRPr lang="cs-CZ" sz="1600" dirty="0"/>
                    </a:p>
                  </a:txBody>
                  <a:tcPr anchor="ctr">
                    <a:lnL w="12700" cmpd="sng">
                      <a:solidFill>
                        <a:srgbClr val="9BBB59"/>
                      </a:solidFill>
                    </a:lnL>
                    <a:lnR w="12700" cmpd="sng">
                      <a:solidFill>
                        <a:srgbClr val="9BBB59"/>
                      </a:solidFill>
                    </a:lnR>
                    <a:lnT w="12700" cmpd="sng">
                      <a:solidFill>
                        <a:srgbClr val="9BBB59"/>
                      </a:solidFill>
                    </a:lnT>
                    <a:lnB w="12700" cap="flat" cmpd="sng" algn="ctr">
                      <a:solidFill>
                        <a:srgbClr val="9BBB59"/>
                      </a:solidFill>
                      <a:prstDash val="solid"/>
                      <a:round/>
                      <a:headEnd type="none" w="med" len="med"/>
                      <a:tailEnd type="none" w="med" len="med"/>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Prezentace prostřednictvím projektoru, samostudium</a:t>
                      </a:r>
                    </a:p>
                  </a:txBody>
                  <a:tcPr anchor="ctr">
                    <a:lnL w="12700" cmpd="sng">
                      <a:solidFill>
                        <a:srgbClr val="9BBB59"/>
                      </a:solidFill>
                    </a:lnL>
                    <a:lnR w="12700" cmpd="sng">
                      <a:solidFill>
                        <a:srgbClr val="9BBB59"/>
                      </a:solidFill>
                    </a:lnR>
                    <a:lnT w="12700" cmpd="sng">
                      <a:solidFill>
                        <a:srgbClr val="9BBB59"/>
                      </a:solidFill>
                    </a:lnT>
                    <a:lnB w="12700" cap="flat" cmpd="sng" algn="ctr">
                      <a:solidFill>
                        <a:srgbClr val="9BBB59"/>
                      </a:solidFill>
                      <a:prstDash val="solid"/>
                      <a:round/>
                      <a:headEnd type="none" w="med" len="med"/>
                      <a:tailEnd type="none" w="med" len="med"/>
                    </a:lnB>
                    <a:lnTlToBr w="12700" cmpd="sng">
                      <a:noFill/>
                      <a:prstDash val="solid"/>
                    </a:lnTlToBr>
                    <a:lnBlToTr w="12700" cmpd="sng">
                      <a:noFill/>
                      <a:prstDash val="solid"/>
                    </a:lnBlToTr>
                    <a:solidFill>
                      <a:srgbClr val="9BBB59">
                        <a:alpha val="20000"/>
                      </a:srgbClr>
                    </a:solidFill>
                  </a:tcPr>
                </a:tc>
              </a:tr>
              <a:tr h="37084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smtClean="0">
                          <a:ln>
                            <a:noFill/>
                          </a:ln>
                          <a:solidFill>
                            <a:prstClr val="black"/>
                          </a:solidFill>
                          <a:effectLst/>
                          <a:uLnTx/>
                          <a:uFillTx/>
                          <a:latin typeface="+mn-lt"/>
                          <a:ea typeface="+mn-ea"/>
                          <a:cs typeface="+mn-cs"/>
                        </a:rPr>
                        <a:t>Publikované materiály, pokud není uvedeno jinak, pochází ze zdrojů autora.</a:t>
                      </a:r>
                    </a:p>
                  </a:txBody>
                  <a:tcPr anchor="ctr">
                    <a:lnL w="12700" cmpd="sng">
                      <a:solidFill>
                        <a:srgbClr val="9BBB59"/>
                      </a:solidFill>
                    </a:lnL>
                    <a:lnR w="12700" cap="flat" cmpd="sng" algn="ctr">
                      <a:solidFill>
                        <a:srgbClr val="9BBB59"/>
                      </a:solidFill>
                      <a:prstDash val="solid"/>
                      <a:round/>
                      <a:headEnd type="none" w="med" len="med"/>
                      <a:tailEnd type="none" w="med" len="med"/>
                    </a:lnR>
                    <a:lnT w="12700" cmpd="sng">
                      <a:solidFill>
                        <a:srgbClr val="9BBB59"/>
                      </a:solidFill>
                    </a:lnT>
                    <a:lnB w="12700" cap="flat" cmpd="sng" algn="ctr">
                      <a:solidFill>
                        <a:srgbClr val="9BBB59"/>
                      </a:solidFill>
                      <a:prstDash val="solid"/>
                      <a:round/>
                      <a:headEnd type="none" w="med" len="med"/>
                      <a:tailEnd type="none" w="med" len="med"/>
                    </a:lnB>
                    <a:lnTlToBr w="12700" cmpd="sng">
                      <a:noFill/>
                      <a:prstDash val="solid"/>
                    </a:lnTlToBr>
                    <a:lnBlToTr w="12700" cmpd="sng">
                      <a:noFill/>
                      <a:prstDash val="solid"/>
                    </a:lnBlToTr>
                    <a:solidFill>
                      <a:srgbClr val="9BBB59">
                        <a:alpha val="20000"/>
                      </a:srgbClr>
                    </a:solidFill>
                  </a:tcPr>
                </a:tc>
                <a:tc hMerge="1">
                  <a:txBody>
                    <a:bodyPr/>
                    <a:lstStyle/>
                    <a:p>
                      <a:pPr algn="l"/>
                      <a:endParaRPr lang="cs-CZ" sz="1600" dirty="0" smtClean="0"/>
                    </a:p>
                  </a:txBody>
                  <a:tcPr anchor="ctr">
                    <a:lnL w="12700" cap="flat" cmpd="sng" algn="ctr">
                      <a:solidFill>
                        <a:srgbClr val="9BBB59"/>
                      </a:solidFill>
                      <a:prstDash val="solid"/>
                      <a:round/>
                      <a:headEnd type="none" w="med" len="med"/>
                      <a:tailEnd type="none" w="med" len="med"/>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bl>
          </a:graphicData>
        </a:graphic>
      </p:graphicFrame>
      <p:pic>
        <p:nvPicPr>
          <p:cNvPr id="3" name="Obráze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332656"/>
            <a:ext cx="5760720" cy="1258824"/>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ulka 2"/>
          <p:cNvGraphicFramePr>
            <a:graphicFrameLocks noGrp="1"/>
          </p:cNvGraphicFramePr>
          <p:nvPr>
            <p:extLst>
              <p:ext uri="{D42A27DB-BD31-4B8C-83A1-F6EECF244321}">
                <p14:modId xmlns:p14="http://schemas.microsoft.com/office/powerpoint/2010/main" val="111713121"/>
              </p:ext>
            </p:extLst>
          </p:nvPr>
        </p:nvGraphicFramePr>
        <p:xfrm>
          <a:off x="1259632" y="4293096"/>
          <a:ext cx="7560840" cy="1915409"/>
        </p:xfrm>
        <a:graphic>
          <a:graphicData uri="http://schemas.openxmlformats.org/drawingml/2006/table">
            <a:tbl>
              <a:tblPr firstRow="1" bandRow="1">
                <a:tableStyleId>{5A111915-BE36-4E01-A7E5-04B1672EAD32}</a:tableStyleId>
              </a:tblPr>
              <a:tblGrid>
                <a:gridCol w="7560840"/>
              </a:tblGrid>
              <a:tr h="432049">
                <a:tc>
                  <a:txBody>
                    <a:bodyPr/>
                    <a:lstStyle/>
                    <a:p>
                      <a:r>
                        <a:rPr lang="cs-CZ" baseline="0" dirty="0" smtClean="0"/>
                        <a:t>ZDROJE  A DALŠÍ INFORMACE</a:t>
                      </a:r>
                      <a:endParaRPr lang="cs-CZ" dirty="0"/>
                    </a:p>
                  </a:txBody>
                  <a:tcPr anchor="ctr"/>
                </a:tc>
              </a:tr>
              <a:tr h="370840">
                <a:tc>
                  <a:txBody>
                    <a:bodyPr/>
                    <a:lstStyle/>
                    <a:p>
                      <a:r>
                        <a:rPr lang="cs-CZ" dirty="0" smtClean="0"/>
                        <a:t>http://cs.wikipedia.org/wiki/Windows</a:t>
                      </a: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smtClean="0">
                          <a:ln>
                            <a:noFill/>
                          </a:ln>
                          <a:solidFill>
                            <a:prstClr val="black"/>
                          </a:solidFill>
                          <a:effectLst/>
                          <a:uLnTx/>
                          <a:uFillTx/>
                          <a:latin typeface="+mn-lt"/>
                          <a:ea typeface="+mn-ea"/>
                          <a:cs typeface="+mn-cs"/>
                        </a:rPr>
                        <a:t>http://cs.wikipedia.org/wiki/Linux</a:t>
                      </a:r>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cs-CZ" sz="1800" b="0" i="0" u="none" strike="noStrike" kern="1200" cap="none" spc="0" normalizeH="0" baseline="0" noProof="0" dirty="0" smtClean="0">
                          <a:ln>
                            <a:noFill/>
                          </a:ln>
                          <a:solidFill>
                            <a:prstClr val="black"/>
                          </a:solidFill>
                          <a:effectLst/>
                          <a:uLnTx/>
                          <a:uFillTx/>
                          <a:latin typeface="+mn-lt"/>
                          <a:ea typeface="+mn-ea"/>
                          <a:cs typeface="+mn-cs"/>
                        </a:rPr>
                        <a:t>http://cs.wikipedia.org/wiki/MacOS</a:t>
                      </a:r>
                    </a:p>
                  </a:txBody>
                  <a:tcPr/>
                </a:tc>
              </a:tr>
              <a:tr h="370840">
                <a:tc>
                  <a:txBody>
                    <a:bodyPr/>
                    <a:lstStyle/>
                    <a:p>
                      <a:r>
                        <a:rPr lang="cs-CZ" dirty="0" smtClean="0"/>
                        <a:t>Virtuální počítač, Michal Šika, ISBN 978-80-251-3334-7</a:t>
                      </a:r>
                      <a:endParaRPr lang="cs-CZ" dirty="0"/>
                    </a:p>
                  </a:txBody>
                  <a:tcPr/>
                </a:tc>
              </a:tr>
            </a:tbl>
          </a:graphicData>
        </a:graphic>
      </p:graphicFrame>
    </p:spTree>
    <p:extLst>
      <p:ext uri="{BB962C8B-B14F-4D97-AF65-F5344CB8AC3E}">
        <p14:creationId xmlns:p14="http://schemas.microsoft.com/office/powerpoint/2010/main" val="3986193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476672"/>
            <a:ext cx="7714104" cy="6120680"/>
          </a:xfrm>
        </p:spPr>
        <p:txBody>
          <a:bodyPr>
            <a:normAutofit/>
          </a:bodyPr>
          <a:lstStyle/>
          <a:p>
            <a:pPr marL="82296" indent="0">
              <a:buNone/>
            </a:pPr>
            <a:r>
              <a:rPr lang="cs-CZ" sz="2400" i="1" dirty="0" smtClean="0"/>
              <a:t>Operační systém (OS) - základní programové vybavení počítače, jeho cílem je vytvoření příjemného uživatelského prostředí pro chod aplikací. Při startu se zavádí do paměti počítače</a:t>
            </a:r>
            <a:r>
              <a:rPr lang="cs-CZ" sz="2400" i="1" dirty="0"/>
              <a:t> </a:t>
            </a:r>
            <a:r>
              <a:rPr lang="cs-CZ" sz="2400" i="1" dirty="0" smtClean="0"/>
              <a:t/>
            </a:r>
            <a:br>
              <a:rPr lang="cs-CZ" sz="2400" i="1" dirty="0" smtClean="0"/>
            </a:br>
            <a:r>
              <a:rPr lang="cs-CZ" sz="2400" i="1" dirty="0" smtClean="0"/>
              <a:t>a inicializuje hardwarové vybavení.</a:t>
            </a:r>
          </a:p>
          <a:p>
            <a:pPr marL="82296" indent="0">
              <a:buNone/>
            </a:pPr>
            <a:endParaRPr lang="cs-CZ" sz="2400" i="1" dirty="0"/>
          </a:p>
          <a:p>
            <a:pPr marL="82296" indent="0">
              <a:buNone/>
            </a:pPr>
            <a:r>
              <a:rPr lang="cs-CZ" sz="2400" i="1" dirty="0" smtClean="0"/>
              <a:t>Funkce operačního systému:</a:t>
            </a:r>
            <a:endParaRPr lang="cs-CZ" sz="1200" i="1" dirty="0"/>
          </a:p>
          <a:p>
            <a:pPr marL="539496" indent="-457200">
              <a:buFont typeface="+mj-lt"/>
              <a:buAutoNum type="arabicParenR"/>
            </a:pPr>
            <a:r>
              <a:rPr lang="cs-CZ" sz="2000" i="1" dirty="0" smtClean="0"/>
              <a:t>Správa hardwarových zařízení prostřednictvím ovladačů</a:t>
            </a:r>
          </a:p>
          <a:p>
            <a:pPr marL="539496" indent="-457200">
              <a:buFont typeface="+mj-lt"/>
              <a:buAutoNum type="arabicParenR"/>
            </a:pPr>
            <a:r>
              <a:rPr lang="cs-CZ" sz="2000" i="1" dirty="0" smtClean="0"/>
              <a:t>Správa počítačových aplikací</a:t>
            </a:r>
          </a:p>
          <a:p>
            <a:pPr marL="539496" indent="-457200">
              <a:buFont typeface="+mj-lt"/>
              <a:buAutoNum type="arabicParenR"/>
            </a:pPr>
            <a:r>
              <a:rPr lang="cs-CZ" sz="2000" i="1" dirty="0" smtClean="0"/>
              <a:t>Komunikace s uživatelem</a:t>
            </a:r>
          </a:p>
          <a:p>
            <a:pPr marL="539496" indent="-457200">
              <a:buFont typeface="+mj-lt"/>
              <a:buAutoNum type="arabicParenR"/>
            </a:pPr>
            <a:r>
              <a:rPr lang="cs-CZ" sz="2000" i="1" dirty="0" smtClean="0"/>
              <a:t>Optimalizuje využívání zdrojů a provádí další činnosti</a:t>
            </a:r>
          </a:p>
          <a:p>
            <a:pPr marL="82296" indent="0">
              <a:buNone/>
            </a:pPr>
            <a:endParaRPr lang="cs-CZ" sz="2400" i="1" dirty="0" smtClean="0"/>
          </a:p>
          <a:p>
            <a:pPr marL="82296" indent="0">
              <a:buNone/>
            </a:pPr>
            <a:r>
              <a:rPr lang="cs-CZ" sz="2400" i="1" dirty="0" smtClean="0"/>
              <a:t>Nejrozšířenějším operačním systémem na osobních počítačích dlouhodobě zůstávají Windows, alternativu k němu tvoří freewarový Linux a na počítačích Apple Mac OS.</a:t>
            </a:r>
          </a:p>
          <a:p>
            <a:pPr marL="82296" indent="0">
              <a:buNone/>
            </a:pPr>
            <a:endParaRPr lang="cs-CZ" sz="2400" i="1" dirty="0"/>
          </a:p>
        </p:txBody>
      </p:sp>
    </p:spTree>
    <p:extLst>
      <p:ext uri="{BB962C8B-B14F-4D97-AF65-F5344CB8AC3E}">
        <p14:creationId xmlns:p14="http://schemas.microsoft.com/office/powerpoint/2010/main" val="2030314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cs-CZ" sz="6000" u="sng" dirty="0" smtClean="0"/>
              <a:t>MS Windows</a:t>
            </a:r>
            <a:endParaRPr lang="cs-CZ" sz="6000" u="sng" dirty="0"/>
          </a:p>
        </p:txBody>
      </p:sp>
      <p:sp>
        <p:nvSpPr>
          <p:cNvPr id="3" name="Content Placeholder 2"/>
          <p:cNvSpPr>
            <a:spLocks noGrp="1"/>
          </p:cNvSpPr>
          <p:nvPr>
            <p:ph idx="1"/>
          </p:nvPr>
        </p:nvSpPr>
        <p:spPr>
          <a:xfrm>
            <a:off x="1403648" y="1556792"/>
            <a:ext cx="7498080" cy="5040560"/>
          </a:xfrm>
        </p:spPr>
        <p:txBody>
          <a:bodyPr>
            <a:normAutofit/>
          </a:bodyPr>
          <a:lstStyle/>
          <a:p>
            <a:pPr>
              <a:buFont typeface="Wingdings" pitchFamily="2" charset="2"/>
              <a:buChar char="Ø"/>
            </a:pPr>
            <a:r>
              <a:rPr lang="cs-CZ" sz="2400" i="1" dirty="0"/>
              <a:t>s</a:t>
            </a:r>
            <a:r>
              <a:rPr lang="cs-CZ" sz="2400" i="1" dirty="0" smtClean="0"/>
              <a:t>tále nejrozšířenější operační systém</a:t>
            </a:r>
          </a:p>
          <a:p>
            <a:pPr>
              <a:buFont typeface="Wingdings" pitchFamily="2" charset="2"/>
              <a:buChar char="Ø"/>
            </a:pPr>
            <a:r>
              <a:rPr lang="cs-CZ" sz="2400" i="1" dirty="0" smtClean="0"/>
              <a:t>MULTITASKING – více aplikací běží současně, lze nastavit prioritu</a:t>
            </a:r>
          </a:p>
          <a:p>
            <a:pPr>
              <a:buFont typeface="Wingdings" pitchFamily="2" charset="2"/>
              <a:buChar char="Ø"/>
            </a:pPr>
            <a:r>
              <a:rPr lang="cs-CZ" sz="2400" i="1" dirty="0" smtClean="0"/>
              <a:t>víceuživatelský systém</a:t>
            </a:r>
          </a:p>
          <a:p>
            <a:pPr>
              <a:buFont typeface="Wingdings" pitchFamily="2" charset="2"/>
              <a:buChar char="Ø"/>
            </a:pPr>
            <a:r>
              <a:rPr lang="cs-CZ" sz="2400" i="1" dirty="0" err="1" smtClean="0"/>
              <a:t>Plug</a:t>
            </a:r>
            <a:r>
              <a:rPr lang="en-US" sz="2400" i="1" dirty="0" smtClean="0"/>
              <a:t>&amp;</a:t>
            </a:r>
            <a:r>
              <a:rPr lang="en-US" sz="2400" i="1" dirty="0" err="1" smtClean="0"/>
              <a:t>pla</a:t>
            </a:r>
            <a:r>
              <a:rPr lang="cs-CZ" sz="2400" i="1" dirty="0" smtClean="0"/>
              <a:t>y – automatická detekce připojených zařízení </a:t>
            </a:r>
            <a:br>
              <a:rPr lang="cs-CZ" sz="2400" i="1" dirty="0" smtClean="0"/>
            </a:br>
            <a:r>
              <a:rPr lang="cs-CZ" sz="2400" i="1" dirty="0" smtClean="0"/>
              <a:t>a instalace jejich ovladačů (v případě USB za chodu)</a:t>
            </a:r>
          </a:p>
          <a:p>
            <a:pPr>
              <a:buFont typeface="Wingdings" pitchFamily="2" charset="2"/>
              <a:buChar char="Ø"/>
            </a:pPr>
            <a:r>
              <a:rPr lang="cs-CZ" sz="2400" i="1" dirty="0" smtClean="0"/>
              <a:t>Předchůdcem MS-DOS – ovládání pomocí textových příkazů na kurzorovém řádku</a:t>
            </a:r>
          </a:p>
          <a:p>
            <a:pPr>
              <a:buFont typeface="Wingdings" pitchFamily="2" charset="2"/>
              <a:buChar char="Ø"/>
            </a:pPr>
            <a:endParaRPr lang="cs-CZ" sz="2400" i="1" dirty="0" smtClean="0"/>
          </a:p>
        </p:txBody>
      </p:sp>
    </p:spTree>
    <p:extLst>
      <p:ext uri="{BB962C8B-B14F-4D97-AF65-F5344CB8AC3E}">
        <p14:creationId xmlns:p14="http://schemas.microsoft.com/office/powerpoint/2010/main" val="35385322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15616" y="332656"/>
            <a:ext cx="7498080" cy="562074"/>
          </a:xfrm>
        </p:spPr>
        <p:txBody>
          <a:bodyPr>
            <a:noAutofit/>
          </a:bodyPr>
          <a:lstStyle/>
          <a:p>
            <a:pPr algn="ctr"/>
            <a:r>
              <a:rPr lang="cs-CZ" sz="3200" dirty="0" smtClean="0"/>
              <a:t>Historie</a:t>
            </a:r>
            <a:endParaRPr lang="cs-CZ" sz="3200" dirty="0"/>
          </a:p>
        </p:txBody>
      </p:sp>
      <p:graphicFrame>
        <p:nvGraphicFramePr>
          <p:cNvPr id="6" name="Tabulka 5"/>
          <p:cNvGraphicFramePr>
            <a:graphicFrameLocks noGrp="1"/>
          </p:cNvGraphicFramePr>
          <p:nvPr>
            <p:extLst>
              <p:ext uri="{D42A27DB-BD31-4B8C-83A1-F6EECF244321}">
                <p14:modId xmlns:p14="http://schemas.microsoft.com/office/powerpoint/2010/main" val="3891440187"/>
              </p:ext>
            </p:extLst>
          </p:nvPr>
        </p:nvGraphicFramePr>
        <p:xfrm>
          <a:off x="1187624" y="1412776"/>
          <a:ext cx="7776864" cy="3977640"/>
        </p:xfrm>
        <a:graphic>
          <a:graphicData uri="http://schemas.openxmlformats.org/drawingml/2006/table">
            <a:tbl>
              <a:tblPr firstRow="1" bandRow="1">
                <a:tableStyleId>{5940675A-B579-460E-94D1-54222C63F5DA}</a:tableStyleId>
              </a:tblPr>
              <a:tblGrid>
                <a:gridCol w="720081"/>
                <a:gridCol w="1800199"/>
                <a:gridCol w="5256584"/>
              </a:tblGrid>
              <a:tr h="370840">
                <a:tc>
                  <a:txBody>
                    <a:bodyPr/>
                    <a:lstStyle/>
                    <a:p>
                      <a:r>
                        <a:rPr lang="cs-CZ" dirty="0" smtClean="0"/>
                        <a:t>1985</a:t>
                      </a:r>
                      <a:endParaRPr lang="cs-CZ" dirty="0"/>
                    </a:p>
                  </a:txBody>
                  <a:tcPr/>
                </a:tc>
                <a:tc>
                  <a:txBody>
                    <a:bodyPr/>
                    <a:lstStyle/>
                    <a:p>
                      <a:r>
                        <a:rPr lang="cs-CZ" dirty="0" smtClean="0"/>
                        <a:t>Windows 1.0</a:t>
                      </a:r>
                      <a:endParaRPr lang="cs-CZ" dirty="0"/>
                    </a:p>
                  </a:txBody>
                  <a:tcPr/>
                </a:tc>
                <a:tc>
                  <a:txBody>
                    <a:bodyPr/>
                    <a:lstStyle/>
                    <a:p>
                      <a:r>
                        <a:rPr lang="cs-CZ" dirty="0" smtClean="0"/>
                        <a:t>jednoduché grafické rozhraní</a:t>
                      </a:r>
                      <a:endParaRPr lang="cs-CZ" dirty="0"/>
                    </a:p>
                  </a:txBody>
                  <a:tcPr/>
                </a:tc>
              </a:tr>
              <a:tr h="370840">
                <a:tc>
                  <a:txBody>
                    <a:bodyPr/>
                    <a:lstStyle/>
                    <a:p>
                      <a:r>
                        <a:rPr lang="cs-CZ" dirty="0" smtClean="0"/>
                        <a:t>1987</a:t>
                      </a:r>
                      <a:endParaRPr lang="cs-CZ" dirty="0"/>
                    </a:p>
                  </a:txBody>
                  <a:tcPr/>
                </a:tc>
                <a:tc>
                  <a:txBody>
                    <a:bodyPr/>
                    <a:lstStyle/>
                    <a:p>
                      <a:r>
                        <a:rPr lang="cs-CZ" dirty="0" smtClean="0"/>
                        <a:t>Windows 2.0</a:t>
                      </a:r>
                      <a:endParaRPr lang="cs-CZ" dirty="0"/>
                    </a:p>
                  </a:txBody>
                  <a:tcPr/>
                </a:tc>
                <a:tc>
                  <a:txBody>
                    <a:bodyPr/>
                    <a:lstStyle/>
                    <a:p>
                      <a:r>
                        <a:rPr lang="cs-CZ" dirty="0" smtClean="0"/>
                        <a:t>větší počet otevřených oken</a:t>
                      </a:r>
                      <a:endParaRPr lang="cs-CZ" dirty="0"/>
                    </a:p>
                  </a:txBody>
                  <a:tcPr/>
                </a:tc>
              </a:tr>
              <a:tr h="370840">
                <a:tc>
                  <a:txBody>
                    <a:bodyPr/>
                    <a:lstStyle/>
                    <a:p>
                      <a:r>
                        <a:rPr lang="cs-CZ" dirty="0" smtClean="0"/>
                        <a:t>1990</a:t>
                      </a:r>
                      <a:endParaRPr lang="cs-CZ" dirty="0"/>
                    </a:p>
                  </a:txBody>
                  <a:tcPr/>
                </a:tc>
                <a:tc>
                  <a:txBody>
                    <a:bodyPr/>
                    <a:lstStyle/>
                    <a:p>
                      <a:r>
                        <a:rPr lang="cs-CZ" dirty="0" smtClean="0"/>
                        <a:t>Windows</a:t>
                      </a:r>
                      <a:r>
                        <a:rPr lang="cs-CZ" baseline="0" dirty="0" smtClean="0"/>
                        <a:t> 3.0, 3.1</a:t>
                      </a:r>
                      <a:endParaRPr lang="cs-CZ" dirty="0"/>
                    </a:p>
                  </a:txBody>
                  <a:tcPr/>
                </a:tc>
                <a:tc>
                  <a:txBody>
                    <a:bodyPr/>
                    <a:lstStyle/>
                    <a:p>
                      <a:r>
                        <a:rPr lang="cs-CZ" dirty="0" smtClean="0"/>
                        <a:t>vylepšený vzhled, </a:t>
                      </a:r>
                      <a:r>
                        <a:rPr lang="cs-CZ" baseline="0" dirty="0" smtClean="0"/>
                        <a:t> první komerčně úspěšné Windows</a:t>
                      </a:r>
                      <a:endParaRPr lang="cs-CZ" dirty="0"/>
                    </a:p>
                  </a:txBody>
                  <a:tcPr/>
                </a:tc>
              </a:tr>
              <a:tr h="370840">
                <a:tc>
                  <a:txBody>
                    <a:bodyPr/>
                    <a:lstStyle/>
                    <a:p>
                      <a:r>
                        <a:rPr lang="cs-CZ" dirty="0" smtClean="0"/>
                        <a:t>1995</a:t>
                      </a:r>
                      <a:endParaRPr lang="cs-CZ" dirty="0"/>
                    </a:p>
                  </a:txBody>
                  <a:tcPr/>
                </a:tc>
                <a:tc>
                  <a:txBody>
                    <a:bodyPr/>
                    <a:lstStyle/>
                    <a:p>
                      <a:r>
                        <a:rPr lang="cs-CZ" dirty="0" smtClean="0"/>
                        <a:t>Windows 95</a:t>
                      </a:r>
                      <a:endParaRPr lang="cs-CZ" dirty="0"/>
                    </a:p>
                  </a:txBody>
                  <a:tcPr/>
                </a:tc>
                <a:tc>
                  <a:txBody>
                    <a:bodyPr/>
                    <a:lstStyle/>
                    <a:p>
                      <a:r>
                        <a:rPr lang="cs-CZ" dirty="0" smtClean="0"/>
                        <a:t>tlačítko START, lepší ovládání</a:t>
                      </a:r>
                      <a:endParaRPr lang="cs-CZ" dirty="0"/>
                    </a:p>
                  </a:txBody>
                  <a:tcPr/>
                </a:tc>
              </a:tr>
              <a:tr h="370840">
                <a:tc>
                  <a:txBody>
                    <a:bodyPr/>
                    <a:lstStyle/>
                    <a:p>
                      <a:r>
                        <a:rPr lang="cs-CZ" dirty="0" smtClean="0"/>
                        <a:t>1998</a:t>
                      </a:r>
                      <a:endParaRPr lang="cs-CZ" dirty="0"/>
                    </a:p>
                  </a:txBody>
                  <a:tcPr/>
                </a:tc>
                <a:tc>
                  <a:txBody>
                    <a:bodyPr/>
                    <a:lstStyle/>
                    <a:p>
                      <a:r>
                        <a:rPr lang="cs-CZ" dirty="0" smtClean="0"/>
                        <a:t>Windows 98</a:t>
                      </a:r>
                      <a:endParaRPr lang="cs-CZ" dirty="0"/>
                    </a:p>
                  </a:txBody>
                  <a:tcPr/>
                </a:tc>
                <a:tc>
                  <a:txBody>
                    <a:bodyPr/>
                    <a:lstStyle/>
                    <a:p>
                      <a:r>
                        <a:rPr lang="cs-CZ" dirty="0" smtClean="0"/>
                        <a:t>automatické aktualizace, podpora USB</a:t>
                      </a:r>
                      <a:endParaRPr lang="cs-CZ" dirty="0"/>
                    </a:p>
                  </a:txBody>
                  <a:tcPr/>
                </a:tc>
              </a:tr>
              <a:tr h="370840">
                <a:tc>
                  <a:txBody>
                    <a:bodyPr/>
                    <a:lstStyle/>
                    <a:p>
                      <a:r>
                        <a:rPr lang="cs-CZ" dirty="0" smtClean="0"/>
                        <a:t>2001</a:t>
                      </a:r>
                      <a:endParaRPr lang="cs-CZ" dirty="0"/>
                    </a:p>
                  </a:txBody>
                  <a:tcPr/>
                </a:tc>
                <a:tc>
                  <a:txBody>
                    <a:bodyPr/>
                    <a:lstStyle/>
                    <a:p>
                      <a:r>
                        <a:rPr lang="cs-CZ" dirty="0" smtClean="0"/>
                        <a:t>Windows XP</a:t>
                      </a:r>
                      <a:endParaRPr lang="cs-CZ" dirty="0"/>
                    </a:p>
                  </a:txBody>
                  <a:tcPr/>
                </a:tc>
                <a:tc>
                  <a:txBody>
                    <a:bodyPr/>
                    <a:lstStyle/>
                    <a:p>
                      <a:r>
                        <a:rPr lang="cs-CZ" dirty="0" smtClean="0"/>
                        <a:t>pozměněný vzhled</a:t>
                      </a:r>
                      <a:r>
                        <a:rPr lang="cs-CZ" baseline="0" dirty="0" smtClean="0"/>
                        <a:t> a nabídka START</a:t>
                      </a:r>
                      <a:endParaRPr lang="cs-CZ" dirty="0"/>
                    </a:p>
                  </a:txBody>
                  <a:tcPr/>
                </a:tc>
              </a:tr>
              <a:tr h="370840">
                <a:tc>
                  <a:txBody>
                    <a:bodyPr/>
                    <a:lstStyle/>
                    <a:p>
                      <a:r>
                        <a:rPr lang="cs-CZ" dirty="0" smtClean="0"/>
                        <a:t>2006</a:t>
                      </a:r>
                      <a:endParaRPr lang="cs-CZ" dirty="0"/>
                    </a:p>
                  </a:txBody>
                  <a:tcPr/>
                </a:tc>
                <a:tc>
                  <a:txBody>
                    <a:bodyPr/>
                    <a:lstStyle/>
                    <a:p>
                      <a:r>
                        <a:rPr lang="cs-CZ" dirty="0" smtClean="0"/>
                        <a:t>Windows Vista</a:t>
                      </a:r>
                      <a:endParaRPr lang="cs-CZ" dirty="0"/>
                    </a:p>
                  </a:txBody>
                  <a:tcPr/>
                </a:tc>
                <a:tc>
                  <a:txBody>
                    <a:bodyPr/>
                    <a:lstStyle/>
                    <a:p>
                      <a:r>
                        <a:rPr lang="cs-CZ" dirty="0" smtClean="0"/>
                        <a:t>poměrně neúspěšné, kritizovány pro pomalý</a:t>
                      </a:r>
                      <a:r>
                        <a:rPr lang="cs-CZ" baseline="0" dirty="0" smtClean="0"/>
                        <a:t> chod </a:t>
                      </a:r>
                      <a:br>
                        <a:rPr lang="cs-CZ" baseline="0" dirty="0" smtClean="0"/>
                      </a:br>
                      <a:r>
                        <a:rPr lang="cs-CZ" baseline="0" dirty="0" smtClean="0"/>
                        <a:t>a nekompatibilitu s programy</a:t>
                      </a:r>
                      <a:endParaRPr lang="cs-CZ" dirty="0"/>
                    </a:p>
                  </a:txBody>
                  <a:tcPr/>
                </a:tc>
              </a:tr>
              <a:tr h="370840">
                <a:tc>
                  <a:txBody>
                    <a:bodyPr/>
                    <a:lstStyle/>
                    <a:p>
                      <a:r>
                        <a:rPr lang="cs-CZ" dirty="0" smtClean="0"/>
                        <a:t>2009</a:t>
                      </a:r>
                      <a:endParaRPr lang="cs-CZ" dirty="0"/>
                    </a:p>
                  </a:txBody>
                  <a:tcPr/>
                </a:tc>
                <a:tc>
                  <a:txBody>
                    <a:bodyPr/>
                    <a:lstStyle/>
                    <a:p>
                      <a:r>
                        <a:rPr lang="cs-CZ" dirty="0" smtClean="0"/>
                        <a:t>Windows 7</a:t>
                      </a:r>
                      <a:endParaRPr lang="cs-CZ" dirty="0"/>
                    </a:p>
                  </a:txBody>
                  <a:tcPr/>
                </a:tc>
                <a:tc>
                  <a:txBody>
                    <a:bodyPr/>
                    <a:lstStyle/>
                    <a:p>
                      <a:r>
                        <a:rPr lang="cs-CZ" dirty="0" smtClean="0"/>
                        <a:t>vylepšený vzhled, vyhledávání, max. kompatibilita</a:t>
                      </a:r>
                      <a:endParaRPr lang="cs-CZ" dirty="0"/>
                    </a:p>
                  </a:txBody>
                  <a:tcPr/>
                </a:tc>
              </a:tr>
              <a:tr h="370840">
                <a:tc>
                  <a:txBody>
                    <a:bodyPr/>
                    <a:lstStyle/>
                    <a:p>
                      <a:r>
                        <a:rPr lang="cs-CZ" dirty="0" smtClean="0"/>
                        <a:t>2012</a:t>
                      </a:r>
                      <a:endParaRPr lang="cs-CZ" dirty="0"/>
                    </a:p>
                  </a:txBody>
                  <a:tcPr/>
                </a:tc>
                <a:tc>
                  <a:txBody>
                    <a:bodyPr/>
                    <a:lstStyle/>
                    <a:p>
                      <a:r>
                        <a:rPr lang="cs-CZ" dirty="0" smtClean="0"/>
                        <a:t>Windows 8</a:t>
                      </a:r>
                      <a:endParaRPr lang="cs-CZ" dirty="0"/>
                    </a:p>
                  </a:txBody>
                  <a:tcPr/>
                </a:tc>
                <a:tc>
                  <a:txBody>
                    <a:bodyPr/>
                    <a:lstStyle/>
                    <a:p>
                      <a:r>
                        <a:rPr lang="cs-CZ" dirty="0" smtClean="0"/>
                        <a:t>uživatelské</a:t>
                      </a:r>
                      <a:r>
                        <a:rPr lang="cs-CZ" baseline="0" dirty="0" smtClean="0"/>
                        <a:t> rozhraní METRO</a:t>
                      </a:r>
                      <a:endParaRPr lang="cs-CZ" dirty="0"/>
                    </a:p>
                  </a:txBody>
                  <a:tcPr/>
                </a:tc>
              </a:tr>
              <a:tr h="370840">
                <a:tc>
                  <a:txBody>
                    <a:bodyPr/>
                    <a:lstStyle/>
                    <a:p>
                      <a:r>
                        <a:rPr lang="cs-CZ" dirty="0" smtClean="0"/>
                        <a:t>2013</a:t>
                      </a:r>
                      <a:endParaRPr lang="cs-CZ" dirty="0"/>
                    </a:p>
                  </a:txBody>
                  <a:tcPr/>
                </a:tc>
                <a:tc>
                  <a:txBody>
                    <a:bodyPr/>
                    <a:lstStyle/>
                    <a:p>
                      <a:r>
                        <a:rPr lang="cs-CZ" dirty="0" smtClean="0"/>
                        <a:t>Windows 8.1</a:t>
                      </a:r>
                      <a:endParaRPr lang="cs-CZ" dirty="0"/>
                    </a:p>
                  </a:txBody>
                  <a:tcPr/>
                </a:tc>
                <a:tc>
                  <a:txBody>
                    <a:bodyPr/>
                    <a:lstStyle/>
                    <a:p>
                      <a:r>
                        <a:rPr lang="cs-CZ" dirty="0" smtClean="0"/>
                        <a:t>pozměněné ovládání na</a:t>
                      </a:r>
                      <a:r>
                        <a:rPr lang="cs-CZ" baseline="0" dirty="0" smtClean="0"/>
                        <a:t> bezdotykových zařízení</a:t>
                      </a:r>
                      <a:r>
                        <a:rPr lang="cs-CZ" dirty="0" smtClean="0"/>
                        <a:t> </a:t>
                      </a:r>
                      <a:endParaRPr lang="cs-CZ" dirty="0"/>
                    </a:p>
                  </a:txBody>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188658" y="1772816"/>
            <a:ext cx="7703821" cy="4176464"/>
          </a:xfrm>
          <a:prstGeom prst="rect">
            <a:avLst/>
          </a:prstGeom>
        </p:spPr>
        <p:txBody>
          <a:bodyPr>
            <a:normAutofit/>
          </a:bodyPr>
          <a:lstStyle>
            <a:lvl1pPr marL="365760" indent="-283464" algn="l" rtl="0" eaLnBrk="1" latinLnBrk="0" hangingPunct="1">
              <a:lnSpc>
                <a:spcPts val="3000"/>
              </a:lnSpc>
              <a:spcBef>
                <a:spcPts val="600"/>
              </a:spcBef>
              <a:buClr>
                <a:schemeClr val="accent1"/>
              </a:buClr>
              <a:buSzPct val="80000"/>
              <a:buFont typeface="Wingdings 2"/>
              <a:buChar char=""/>
              <a:defRPr sz="3200" kern="1200">
                <a:solidFill>
                  <a:schemeClr val="tx1"/>
                </a:solidFill>
                <a:latin typeface="+mn-lt"/>
                <a:ea typeface="+mn-ea"/>
                <a:cs typeface="+mn-cs"/>
              </a:defRPr>
            </a:lvl1pPr>
            <a:lvl2pPr marL="640080" indent="-237744" algn="l" rtl="0" eaLnBrk="1" latinLnBrk="0" hangingPunct="1">
              <a:lnSpc>
                <a:spcPts val="3000"/>
              </a:lnSpc>
              <a:spcBef>
                <a:spcPts val="550"/>
              </a:spcBef>
              <a:buClr>
                <a:schemeClr val="accent1"/>
              </a:buClr>
              <a:buFont typeface="Verdana"/>
              <a:buChar char="◦"/>
              <a:defRPr sz="2800" kern="1200">
                <a:solidFill>
                  <a:schemeClr val="tx1"/>
                </a:solidFill>
                <a:latin typeface="+mn-lt"/>
                <a:ea typeface="+mn-ea"/>
                <a:cs typeface="+mn-cs"/>
              </a:defRPr>
            </a:lvl2pPr>
            <a:lvl3pPr marL="886968" indent="-228600" algn="l" rtl="0" eaLnBrk="1" latinLnBrk="0" hangingPunct="1">
              <a:lnSpc>
                <a:spcPts val="2800"/>
              </a:lnSpc>
              <a:spcBef>
                <a:spcPct val="20000"/>
              </a:spcBef>
              <a:buClr>
                <a:schemeClr val="accent2"/>
              </a:buClr>
              <a:buFont typeface="Wingdings 2"/>
              <a:buChar char=""/>
              <a:defRPr sz="2400" kern="1200">
                <a:solidFill>
                  <a:schemeClr val="tx1"/>
                </a:solidFill>
                <a:latin typeface="+mn-lt"/>
                <a:ea typeface="+mn-ea"/>
                <a:cs typeface="+mn-cs"/>
              </a:defRPr>
            </a:lvl3pPr>
            <a:lvl4pPr marL="1097280" indent="-173736" algn="l" rtl="0" eaLnBrk="1" latinLnBrk="0" hangingPunct="1">
              <a:spcBef>
                <a:spcPct val="20000"/>
              </a:spcBef>
              <a:buClr>
                <a:schemeClr val="accent3"/>
              </a:buClr>
              <a:buFont typeface="Wingdings 2"/>
              <a:buChar char=""/>
              <a:defRPr sz="2000" kern="1200">
                <a:solidFill>
                  <a:schemeClr val="tx1"/>
                </a:solidFill>
                <a:latin typeface="+mn-lt"/>
                <a:ea typeface="+mn-ea"/>
                <a:cs typeface="+mn-cs"/>
              </a:defRPr>
            </a:lvl4pPr>
            <a:lvl5pPr marL="1298448" indent="-182880" algn="l" rtl="0" eaLnBrk="1" latinLnBrk="0" hangingPunct="1">
              <a:spcBef>
                <a:spcPct val="20000"/>
              </a:spcBef>
              <a:buClr>
                <a:schemeClr val="accent4"/>
              </a:buClr>
              <a:buFont typeface="Wingdings 2"/>
              <a:buChar char=""/>
              <a:defRPr sz="2000" kern="1200">
                <a:solidFill>
                  <a:schemeClr val="tx1"/>
                </a:solidFill>
                <a:latin typeface="+mn-lt"/>
                <a:ea typeface="+mn-ea"/>
                <a:cs typeface="+mn-cs"/>
              </a:defRPr>
            </a:lvl5pPr>
            <a:lvl6pPr marL="1508760" indent="-18288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6pPr>
            <a:lvl7pPr marL="171907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7pPr>
            <a:lvl8pPr marL="1920240"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8pPr>
            <a:lvl9pPr marL="213055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9pPr>
            <a:extLst/>
          </a:lstStyle>
          <a:p>
            <a:pPr marL="82296" indent="0">
              <a:buNone/>
            </a:pPr>
            <a:r>
              <a:rPr lang="cs-CZ" sz="2000" i="1" dirty="0" smtClean="0"/>
              <a:t>Předchůdcem Windows byl operační systém MS-DOS s ovládáním pomocí textových příkazů.  Windows 1.0 až 3.11 byly pouze nástavbou MS-DOS, spouštěly se jako klasický program.  MS-DOS byl i součástí Windows 95, 98 </a:t>
            </a:r>
            <a:br>
              <a:rPr lang="cs-CZ" sz="2000" i="1" dirty="0" smtClean="0"/>
            </a:br>
            <a:r>
              <a:rPr lang="cs-CZ" sz="2000" i="1" dirty="0" smtClean="0"/>
              <a:t>a ME. Následující Windows XP už obsahují z MS-DOS pouze příkazový řádek, který běží jako aplikace v okně.</a:t>
            </a:r>
          </a:p>
        </p:txBody>
      </p:sp>
      <p:sp>
        <p:nvSpPr>
          <p:cNvPr id="2" name="Obdélník 1"/>
          <p:cNvSpPr/>
          <p:nvPr/>
        </p:nvSpPr>
        <p:spPr>
          <a:xfrm>
            <a:off x="3347864" y="476672"/>
            <a:ext cx="2736304" cy="830997"/>
          </a:xfrm>
          <a:prstGeom prst="rect">
            <a:avLst/>
          </a:prstGeom>
          <a:noFill/>
        </p:spPr>
        <p:txBody>
          <a:bodyPr wrap="square" lIns="91440" tIns="45720" rIns="91440" bIns="45720">
            <a:spAutoFit/>
          </a:bodyPr>
          <a:lstStyle/>
          <a:p>
            <a:pPr algn="ctr"/>
            <a:r>
              <a:rPr lang="cs-CZ" sz="4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MS-DOS</a:t>
            </a:r>
            <a:endParaRPr lang="cs-CZ" sz="48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val="23236363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2915816" y="980728"/>
            <a:ext cx="3924436" cy="1080120"/>
          </a:xfrm>
          <a:ln/>
        </p:spPr>
        <p:style>
          <a:lnRef idx="2">
            <a:schemeClr val="accent5">
              <a:shade val="50000"/>
            </a:schemeClr>
          </a:lnRef>
          <a:fillRef idx="1">
            <a:schemeClr val="accent5"/>
          </a:fillRef>
          <a:effectRef idx="0">
            <a:schemeClr val="accent5"/>
          </a:effectRef>
          <a:fontRef idx="minor">
            <a:schemeClr val="lt1"/>
          </a:fontRef>
        </p:style>
        <p:txBody>
          <a:bodyPr/>
          <a:lstStyle/>
          <a:p>
            <a:pPr algn="ctr"/>
            <a:r>
              <a:rPr lang="cs-CZ" dirty="0" smtClean="0"/>
              <a:t>Windows 8</a:t>
            </a:r>
            <a:endParaRPr lang="cs-CZ" dirty="0"/>
          </a:p>
        </p:txBody>
      </p:sp>
      <p:sp>
        <p:nvSpPr>
          <p:cNvPr id="3" name="TextovéPole 2"/>
          <p:cNvSpPr txBox="1"/>
          <p:nvPr/>
        </p:nvSpPr>
        <p:spPr>
          <a:xfrm>
            <a:off x="1187624" y="2693819"/>
            <a:ext cx="7704856" cy="3416320"/>
          </a:xfrm>
          <a:prstGeom prst="rect">
            <a:avLst/>
          </a:prstGeom>
          <a:noFill/>
        </p:spPr>
        <p:txBody>
          <a:bodyPr wrap="square" rtlCol="0">
            <a:spAutoFit/>
          </a:bodyPr>
          <a:lstStyle/>
          <a:p>
            <a:pPr marL="285750" indent="-285750">
              <a:buBlip>
                <a:blip r:embed="rId2"/>
              </a:buBlip>
            </a:pPr>
            <a:r>
              <a:rPr lang="cs-CZ" dirty="0" smtClean="0"/>
              <a:t>Snaha vytvořit jeden operační systém použitelný pro stolní počítače, notebooky i tablety</a:t>
            </a:r>
          </a:p>
          <a:p>
            <a:pPr marL="285750" indent="-285750">
              <a:buBlip>
                <a:blip r:embed="rId2"/>
              </a:buBlip>
            </a:pPr>
            <a:r>
              <a:rPr lang="cs-CZ" dirty="0" smtClean="0"/>
              <a:t>Rychlejší spuštění operačního systému</a:t>
            </a:r>
          </a:p>
          <a:p>
            <a:pPr marL="285750" indent="-285750">
              <a:buBlip>
                <a:blip r:embed="rId2"/>
              </a:buBlip>
            </a:pPr>
            <a:r>
              <a:rPr lang="cs-CZ" dirty="0" smtClean="0"/>
              <a:t>Nové uživatelské rozhraní METRO, spouštění aplikací pomocí stisku dlaždice</a:t>
            </a:r>
          </a:p>
          <a:p>
            <a:pPr marL="285750" indent="-285750">
              <a:buBlip>
                <a:blip r:embed="rId2"/>
              </a:buBlip>
            </a:pPr>
            <a:r>
              <a:rPr lang="cs-CZ" dirty="0" smtClean="0"/>
              <a:t>Absence nabídky START</a:t>
            </a:r>
          </a:p>
          <a:p>
            <a:pPr marL="285750" indent="-285750">
              <a:buBlip>
                <a:blip r:embed="rId2"/>
              </a:buBlip>
            </a:pPr>
            <a:r>
              <a:rPr lang="cs-CZ" dirty="0" smtClean="0"/>
              <a:t>Plná podpora dotykového ovládání</a:t>
            </a:r>
          </a:p>
          <a:p>
            <a:pPr marL="285750" indent="-285750">
              <a:buBlip>
                <a:blip r:embed="rId2"/>
              </a:buBlip>
            </a:pPr>
            <a:r>
              <a:rPr lang="cs-CZ" dirty="0" smtClean="0"/>
              <a:t>V prodeji dvě verze – pro domácnosti </a:t>
            </a:r>
            <a:r>
              <a:rPr lang="cs-CZ" dirty="0" err="1" smtClean="0"/>
              <a:t>Home</a:t>
            </a:r>
            <a:r>
              <a:rPr lang="cs-CZ" dirty="0" smtClean="0"/>
              <a:t> a pro firemní využití </a:t>
            </a:r>
            <a:br>
              <a:rPr lang="cs-CZ" dirty="0" smtClean="0"/>
            </a:br>
            <a:r>
              <a:rPr lang="cs-CZ" dirty="0" smtClean="0"/>
              <a:t>s rozšířenou podporou práce v síti Professional</a:t>
            </a:r>
          </a:p>
          <a:p>
            <a:pPr marL="285750" indent="-285750">
              <a:buBlip>
                <a:blip r:embed="rId2"/>
              </a:buBlip>
            </a:pPr>
            <a:r>
              <a:rPr lang="cs-CZ" dirty="0"/>
              <a:t>D</a:t>
            </a:r>
            <a:r>
              <a:rPr lang="cs-CZ" dirty="0" smtClean="0"/>
              <a:t>vě možnosti licencování:</a:t>
            </a:r>
          </a:p>
          <a:p>
            <a:pPr marL="742950" lvl="1" indent="-285750">
              <a:buFont typeface="Courier New" pitchFamily="49" charset="0"/>
              <a:buChar char="o"/>
            </a:pPr>
            <a:r>
              <a:rPr lang="cs-CZ" dirty="0" smtClean="0"/>
              <a:t>OEM - při instalaci se licence váže na HW počítače a s novým PC je nutné zakoupit nový systém</a:t>
            </a:r>
          </a:p>
          <a:p>
            <a:pPr marL="742950" lvl="1" indent="-285750">
              <a:buFont typeface="Courier New" pitchFamily="49" charset="0"/>
              <a:buChar char="o"/>
            </a:pPr>
            <a:r>
              <a:rPr lang="cs-CZ" dirty="0" smtClean="0"/>
              <a:t>FPP – plná verze, přenositelné na jiné PC</a:t>
            </a:r>
            <a:endParaRPr lang="cs-CZ" dirty="0"/>
          </a:p>
        </p:txBody>
      </p:sp>
    </p:spTree>
    <p:extLst>
      <p:ext uri="{BB962C8B-B14F-4D97-AF65-F5344CB8AC3E}">
        <p14:creationId xmlns:p14="http://schemas.microsoft.com/office/powerpoint/2010/main" val="1583590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cs-CZ" sz="6000" u="sng" dirty="0" smtClean="0"/>
              <a:t>Linux</a:t>
            </a:r>
            <a:endParaRPr lang="cs-CZ" sz="6000" u="sng" dirty="0"/>
          </a:p>
        </p:txBody>
      </p:sp>
      <p:sp>
        <p:nvSpPr>
          <p:cNvPr id="3" name="Content Placeholder 2"/>
          <p:cNvSpPr>
            <a:spLocks noGrp="1"/>
          </p:cNvSpPr>
          <p:nvPr>
            <p:ph idx="1"/>
          </p:nvPr>
        </p:nvSpPr>
        <p:spPr>
          <a:xfrm>
            <a:off x="1403648" y="2060848"/>
            <a:ext cx="7272808" cy="4536504"/>
          </a:xfrm>
        </p:spPr>
        <p:txBody>
          <a:bodyPr>
            <a:normAutofit/>
          </a:bodyPr>
          <a:lstStyle/>
          <a:p>
            <a:pPr>
              <a:buFont typeface="Wingdings" pitchFamily="2" charset="2"/>
              <a:buChar char="Ø"/>
            </a:pPr>
            <a:r>
              <a:rPr lang="cs-CZ" sz="2400" i="1" dirty="0" smtClean="0"/>
              <a:t>unixové jádro</a:t>
            </a:r>
          </a:p>
          <a:p>
            <a:pPr>
              <a:buFont typeface="Wingdings" pitchFamily="2" charset="2"/>
              <a:buChar char="Ø"/>
            </a:pPr>
            <a:r>
              <a:rPr lang="cs-CZ" sz="2400" i="1" dirty="0" smtClean="0"/>
              <a:t>volně šiřitelný s možností úprav</a:t>
            </a:r>
          </a:p>
          <a:p>
            <a:pPr>
              <a:buFont typeface="Wingdings" pitchFamily="2" charset="2"/>
              <a:buChar char="Ø"/>
            </a:pPr>
            <a:r>
              <a:rPr lang="cs-CZ" sz="2400" i="1" dirty="0" smtClean="0"/>
              <a:t>není nutná instalace na pevný disk, lze ho spouštět z CD</a:t>
            </a:r>
          </a:p>
          <a:p>
            <a:pPr>
              <a:buFont typeface="Wingdings" pitchFamily="2" charset="2"/>
              <a:buChar char="Ø"/>
            </a:pPr>
            <a:r>
              <a:rPr lang="cs-CZ" sz="2400" i="1" dirty="0" smtClean="0"/>
              <a:t>různé distribuce (Linux tvoří pouze samotné jádro OS) - např. </a:t>
            </a:r>
            <a:r>
              <a:rPr lang="cs-CZ" sz="2400" i="1" dirty="0" err="1" smtClean="0"/>
              <a:t>Ubuntu</a:t>
            </a:r>
            <a:endParaRPr lang="cs-CZ" sz="2400" i="1" dirty="0" smtClean="0"/>
          </a:p>
        </p:txBody>
      </p:sp>
    </p:spTree>
    <p:extLst>
      <p:ext uri="{BB962C8B-B14F-4D97-AF65-F5344CB8AC3E}">
        <p14:creationId xmlns:p14="http://schemas.microsoft.com/office/powerpoint/2010/main" val="2030314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cs-CZ" sz="6000" u="sng" dirty="0" smtClean="0"/>
              <a:t>Mac OS</a:t>
            </a:r>
            <a:endParaRPr lang="cs-CZ" sz="6000" u="sng" dirty="0"/>
          </a:p>
        </p:txBody>
      </p:sp>
      <p:sp>
        <p:nvSpPr>
          <p:cNvPr id="3" name="Content Placeholder 2"/>
          <p:cNvSpPr>
            <a:spLocks noGrp="1"/>
          </p:cNvSpPr>
          <p:nvPr>
            <p:ph idx="1"/>
          </p:nvPr>
        </p:nvSpPr>
        <p:spPr>
          <a:xfrm>
            <a:off x="1403648" y="2060848"/>
            <a:ext cx="7498080" cy="4536504"/>
          </a:xfrm>
        </p:spPr>
        <p:txBody>
          <a:bodyPr>
            <a:normAutofit/>
          </a:bodyPr>
          <a:lstStyle/>
          <a:p>
            <a:pPr>
              <a:buFont typeface="Wingdings" pitchFamily="2" charset="2"/>
              <a:buChar char="Ø"/>
            </a:pPr>
            <a:r>
              <a:rPr lang="cs-CZ" sz="2400" i="1" dirty="0" smtClean="0"/>
              <a:t>Macintosh </a:t>
            </a:r>
            <a:r>
              <a:rPr lang="cs-CZ" sz="2400" i="1" dirty="0" err="1" smtClean="0"/>
              <a:t>Operating</a:t>
            </a:r>
            <a:r>
              <a:rPr lang="cs-CZ" sz="2400" i="1" dirty="0" smtClean="0"/>
              <a:t> </a:t>
            </a:r>
            <a:r>
              <a:rPr lang="cs-CZ" sz="2400" i="1" dirty="0" err="1" smtClean="0"/>
              <a:t>System</a:t>
            </a:r>
            <a:endParaRPr lang="cs-CZ" sz="2400" i="1" dirty="0" smtClean="0"/>
          </a:p>
          <a:p>
            <a:pPr>
              <a:buFont typeface="Wingdings" pitchFamily="2" charset="2"/>
              <a:buChar char="Ø"/>
            </a:pPr>
            <a:r>
              <a:rPr lang="cs-CZ" sz="2400" i="1" dirty="0" smtClean="0"/>
              <a:t>maximální důraz na uživatelské rozhraní - intuitivnost </a:t>
            </a:r>
            <a:br>
              <a:rPr lang="cs-CZ" sz="2400" i="1" dirty="0" smtClean="0"/>
            </a:br>
            <a:r>
              <a:rPr lang="cs-CZ" sz="2400" i="1" dirty="0" smtClean="0"/>
              <a:t>a jednoduchost</a:t>
            </a:r>
          </a:p>
          <a:p>
            <a:pPr>
              <a:buFont typeface="Wingdings" pitchFamily="2" charset="2"/>
              <a:buChar char="Ø"/>
            </a:pPr>
            <a:r>
              <a:rPr lang="cs-CZ" sz="2400" i="1" dirty="0" smtClean="0"/>
              <a:t>vysoká spolehlivost, programy není nutné instalovat, stačí je pouze stáhnout a spustit</a:t>
            </a:r>
          </a:p>
          <a:p>
            <a:pPr>
              <a:buFont typeface="Wingdings" pitchFamily="2" charset="2"/>
              <a:buChar char="Ø"/>
            </a:pPr>
            <a:r>
              <a:rPr lang="cs-CZ" sz="2400" i="1" dirty="0" smtClean="0"/>
              <a:t>místo lišty s nabídkou START ve </a:t>
            </a:r>
            <a:r>
              <a:rPr lang="cs-CZ" sz="2400" i="1" dirty="0"/>
              <a:t>Windows </a:t>
            </a:r>
            <a:r>
              <a:rPr lang="cs-CZ" sz="2400" i="1" dirty="0" smtClean="0"/>
              <a:t>je ve </a:t>
            </a:r>
            <a:r>
              <a:rPr lang="cs-CZ" sz="2400" i="1" dirty="0"/>
              <a:t>spodní části „</a:t>
            </a:r>
            <a:r>
              <a:rPr lang="cs-CZ" sz="2400" i="1" dirty="0" err="1"/>
              <a:t>Dock</a:t>
            </a:r>
            <a:r>
              <a:rPr lang="cs-CZ" sz="2400" i="1" dirty="0"/>
              <a:t>“ s ikonami aplikací </a:t>
            </a:r>
            <a:endParaRPr lang="cs-CZ" sz="2400" i="1" dirty="0" smtClean="0"/>
          </a:p>
          <a:p>
            <a:pPr marL="82296" indent="0">
              <a:buNone/>
            </a:pPr>
            <a:endParaRPr lang="cs-CZ" sz="2400" i="1" dirty="0"/>
          </a:p>
          <a:p>
            <a:pPr marL="82296" indent="0">
              <a:buNone/>
            </a:pPr>
            <a:r>
              <a:rPr lang="cs-CZ" sz="1800" i="1" dirty="0" smtClean="0">
                <a:latin typeface="Times New Roman" pitchFamily="18" charset="0"/>
                <a:cs typeface="Times New Roman" pitchFamily="18" charset="0"/>
              </a:rPr>
              <a:t>Mac OS nabízí komfortní ovládání, přehlednou grafiku, ale většina aplikací je placených, v Evropě menší podpora.</a:t>
            </a:r>
          </a:p>
        </p:txBody>
      </p:sp>
    </p:spTree>
    <p:extLst>
      <p:ext uri="{BB962C8B-B14F-4D97-AF65-F5344CB8AC3E}">
        <p14:creationId xmlns:p14="http://schemas.microsoft.com/office/powerpoint/2010/main" val="11480835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115616" y="260648"/>
            <a:ext cx="7498080" cy="1143000"/>
          </a:xfrm>
        </p:spPr>
        <p:txBody>
          <a:bodyPr/>
          <a:lstStyle/>
          <a:p>
            <a:pPr algn="ctr"/>
            <a:r>
              <a:rPr lang="cs-CZ" dirty="0" smtClean="0">
                <a:solidFill>
                  <a:schemeClr val="accent4">
                    <a:lumMod val="50000"/>
                  </a:schemeClr>
                </a:solidFill>
              </a:rPr>
              <a:t>VIRTUÁLNÍ PC</a:t>
            </a:r>
            <a:endParaRPr lang="cs-CZ" dirty="0">
              <a:solidFill>
                <a:schemeClr val="accent4">
                  <a:lumMod val="50000"/>
                </a:schemeClr>
              </a:solidFill>
            </a:endParaRPr>
          </a:p>
        </p:txBody>
      </p:sp>
      <p:sp>
        <p:nvSpPr>
          <p:cNvPr id="4" name="Obdélník 3"/>
          <p:cNvSpPr/>
          <p:nvPr/>
        </p:nvSpPr>
        <p:spPr>
          <a:xfrm>
            <a:off x="1367644" y="2132856"/>
            <a:ext cx="7380820" cy="280831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just"/>
            <a:r>
              <a:rPr lang="cs-CZ" sz="2000" dirty="0" smtClean="0"/>
              <a:t>Vysoký výkon dnešních počítačů umožňuje provozovat na jednom PC více operačních systémů. Tyto další systémy mohou běžet ve vytvořeném virtuálním PC.  To umožňuje např. otestovat  nový operační systém nebo bezpečně vyzkoušet funkce počítačových virů.  Programy běžící ve virtuálním systému nemohou ohrozit stávající operační systém,  zavřením okna se virtuální systém ukončí.  Každý další operační systém nainstalovaný na PC se ale považuje jako další licence.</a:t>
            </a:r>
            <a:endParaRPr lang="cs-CZ" sz="2000" dirty="0"/>
          </a:p>
        </p:txBody>
      </p:sp>
    </p:spTree>
    <p:extLst>
      <p:ext uri="{BB962C8B-B14F-4D97-AF65-F5344CB8AC3E}">
        <p14:creationId xmlns:p14="http://schemas.microsoft.com/office/powerpoint/2010/main" val="354193022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rainingPresentation">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100000" t="100000" r="100000" b="10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100000" t="100000" r="100000" b="10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51000" t="-20000" r="2000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3.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B80878F-5308-4F84-9C07-20F7937C45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TrainingPresentation</Template>
  <TotalTime>0</TotalTime>
  <Words>434</Words>
  <Application>Microsoft Office PowerPoint</Application>
  <PresentationFormat>Předvádění na obrazovce (4:3)</PresentationFormat>
  <Paragraphs>103</Paragraphs>
  <Slides>10</Slides>
  <Notes>6</Notes>
  <HiddenSlides>0</HiddenSlides>
  <MMClips>0</MMClips>
  <ScaleCrop>false</ScaleCrop>
  <HeadingPairs>
    <vt:vector size="4" baseType="variant">
      <vt:variant>
        <vt:lpstr>Motiv</vt:lpstr>
      </vt:variant>
      <vt:variant>
        <vt:i4>1</vt:i4>
      </vt:variant>
      <vt:variant>
        <vt:lpstr>Nadpisy snímků</vt:lpstr>
      </vt:variant>
      <vt:variant>
        <vt:i4>10</vt:i4>
      </vt:variant>
    </vt:vector>
  </HeadingPairs>
  <TitlesOfParts>
    <vt:vector size="11" baseType="lpstr">
      <vt:lpstr>TrainingPresentation</vt:lpstr>
      <vt:lpstr>Operační systémy</vt:lpstr>
      <vt:lpstr>Prezentace aplikace PowerPoint</vt:lpstr>
      <vt:lpstr>MS Windows</vt:lpstr>
      <vt:lpstr>Historie</vt:lpstr>
      <vt:lpstr>Prezentace aplikace PowerPoint</vt:lpstr>
      <vt:lpstr>Windows 8</vt:lpstr>
      <vt:lpstr>Linux</vt:lpstr>
      <vt:lpstr>Mac OS</vt:lpstr>
      <vt:lpstr>VIRTUÁLNÍ PC</vt:lpstr>
      <vt:lpstr>Prezentace aplikace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2012-10-31T21:16:14Z</dcterms:created>
  <dcterms:modified xsi:type="dcterms:W3CDTF">2014-10-25T06:30:25Z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TC100822959990</vt:lpwstr>
  </property>
</Properties>
</file>