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AEE4A-6429-495F-8346-03637B989032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65DF0-E51A-4DBE-A577-272843760B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6818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AEE4A-6429-495F-8346-03637B989032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65DF0-E51A-4DBE-A577-272843760B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934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AEE4A-6429-495F-8346-03637B989032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65DF0-E51A-4DBE-A577-272843760B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9601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AEE4A-6429-495F-8346-03637B989032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65DF0-E51A-4DBE-A577-272843760B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1709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AEE4A-6429-495F-8346-03637B989032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65DF0-E51A-4DBE-A577-272843760B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7431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AEE4A-6429-495F-8346-03637B989032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65DF0-E51A-4DBE-A577-272843760B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6857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AEE4A-6429-495F-8346-03637B989032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65DF0-E51A-4DBE-A577-272843760B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2137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AEE4A-6429-495F-8346-03637B989032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65DF0-E51A-4DBE-A577-272843760B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3938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AEE4A-6429-495F-8346-03637B989032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65DF0-E51A-4DBE-A577-272843760B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0768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AEE4A-6429-495F-8346-03637B989032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65DF0-E51A-4DBE-A577-272843760B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9975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AEE4A-6429-495F-8346-03637B989032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65DF0-E51A-4DBE-A577-272843760B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338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AEE4A-6429-495F-8346-03637B989032}" type="datetimeFigureOut">
              <a:rPr lang="cs-CZ" smtClean="0"/>
              <a:t>5.10.2014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65DF0-E51A-4DBE-A577-272843760B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0396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830" y="476672"/>
            <a:ext cx="5760720" cy="1258824"/>
          </a:xfrm>
          <a:prstGeom prst="rect">
            <a:avLst/>
          </a:prstGeom>
        </p:spPr>
      </p:pic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733276"/>
              </p:ext>
            </p:extLst>
          </p:nvPr>
        </p:nvGraphicFramePr>
        <p:xfrm>
          <a:off x="1050798" y="2204864"/>
          <a:ext cx="7056784" cy="4119145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1669347"/>
                <a:gridCol w="5387437"/>
              </a:tblGrid>
              <a:tr h="334293"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="1" dirty="0" smtClean="0"/>
                        <a:t> 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/>
                </a:tc>
              </a:tr>
              <a:tr h="375092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i="0" dirty="0" smtClean="0">
                          <a:solidFill>
                            <a:schemeClr val="tx1"/>
                          </a:solidFill>
                        </a:rPr>
                        <a:t>VY_42_INOVACE_0</a:t>
                      </a:r>
                      <a:r>
                        <a:rPr lang="cs-CZ" sz="1600" b="0" i="0" dirty="0" smtClean="0">
                          <a:solidFill>
                            <a:schemeClr val="tx1"/>
                          </a:solidFill>
                        </a:rPr>
                        <a:t>301</a:t>
                      </a:r>
                      <a:r>
                        <a:rPr lang="cs-CZ" sz="1600" b="0" i="0" baseline="0" dirty="0" smtClean="0">
                          <a:solidFill>
                            <a:schemeClr val="tx1"/>
                          </a:solidFill>
                        </a:rPr>
                        <a:t> Úvod do kombinatoriky</a:t>
                      </a:r>
                      <a:endParaRPr lang="cs-CZ" sz="16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Kombinatorika</a:t>
                      </a:r>
                      <a:r>
                        <a:rPr lang="cs-CZ" sz="1600" baseline="0" dirty="0" smtClean="0"/>
                        <a:t> a pravděpodobnost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3. ročník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Mgr.</a:t>
                      </a:r>
                      <a:r>
                        <a:rPr lang="cs-CZ" sz="1600" baseline="0" dirty="0" smtClean="0"/>
                        <a:t> Jiřina Rychtářová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smtClean="0"/>
                        <a:t>6.9.2013</a:t>
                      </a:r>
                      <a:endParaRPr lang="cs-CZ" sz="1600" dirty="0"/>
                    </a:p>
                  </a:txBody>
                  <a:tcPr anchor="ctr"/>
                </a:tc>
              </a:tr>
              <a:tr h="820537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baseline="0" dirty="0" smtClean="0"/>
                        <a:t>Vysvětlení pojmů: Kombinatorika, variace bez opakování, variace s opakováním, kombinace, řešení jednoduchých úloh 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600" dirty="0" smtClean="0"/>
                        <a:t>Výklad</a:t>
                      </a:r>
                      <a:r>
                        <a:rPr lang="cs-CZ" sz="1600" baseline="0" dirty="0" smtClean="0"/>
                        <a:t> využitím prezentace </a:t>
                      </a:r>
                      <a:endParaRPr lang="cs-CZ" sz="1600" dirty="0"/>
                    </a:p>
                  </a:txBody>
                  <a:tcPr anchor="ctr"/>
                </a:tc>
              </a:tr>
              <a:tr h="36974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Gill Sans M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673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Úvod do kombinatoriky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31640" y="4581128"/>
            <a:ext cx="6400800" cy="62292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Kombinatorika a pravděpodobnost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87430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úvod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 </a:t>
            </a:r>
            <a:r>
              <a:rPr lang="cs-CZ" b="1" u="sng" dirty="0"/>
              <a:t>Kombinatorika </a:t>
            </a:r>
            <a:r>
              <a:rPr lang="cs-CZ" dirty="0"/>
              <a:t>=obor matematiky, zabývající </a:t>
            </a:r>
            <a:r>
              <a:rPr lang="cs-CZ" dirty="0" smtClean="0"/>
              <a:t>se vytvářením různých </a:t>
            </a:r>
            <a:r>
              <a:rPr lang="cs-CZ" dirty="0"/>
              <a:t>skupin požadovaných vlastností ze zadaných </a:t>
            </a:r>
            <a:r>
              <a:rPr lang="cs-CZ" dirty="0" smtClean="0"/>
              <a:t>prvků a určováním počtu takto vytvořených skupin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Na počátku musí být dána množina </a:t>
            </a:r>
            <a:r>
              <a:rPr lang="cs-CZ" b="1" i="1" dirty="0" smtClean="0"/>
              <a:t>n</a:t>
            </a:r>
            <a:r>
              <a:rPr lang="cs-CZ" dirty="0" smtClean="0"/>
              <a:t> prvků, z které vybíráme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Musíme jasně specifikovat vlastnosti, které má vytvářená skupina mít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Vytváříme </a:t>
            </a:r>
            <a:r>
              <a:rPr lang="cs-CZ" b="1" i="1" dirty="0" smtClean="0"/>
              <a:t>k</a:t>
            </a:r>
            <a:r>
              <a:rPr lang="cs-CZ" dirty="0" smtClean="0"/>
              <a:t> prvkovou skupinu požadovaných vlastností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Uvědomte si!!! Ve skupině vyměníme pouze jeden prvek a tím získáme skupinu jinou</a:t>
            </a:r>
            <a:endParaRPr lang="cs-CZ" dirty="0"/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048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b="1" dirty="0" smtClean="0">
                <a:solidFill>
                  <a:schemeClr val="accent6">
                    <a:lumMod val="50000"/>
                  </a:schemeClr>
                </a:solidFill>
              </a:rPr>
              <a:t>Základní rozdělení</a:t>
            </a:r>
            <a:endParaRPr lang="cs-CZ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>
          <a:xfrm>
            <a:off x="323528" y="1628800"/>
            <a:ext cx="4040188" cy="6397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2800" dirty="0" smtClean="0">
                <a:solidFill>
                  <a:schemeClr val="accent6">
                    <a:lumMod val="50000"/>
                  </a:schemeClr>
                </a:solidFill>
              </a:rPr>
              <a:t>VARIACE</a:t>
            </a:r>
            <a:endParaRPr lang="cs-CZ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179512" y="2492896"/>
            <a:ext cx="4040188" cy="395128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Ve skupině </a:t>
            </a:r>
            <a:r>
              <a:rPr lang="cs-CZ" b="1" dirty="0" smtClean="0"/>
              <a:t>ZÁLEŽÍ</a:t>
            </a:r>
            <a:r>
              <a:rPr lang="cs-CZ" dirty="0" smtClean="0"/>
              <a:t> na pořadí prvků </a:t>
            </a:r>
          </a:p>
          <a:p>
            <a:r>
              <a:rPr lang="cs-CZ" dirty="0" smtClean="0"/>
              <a:t>Vytváříme uspořádanou k- </a:t>
            </a:r>
            <a:r>
              <a:rPr lang="cs-CZ" dirty="0" err="1" smtClean="0"/>
              <a:t>tici</a:t>
            </a:r>
            <a:r>
              <a:rPr lang="cs-CZ" dirty="0" smtClean="0"/>
              <a:t> požadované vlastnosti</a:t>
            </a:r>
          </a:p>
          <a:p>
            <a:r>
              <a:rPr lang="cs-CZ" dirty="0" smtClean="0"/>
              <a:t>Při výpočtu slovní úlohy používáme </a:t>
            </a:r>
            <a:r>
              <a:rPr lang="cs-CZ" b="1" dirty="0" smtClean="0"/>
              <a:t>PRAVIDLO SOUČINU</a:t>
            </a:r>
            <a:r>
              <a:rPr lang="cs-CZ" dirty="0" smtClean="0"/>
              <a:t>, které nám </a:t>
            </a:r>
            <a:r>
              <a:rPr lang="cs-CZ" dirty="0"/>
              <a:t>u</a:t>
            </a:r>
            <a:r>
              <a:rPr lang="cs-CZ" dirty="0" smtClean="0"/>
              <a:t>možňuje řešit i složitější zadání</a:t>
            </a:r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>
          <a:xfrm>
            <a:off x="4932040" y="1700808"/>
            <a:ext cx="4041775" cy="6397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2800" dirty="0" smtClean="0">
                <a:solidFill>
                  <a:schemeClr val="accent6">
                    <a:lumMod val="50000"/>
                  </a:schemeClr>
                </a:solidFill>
              </a:rPr>
              <a:t>KOMBINACE</a:t>
            </a:r>
            <a:endParaRPr lang="cs-CZ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ástupný symbol pro obsah 7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932040" y="2492896"/>
                <a:ext cx="4041775" cy="3951288"/>
              </a:xfr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/>
              <a:lstStyle/>
              <a:p>
                <a:r>
                  <a:rPr lang="cs-CZ" dirty="0" smtClean="0"/>
                  <a:t>Ve skupině </a:t>
                </a:r>
                <a:r>
                  <a:rPr lang="cs-CZ" b="1" dirty="0" smtClean="0"/>
                  <a:t>NEZÁLEŽÍ</a:t>
                </a:r>
                <a:r>
                  <a:rPr lang="cs-CZ" dirty="0" smtClean="0"/>
                  <a:t> na pořadí zvolených prvků</a:t>
                </a:r>
              </a:p>
              <a:p>
                <a:r>
                  <a:rPr lang="cs-CZ" dirty="0" smtClean="0"/>
                  <a:t>Vytváříme k-prvkovou podmnožinu požadované vlastnosti</a:t>
                </a:r>
              </a:p>
              <a:p>
                <a:r>
                  <a:rPr lang="cs-CZ" dirty="0" smtClean="0"/>
                  <a:t>Při výpočtech používáme </a:t>
                </a:r>
                <a:r>
                  <a:rPr lang="cs-CZ" b="1" dirty="0" smtClean="0"/>
                  <a:t>KOMBINAČNÍ ČÍSLO</a:t>
                </a:r>
              </a:p>
              <a:p>
                <a:r>
                  <a:rPr lang="cs-CZ" b="0" dirty="0" smtClean="0"/>
                  <a:t>(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</a:rPr>
                      <m:t>𝑛</m:t>
                    </m:r>
                    <m:r>
                      <a:rPr lang="cs-CZ" b="0" i="1" smtClean="0">
                        <a:latin typeface="Cambria Math"/>
                      </a:rPr>
                      <m:t> </m:t>
                    </m:r>
                    <m:r>
                      <a:rPr lang="cs-CZ" b="0" i="1" smtClean="0">
                        <a:latin typeface="Cambria Math"/>
                      </a:rPr>
                      <m:t>𝑛𝑎𝑑</m:t>
                    </m:r>
                    <m:r>
                      <a:rPr lang="cs-CZ" b="0" i="1" smtClean="0">
                        <a:latin typeface="Cambria Math"/>
                      </a:rPr>
                      <m:t> </m:t>
                    </m:r>
                    <m:r>
                      <a:rPr lang="cs-CZ" b="0" i="1" smtClean="0">
                        <a:latin typeface="Cambria Math"/>
                      </a:rPr>
                      <m:t>𝑘</m:t>
                    </m:r>
                    <m:r>
                      <a:rPr lang="cs-CZ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cs-CZ" dirty="0" smtClean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𝑘</m:t>
                        </m:r>
                        <m:r>
                          <a:rPr lang="cs-CZ" b="0" i="1" smtClean="0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𝑘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8" name="Zástupný symbol pro obsah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932040" y="2492896"/>
                <a:ext cx="4041775" cy="3951288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793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cs-CZ" dirty="0" smtClean="0"/>
              <a:t>Hledisko druhořadé</a:t>
            </a:r>
            <a:br>
              <a:rPr lang="cs-CZ" dirty="0" smtClean="0"/>
            </a:br>
            <a:r>
              <a:rPr lang="cs-CZ" dirty="0" smtClean="0"/>
              <a:t>opakování prvků ve skupině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323528" y="1844824"/>
            <a:ext cx="4038600" cy="452596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cs-CZ" dirty="0" smtClean="0"/>
              <a:t>Variace s opakováním- prvky se mohou ve vytvářené k-</a:t>
            </a:r>
            <a:r>
              <a:rPr lang="cs-CZ" dirty="0" err="1" smtClean="0"/>
              <a:t>tici</a:t>
            </a:r>
            <a:r>
              <a:rPr lang="cs-CZ" dirty="0" smtClean="0"/>
              <a:t> opakovat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( vyskytnout několikrát shodné prvky)</a:t>
            </a:r>
          </a:p>
          <a:p>
            <a:r>
              <a:rPr lang="cs-CZ" dirty="0" smtClean="0"/>
              <a:t>Variace bez opakování- prvky se nesmí ve vytvářené k-</a:t>
            </a:r>
            <a:r>
              <a:rPr lang="cs-CZ" dirty="0" err="1" smtClean="0"/>
              <a:t>tici</a:t>
            </a:r>
            <a:r>
              <a:rPr lang="cs-CZ" dirty="0" smtClean="0"/>
              <a:t> opakovat)mohou se vyskytnout maximálně jednou)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932040" y="1844824"/>
            <a:ext cx="4038600" cy="452596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cs-CZ" dirty="0" smtClean="0"/>
              <a:t>Kombinace s opakováním – prvky se mohou ve vytvářené množině opakovat</a:t>
            </a:r>
          </a:p>
          <a:p>
            <a:r>
              <a:rPr lang="cs-CZ" dirty="0" smtClean="0"/>
              <a:t>Kombinace bez opakování- prvky se ve vytvářené množině mohou vyskytnout maximálně jednou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8679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 animBg="1"/>
      <p:bldP spid="4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Příklady z praxe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2800" dirty="0" smtClean="0">
                <a:solidFill>
                  <a:schemeClr val="accent6">
                    <a:lumMod val="50000"/>
                  </a:schemeClr>
                </a:solidFill>
              </a:rPr>
              <a:t>VARIACE</a:t>
            </a:r>
            <a:endParaRPr lang="cs-CZ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>
          <a:xfrm>
            <a:off x="323528" y="2492896"/>
            <a:ext cx="4040188" cy="395128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Číslo vytvářené z číslic</a:t>
            </a:r>
          </a:p>
          <a:p>
            <a:r>
              <a:rPr lang="cs-CZ" dirty="0" smtClean="0"/>
              <a:t>PIN</a:t>
            </a:r>
          </a:p>
          <a:p>
            <a:r>
              <a:rPr lang="cs-CZ" dirty="0" smtClean="0"/>
              <a:t>Telefonní čísla</a:t>
            </a:r>
          </a:p>
          <a:p>
            <a:r>
              <a:rPr lang="cs-CZ" dirty="0" smtClean="0"/>
              <a:t>Možnosti nastavení kódu sejfu či zámku</a:t>
            </a:r>
          </a:p>
          <a:p>
            <a:r>
              <a:rPr lang="cs-CZ" dirty="0" smtClean="0"/>
              <a:t>Pořadí umístění sportovců při závodech a turnajích</a:t>
            </a:r>
          </a:p>
          <a:p>
            <a:r>
              <a:rPr lang="cs-CZ" dirty="0" smtClean="0"/>
              <a:t>Volba správní rady s určením funkcí</a:t>
            </a:r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cs-CZ" sz="2800" dirty="0" smtClean="0">
                <a:solidFill>
                  <a:schemeClr val="accent6">
                    <a:lumMod val="50000"/>
                  </a:schemeClr>
                </a:solidFill>
              </a:rPr>
              <a:t>KOMBINACE</a:t>
            </a:r>
            <a:endParaRPr lang="cs-CZ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4"/>
          </p:nvPr>
        </p:nvSpPr>
        <p:spPr>
          <a:xfrm>
            <a:off x="4860032" y="2564904"/>
            <a:ext cx="4041775" cy="395128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cs-CZ" dirty="0" smtClean="0"/>
              <a:t>Vyslaná skupina ze třídy</a:t>
            </a:r>
          </a:p>
          <a:p>
            <a:r>
              <a:rPr lang="cs-CZ" dirty="0" smtClean="0"/>
              <a:t>Výběr čísel na sázenkách typu „Šťastných deset“, „Sportka“…</a:t>
            </a:r>
          </a:p>
          <a:p>
            <a:r>
              <a:rPr lang="cs-CZ" dirty="0" smtClean="0"/>
              <a:t>Naplnění nákupního vozíku</a:t>
            </a:r>
          </a:p>
          <a:p>
            <a:r>
              <a:rPr lang="cs-CZ" dirty="0" smtClean="0"/>
              <a:t> výpočtu průměru z daného předmětu</a:t>
            </a:r>
          </a:p>
          <a:p>
            <a:r>
              <a:rPr lang="cs-CZ" dirty="0" smtClean="0"/>
              <a:t>Výpočet průměrné mzdy </a:t>
            </a:r>
          </a:p>
          <a:p>
            <a:r>
              <a:rPr lang="cs-CZ" dirty="0" smtClean="0"/>
              <a:t>Rozdání karet při hrách typu „Prší“, „Mariáš“..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5621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5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5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build="p" animBg="1"/>
      <p:bldP spid="6" grpId="0" build="p" animBg="1"/>
      <p:bldP spid="7" grpId="0" build="p" animBg="1"/>
      <p:bldP spid="8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716016" y="188640"/>
            <a:ext cx="4114800" cy="142617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Základní vzorce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>
          <a:xfrm>
            <a:off x="179512" y="404664"/>
            <a:ext cx="4040188" cy="6397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variace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ástupný symbol pro obsah 5"/>
              <p:cNvSpPr>
                <a:spLocks noGrp="1"/>
              </p:cNvSpPr>
              <p:nvPr>
                <p:ph sz="half" idx="2"/>
              </p:nvPr>
            </p:nvSpPr>
            <p:spPr>
              <a:xfrm>
                <a:off x="251520" y="1268760"/>
                <a:ext cx="4245868" cy="4857403"/>
              </a:xfrm>
              <a:ln>
                <a:solidFill>
                  <a:schemeClr val="accent6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>
                <a:normAutofit fontScale="92500" lnSpcReduction="20000"/>
              </a:bodyPr>
              <a:lstStyle/>
              <a:p>
                <a:pPr>
                  <a:buFont typeface="Wingdings" panose="05000000000000000000" pitchFamily="2" charset="2"/>
                  <a:buChar char="v"/>
                </a:pPr>
                <a:r>
                  <a:rPr lang="cs-CZ" b="1" u="sng" dirty="0" smtClean="0"/>
                  <a:t>Bez opakování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𝑉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cs-CZ" dirty="0" smtClean="0"/>
                  <a:t>(n)= n.(n-1).(n-2).(n-3)….(n-k+1)</a:t>
                </a:r>
              </a:p>
              <a:p>
                <a:pPr>
                  <a:buFont typeface="Wingdings" panose="05000000000000000000" pitchFamily="2" charset="2"/>
                  <a:buChar char="v"/>
                </a:pPr>
                <a:endParaRPr lang="cs-CZ" dirty="0"/>
              </a:p>
              <a:p>
                <a:pPr>
                  <a:buFont typeface="Wingdings" panose="05000000000000000000" pitchFamily="2" charset="2"/>
                  <a:buChar char="v"/>
                </a:pPr>
                <a:r>
                  <a:rPr lang="cs-CZ" b="1" u="sng" dirty="0" smtClean="0"/>
                  <a:t>S opakováním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𝑉</m:t>
                        </m:r>
                        <m:r>
                          <a:rPr lang="cs-CZ" b="0" i="1" smtClean="0">
                            <a:latin typeface="Cambria Math"/>
                          </a:rPr>
                          <m:t>´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cs-CZ" dirty="0" smtClean="0"/>
                  <a:t>(n)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e>
                      <m:sup>
                        <m:r>
                          <a:rPr lang="cs-CZ" b="0" i="1" smtClean="0">
                            <a:latin typeface="Cambria Math"/>
                          </a:rPr>
                          <m:t>𝑘</m:t>
                        </m:r>
                      </m:sup>
                    </m:sSup>
                  </m:oMath>
                </a14:m>
                <a:endParaRPr lang="cs-CZ" dirty="0" smtClean="0"/>
              </a:p>
              <a:p>
                <a:pPr>
                  <a:buFont typeface="Wingdings" panose="05000000000000000000" pitchFamily="2" charset="2"/>
                  <a:buChar char="v"/>
                </a:pPr>
                <a:endParaRPr lang="cs-CZ" dirty="0"/>
              </a:p>
              <a:p>
                <a:pPr>
                  <a:buFont typeface="Wingdings" panose="05000000000000000000" pitchFamily="2" charset="2"/>
                  <a:buChar char="v"/>
                </a:pPr>
                <a:r>
                  <a:rPr lang="cs-CZ" b="1" u="sng" dirty="0" smtClean="0"/>
                  <a:t>Permutace</a:t>
                </a:r>
              </a:p>
              <a:p>
                <a:pPr marL="0" indent="0">
                  <a:buNone/>
                </a:pPr>
                <a:r>
                  <a:rPr lang="cs-CZ" dirty="0" smtClean="0"/>
                  <a:t>V podstatě variace </a:t>
                </a:r>
                <a:r>
                  <a:rPr lang="cs-CZ" b="1" dirty="0" smtClean="0"/>
                  <a:t>bez opakování, </a:t>
                </a:r>
                <a:r>
                  <a:rPr lang="cs-CZ" dirty="0" smtClean="0"/>
                  <a:t>kdy vytváříme z n prvků n-</a:t>
                </a:r>
                <a:r>
                  <a:rPr lang="cs-CZ" dirty="0" err="1" smtClean="0"/>
                  <a:t>tici</a:t>
                </a:r>
                <a:endParaRPr lang="cs-CZ" dirty="0" smtClean="0"/>
              </a:p>
              <a:p>
                <a:pPr marL="0" indent="0">
                  <a:buNone/>
                </a:pPr>
                <a:r>
                  <a:rPr lang="cs-CZ" dirty="0" smtClean="0"/>
                  <a:t>P(n)= n.(n-1).(n-2).(n-3)….4.3.2.1</a:t>
                </a:r>
              </a:p>
              <a:p>
                <a:pPr marL="0" indent="0">
                  <a:buNone/>
                </a:pPr>
                <a:r>
                  <a:rPr lang="cs-CZ" dirty="0" smtClean="0"/>
                  <a:t>= n!   Faktoriál</a:t>
                </a:r>
              </a:p>
              <a:p>
                <a:pPr>
                  <a:buFont typeface="Wingdings" panose="05000000000000000000" pitchFamily="2" charset="2"/>
                  <a:buChar char="v"/>
                </a:pPr>
                <a:r>
                  <a:rPr lang="cs-CZ" b="1" dirty="0" smtClean="0"/>
                  <a:t>Permutace s opakováním</a:t>
                </a:r>
              </a:p>
              <a:p>
                <a:pPr marL="0" indent="0">
                  <a:buNone/>
                </a:pPr>
                <a:r>
                  <a:rPr lang="cs-CZ" dirty="0" smtClean="0"/>
                  <a:t>Mezi n prvky je r prvků shodných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𝑃</m:t>
                        </m:r>
                        <m:r>
                          <a:rPr lang="cs-CZ" b="0" i="1" smtClean="0">
                            <a:latin typeface="Cambria Math"/>
                          </a:rPr>
                          <m:t>´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cs-CZ" dirty="0" smtClean="0"/>
                  <a:t>(n)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𝑟</m:t>
                        </m:r>
                        <m:r>
                          <a:rPr lang="cs-CZ" b="0" i="1" smtClean="0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 smtClean="0"/>
              </a:p>
              <a:p>
                <a:pPr>
                  <a:buFont typeface="Wingdings" panose="05000000000000000000" pitchFamily="2" charset="2"/>
                  <a:buChar char="v"/>
                </a:pPr>
                <a:endParaRPr lang="cs-CZ" dirty="0" smtClean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6" name="Zástupný symbol pro obsah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251520" y="1268760"/>
                <a:ext cx="4245868" cy="4857403"/>
              </a:xfrm>
              <a:blipFill rotWithShape="1">
                <a:blip r:embed="rId2"/>
                <a:stretch>
                  <a:fillRect/>
                </a:stretch>
              </a:blipFill>
              <a:ln>
                <a:solidFill>
                  <a:schemeClr val="accent6"/>
                </a:solidFill>
              </a:ln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ástupný symbol pro text 6"/>
          <p:cNvSpPr>
            <a:spLocks noGrp="1"/>
          </p:cNvSpPr>
          <p:nvPr>
            <p:ph type="body" sz="quarter" idx="3"/>
          </p:nvPr>
        </p:nvSpPr>
        <p:spPr>
          <a:xfrm>
            <a:off x="4716016" y="2204864"/>
            <a:ext cx="4041775" cy="639762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 smtClean="0"/>
              <a:t>kombinace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ástupný symbol pro obsah 7"/>
              <p:cNvSpPr>
                <a:spLocks noGrp="1"/>
              </p:cNvSpPr>
              <p:nvPr>
                <p:ph sz="quarter" idx="4"/>
              </p:nvPr>
            </p:nvSpPr>
            <p:spPr>
              <a:xfrm>
                <a:off x="4932040" y="3068960"/>
                <a:ext cx="4078529" cy="3444916"/>
              </a:xfrm>
              <a:ln>
                <a:solidFill>
                  <a:schemeClr val="accent6"/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pPr>
                  <a:buFont typeface="Wingdings" panose="05000000000000000000" pitchFamily="2" charset="2"/>
                  <a:buChar char="v"/>
                </a:pPr>
                <a:r>
                  <a:rPr lang="cs-CZ" b="1" u="sng" dirty="0" smtClean="0"/>
                  <a:t>Bez opakování</a:t>
                </a:r>
              </a:p>
              <a:p>
                <a:pPr marL="0" indent="0">
                  <a:buNone/>
                </a:pPr>
                <a:r>
                  <a:rPr lang="cs-CZ" dirty="0" smtClean="0"/>
                  <a:t>(n nad k) 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𝑘</m:t>
                        </m:r>
                        <m:r>
                          <a:rPr lang="cs-CZ" b="0" i="1" smtClean="0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𝑘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cs-CZ" dirty="0" smtClean="0"/>
              </a:p>
              <a:p>
                <a:pPr marL="0" indent="0">
                  <a:buNone/>
                </a:pPr>
                <a:endParaRPr lang="cs-CZ" dirty="0"/>
              </a:p>
              <a:p>
                <a:pPr>
                  <a:buFont typeface="Wingdings" panose="05000000000000000000" pitchFamily="2" charset="2"/>
                  <a:buChar char="v"/>
                </a:pPr>
                <a:r>
                  <a:rPr lang="cs-CZ" b="1" u="sng" dirty="0" smtClean="0"/>
                  <a:t>S opakováním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</a:rPr>
                          <m:t>𝐾</m:t>
                        </m:r>
                        <m:r>
                          <a:rPr lang="cs-CZ" b="0" i="1" smtClean="0">
                            <a:latin typeface="Cambria Math"/>
                          </a:rPr>
                          <m:t>´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cs-CZ" dirty="0" smtClean="0"/>
                  <a:t> =(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cs-CZ" i="1" smtClean="0">
                            <a:latin typeface="Cambria Math"/>
                          </a:rPr>
                        </m:ctrlPr>
                      </m:sPrePr>
                      <m:sub>
                        <m:r>
                          <a:rPr lang="cs-CZ" b="0" i="1" smtClean="0">
                            <a:latin typeface="Cambria Math"/>
                          </a:rPr>
                          <m:t>𝑘</m:t>
                        </m:r>
                      </m:sub>
                      <m:sup>
                        <m:r>
                          <a:rPr lang="cs-CZ" i="1" smtClean="0">
                            <a:latin typeface="Cambria Math"/>
                          </a:rPr>
                          <m:t>𝑛</m:t>
                        </m:r>
                        <m:r>
                          <a:rPr lang="cs-CZ" b="0" i="1" smtClean="0">
                            <a:latin typeface="Cambria Math"/>
                          </a:rPr>
                          <m:t>+</m:t>
                        </m:r>
                        <m:r>
                          <a:rPr lang="cs-CZ" b="0" i="1" smtClean="0">
                            <a:latin typeface="Cambria Math"/>
                          </a:rPr>
                          <m:t>𝑘</m:t>
                        </m:r>
                        <m:r>
                          <a:rPr lang="cs-CZ" b="0" i="1" smtClean="0">
                            <a:latin typeface="Cambria Math"/>
                          </a:rPr>
                          <m:t>−1</m:t>
                        </m:r>
                      </m:sup>
                      <m:e>
                        <m:r>
                          <a:rPr lang="cs-CZ" b="0" i="1" smtClean="0">
                            <a:latin typeface="Cambria Math"/>
                          </a:rPr>
                          <m:t>)=</m:t>
                        </m:r>
                      </m:e>
                    </m:sPre>
                    <m:f>
                      <m:fPr>
                        <m:ctrlPr>
                          <a:rPr lang="cs-CZ" i="1" smtClean="0">
                            <a:latin typeface="Cambria Math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+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𝑘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!</m:t>
                        </m:r>
                      </m:num>
                      <m:den>
                        <m:r>
                          <a:rPr lang="cs-CZ" b="0" i="1" smtClean="0">
                            <a:latin typeface="Cambria Math"/>
                          </a:rPr>
                          <m:t>𝑘</m:t>
                        </m:r>
                        <m:r>
                          <a:rPr lang="cs-CZ" b="0" i="1" smtClean="0">
                            <a:latin typeface="Cambria Math"/>
                          </a:rPr>
                          <m:t>!.</m:t>
                        </m:r>
                        <m:d>
                          <m:dPr>
                            <m:ctrlPr>
                              <a:rPr lang="cs-CZ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cs-CZ" b="0" i="1" smtClean="0">
                                <a:latin typeface="Cambria Math"/>
                              </a:rPr>
                              <m:t>𝑛</m:t>
                            </m:r>
                            <m:r>
                              <a:rPr lang="cs-CZ" b="0" i="1" smtClean="0">
                                <a:latin typeface="Cambria Math"/>
                              </a:rPr>
                              <m:t>−1</m:t>
                            </m:r>
                          </m:e>
                        </m:d>
                        <m:r>
                          <a:rPr lang="cs-CZ" b="0" i="1" smtClean="0">
                            <a:latin typeface="Cambria Math"/>
                          </a:rPr>
                          <m:t>!</m:t>
                        </m:r>
                      </m:den>
                    </m:f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8" name="Zástupný symbol pro obsah 7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4"/>
              </p:nvPr>
            </p:nvSpPr>
            <p:spPr>
              <a:xfrm>
                <a:off x="4932040" y="3068960"/>
                <a:ext cx="4078529" cy="3444916"/>
              </a:xfr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accent6"/>
                </a:solidFill>
              </a:ln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5229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build="p" animBg="1"/>
      <p:bldP spid="6" grpId="0" build="allAtOnce" animBg="1"/>
      <p:bldP spid="7" grpId="0" build="p" animBg="1"/>
      <p:bldP spid="8" grpId="0" build="allAtOnce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464</Words>
  <Application>Microsoft Office PowerPoint</Application>
  <PresentationFormat>Předvádění na obrazovce (4:3)</PresentationFormat>
  <Paragraphs>81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Úvod do kombinatoriky</vt:lpstr>
      <vt:lpstr>úvod</vt:lpstr>
      <vt:lpstr>Základní rozdělení</vt:lpstr>
      <vt:lpstr>Hledisko druhořadé opakování prvků ve skupině</vt:lpstr>
      <vt:lpstr>Příklady z praxe</vt:lpstr>
      <vt:lpstr>Základní vzorce</vt:lpstr>
    </vt:vector>
  </TitlesOfParts>
  <Company>SŠT Most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Jiřina Rychtářová</dc:creator>
  <cp:lastModifiedBy>Admin</cp:lastModifiedBy>
  <cp:revision>15</cp:revision>
  <dcterms:created xsi:type="dcterms:W3CDTF">2014-04-21T21:51:13Z</dcterms:created>
  <dcterms:modified xsi:type="dcterms:W3CDTF">2014-10-05T20:04:48Z</dcterms:modified>
</cp:coreProperties>
</file>