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3" r:id="rId8"/>
    <p:sldId id="261" r:id="rId9"/>
    <p:sldId id="262" r:id="rId10"/>
    <p:sldId id="266" r:id="rId11"/>
    <p:sldId id="267" r:id="rId12"/>
    <p:sldId id="268" r:id="rId13"/>
    <p:sldId id="265" r:id="rId14"/>
    <p:sldId id="269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-37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45D7FF-09D4-495A-8F8A-867A2DCE95D8}" type="doc">
      <dgm:prSet loTypeId="urn:microsoft.com/office/officeart/2005/8/layout/vList3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44BBBA7-FDE7-4981-9383-061A557CB865}">
      <dgm:prSet/>
      <dgm:spPr/>
      <dgm:t>
        <a:bodyPr/>
        <a:lstStyle/>
        <a:p>
          <a:pPr rtl="0"/>
          <a:r>
            <a:rPr lang="cs-CZ" dirty="0" smtClean="0"/>
            <a:t>  je zaměstnanec, který zodpovídá za provoz firem a organizací. Jeho pracovní náplň může být rozdílná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na různých řídících úrovních, ale vždy zodpovídá za chod dané organizace. Aby se člověk stal manažerem, musí mít příslušné znalosti a dovednosti. Tuto funkci může vykonávat jen určitý okruh lidí. Ne každý má v sobě přirozenou autoritu a dovednost vést ostatní.</a:t>
          </a:r>
          <a:endParaRPr lang="cs-CZ" dirty="0"/>
        </a:p>
      </dgm:t>
    </dgm:pt>
    <dgm:pt modelId="{7EB76170-83DB-4C71-B5FE-47D6C17C94FA}" type="parTrans" cxnId="{3FE5A9E9-FD42-4F9F-A6EF-E6E708AA6B74}">
      <dgm:prSet/>
      <dgm:spPr/>
      <dgm:t>
        <a:bodyPr/>
        <a:lstStyle/>
        <a:p>
          <a:endParaRPr lang="cs-CZ"/>
        </a:p>
      </dgm:t>
    </dgm:pt>
    <dgm:pt modelId="{B807EAC6-CF2E-4D50-8480-E1828395ABF5}" type="sibTrans" cxnId="{3FE5A9E9-FD42-4F9F-A6EF-E6E708AA6B74}">
      <dgm:prSet/>
      <dgm:spPr/>
      <dgm:t>
        <a:bodyPr/>
        <a:lstStyle/>
        <a:p>
          <a:endParaRPr lang="cs-CZ"/>
        </a:p>
      </dgm:t>
    </dgm:pt>
    <dgm:pt modelId="{03B2C140-92BC-468C-92DB-69302C40E89A}" type="pres">
      <dgm:prSet presAssocID="{A845D7FF-09D4-495A-8F8A-867A2DCE95D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1F5DCD4-C4C8-46C4-B3BE-1971A9564472}" type="pres">
      <dgm:prSet presAssocID="{444BBBA7-FDE7-4981-9383-061A557CB865}" presName="composite" presStyleCnt="0"/>
      <dgm:spPr/>
    </dgm:pt>
    <dgm:pt modelId="{42767B72-1CBF-4B21-A4C6-237938FAF9F0}" type="pres">
      <dgm:prSet presAssocID="{444BBBA7-FDE7-4981-9383-061A557CB865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cs-CZ"/>
        </a:p>
      </dgm:t>
    </dgm:pt>
    <dgm:pt modelId="{F5522843-66CE-46E6-8905-3DE5E177B691}" type="pres">
      <dgm:prSet presAssocID="{444BBBA7-FDE7-4981-9383-061A557CB865}" presName="txShp" presStyleLbl="node1" presStyleIdx="0" presStyleCnt="1" custScaleX="112340" custScaleY="13118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9D59E8B-290F-4948-A224-5EDCBA606709}" type="presOf" srcId="{444BBBA7-FDE7-4981-9383-061A557CB865}" destId="{F5522843-66CE-46E6-8905-3DE5E177B691}" srcOrd="0" destOrd="0" presId="urn:microsoft.com/office/officeart/2005/8/layout/vList3"/>
    <dgm:cxn modelId="{3FE5A9E9-FD42-4F9F-A6EF-E6E708AA6B74}" srcId="{A845D7FF-09D4-495A-8F8A-867A2DCE95D8}" destId="{444BBBA7-FDE7-4981-9383-061A557CB865}" srcOrd="0" destOrd="0" parTransId="{7EB76170-83DB-4C71-B5FE-47D6C17C94FA}" sibTransId="{B807EAC6-CF2E-4D50-8480-E1828395ABF5}"/>
    <dgm:cxn modelId="{A1CE49BD-5DA4-44E8-AC24-1156E36B5445}" type="presOf" srcId="{A845D7FF-09D4-495A-8F8A-867A2DCE95D8}" destId="{03B2C140-92BC-468C-92DB-69302C40E89A}" srcOrd="0" destOrd="0" presId="urn:microsoft.com/office/officeart/2005/8/layout/vList3"/>
    <dgm:cxn modelId="{8CF24369-3FBE-4F25-BB43-E62721EC3DB6}" type="presParOf" srcId="{03B2C140-92BC-468C-92DB-69302C40E89A}" destId="{91F5DCD4-C4C8-46C4-B3BE-1971A9564472}" srcOrd="0" destOrd="0" presId="urn:microsoft.com/office/officeart/2005/8/layout/vList3"/>
    <dgm:cxn modelId="{4DD7A9EA-2ADF-476C-9810-473BA7CE35F4}" type="presParOf" srcId="{91F5DCD4-C4C8-46C4-B3BE-1971A9564472}" destId="{42767B72-1CBF-4B21-A4C6-237938FAF9F0}" srcOrd="0" destOrd="0" presId="urn:microsoft.com/office/officeart/2005/8/layout/vList3"/>
    <dgm:cxn modelId="{1FB7C1A3-63E8-47A7-9A7D-9309A5BCEA94}" type="presParOf" srcId="{91F5DCD4-C4C8-46C4-B3BE-1971A9564472}" destId="{F5522843-66CE-46E6-8905-3DE5E177B69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B4F638-4DF8-4384-968D-6861793BC1F5}" type="doc">
      <dgm:prSet loTypeId="urn:microsoft.com/office/officeart/2005/8/layout/hProcess9" loCatId="process" qsTypeId="urn:microsoft.com/office/officeart/2009/2/quickstyle/3d8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4902A7DB-D001-4078-ACFB-A787605118DC}">
      <dgm:prSet/>
      <dgm:spPr/>
      <dgm:t>
        <a:bodyPr/>
        <a:lstStyle/>
        <a:p>
          <a:pPr rtl="0"/>
          <a:r>
            <a:rPr lang="cs-CZ" dirty="0" smtClean="0"/>
            <a:t>Manažer pracuje prostřednictvím svých podřízených. Zodpovídá za jejich práci, motivuje je a snaží se o soulad potřeb jejich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i </a:t>
          </a:r>
          <a:r>
            <a:rPr lang="cs-CZ" dirty="0" smtClean="0"/>
            <a:t>potřeb firmy. Dále informuje jak své podřízené tak i nadřízené. Reaguje na chyby v systému, dělá důležitá rozhodnutí a vyjednává.</a:t>
          </a:r>
          <a:endParaRPr lang="cs-CZ" dirty="0"/>
        </a:p>
      </dgm:t>
    </dgm:pt>
    <dgm:pt modelId="{FA58B039-ADD0-4000-867B-92115E66657F}" type="parTrans" cxnId="{657227E8-EA44-4E96-B806-2D61CE003C7C}">
      <dgm:prSet/>
      <dgm:spPr/>
      <dgm:t>
        <a:bodyPr/>
        <a:lstStyle/>
        <a:p>
          <a:endParaRPr lang="cs-CZ"/>
        </a:p>
      </dgm:t>
    </dgm:pt>
    <dgm:pt modelId="{E08C8EA8-FC56-494E-B687-A6EA0707333B}" type="sibTrans" cxnId="{657227E8-EA44-4E96-B806-2D61CE003C7C}">
      <dgm:prSet/>
      <dgm:spPr/>
      <dgm:t>
        <a:bodyPr/>
        <a:lstStyle/>
        <a:p>
          <a:endParaRPr lang="cs-CZ"/>
        </a:p>
      </dgm:t>
    </dgm:pt>
    <dgm:pt modelId="{71B05AA7-91B6-4732-BF25-C5C3FCAE7B3E}" type="pres">
      <dgm:prSet presAssocID="{E5B4F638-4DF8-4384-968D-6861793BC1F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F3CE8FD-D212-4E49-B6F2-D0B35C172713}" type="pres">
      <dgm:prSet presAssocID="{E5B4F638-4DF8-4384-968D-6861793BC1F5}" presName="arrow" presStyleLbl="bgShp" presStyleIdx="0" presStyleCnt="1"/>
      <dgm:spPr/>
    </dgm:pt>
    <dgm:pt modelId="{884B23A2-065A-41E6-80F9-78E955B12C2A}" type="pres">
      <dgm:prSet presAssocID="{E5B4F638-4DF8-4384-968D-6861793BC1F5}" presName="linearProcess" presStyleCnt="0"/>
      <dgm:spPr/>
    </dgm:pt>
    <dgm:pt modelId="{E64B4E7F-DA13-4D88-9DDC-CF896C352183}" type="pres">
      <dgm:prSet presAssocID="{4902A7DB-D001-4078-ACFB-A787605118DC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640B701-069E-4863-9E55-F82D9155F478}" type="presOf" srcId="{4902A7DB-D001-4078-ACFB-A787605118DC}" destId="{E64B4E7F-DA13-4D88-9DDC-CF896C352183}" srcOrd="0" destOrd="0" presId="urn:microsoft.com/office/officeart/2005/8/layout/hProcess9"/>
    <dgm:cxn modelId="{42C47730-29B6-4482-889E-E9EC5245044D}" type="presOf" srcId="{E5B4F638-4DF8-4384-968D-6861793BC1F5}" destId="{71B05AA7-91B6-4732-BF25-C5C3FCAE7B3E}" srcOrd="0" destOrd="0" presId="urn:microsoft.com/office/officeart/2005/8/layout/hProcess9"/>
    <dgm:cxn modelId="{657227E8-EA44-4E96-B806-2D61CE003C7C}" srcId="{E5B4F638-4DF8-4384-968D-6861793BC1F5}" destId="{4902A7DB-D001-4078-ACFB-A787605118DC}" srcOrd="0" destOrd="0" parTransId="{FA58B039-ADD0-4000-867B-92115E66657F}" sibTransId="{E08C8EA8-FC56-494E-B687-A6EA0707333B}"/>
    <dgm:cxn modelId="{25F978C2-2E2B-41C5-98AA-6DC0A5687B41}" type="presParOf" srcId="{71B05AA7-91B6-4732-BF25-C5C3FCAE7B3E}" destId="{2F3CE8FD-D212-4E49-B6F2-D0B35C172713}" srcOrd="0" destOrd="0" presId="urn:microsoft.com/office/officeart/2005/8/layout/hProcess9"/>
    <dgm:cxn modelId="{C5F1731D-D404-4D52-9DC3-5B8C846FF624}" type="presParOf" srcId="{71B05AA7-91B6-4732-BF25-C5C3FCAE7B3E}" destId="{884B23A2-065A-41E6-80F9-78E955B12C2A}" srcOrd="1" destOrd="0" presId="urn:microsoft.com/office/officeart/2005/8/layout/hProcess9"/>
    <dgm:cxn modelId="{BDEDFBA8-7EF4-4DF2-9599-0043DFEFF267}" type="presParOf" srcId="{884B23A2-065A-41E6-80F9-78E955B12C2A}" destId="{E64B4E7F-DA13-4D88-9DDC-CF896C352183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7EEAA1-0710-4BD5-AC2C-EE9C1C9CFA25}" type="doc">
      <dgm:prSet loTypeId="urn:microsoft.com/office/officeart/2005/8/layout/vList2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2D3D6350-415B-484F-8239-470EE5830B69}">
      <dgm:prSet/>
      <dgm:spPr/>
      <dgm:t>
        <a:bodyPr/>
        <a:lstStyle/>
        <a:p>
          <a:pPr rtl="0"/>
          <a:r>
            <a:rPr lang="cs-CZ" b="1" dirty="0" smtClean="0">
              <a:solidFill>
                <a:schemeClr val="tx1"/>
              </a:solidFill>
            </a:rPr>
            <a:t>lidské dovednosti </a:t>
          </a:r>
          <a:r>
            <a:rPr lang="cs-CZ" dirty="0" smtClean="0"/>
            <a:t>- jsou obecné dovednosti důležité zejména pro provozního manažera, personalistu. Tyto dovednosti jsou důležité pro vedení lidí, motivaci, komunikaci, spolupráci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vzájemné pochopení. </a:t>
          </a:r>
          <a:endParaRPr lang="cs-CZ" dirty="0"/>
        </a:p>
      </dgm:t>
    </dgm:pt>
    <dgm:pt modelId="{E5436D89-D5B6-4E4A-AD6F-3A3E9529C1CB}" type="parTrans" cxnId="{B31B54AC-B691-4B62-9A8A-A8F44C7A1623}">
      <dgm:prSet/>
      <dgm:spPr/>
      <dgm:t>
        <a:bodyPr/>
        <a:lstStyle/>
        <a:p>
          <a:endParaRPr lang="cs-CZ"/>
        </a:p>
      </dgm:t>
    </dgm:pt>
    <dgm:pt modelId="{F2083CBF-6C79-48D9-931B-7B1EF0BDEB5A}" type="sibTrans" cxnId="{B31B54AC-B691-4B62-9A8A-A8F44C7A1623}">
      <dgm:prSet/>
      <dgm:spPr/>
      <dgm:t>
        <a:bodyPr/>
        <a:lstStyle/>
        <a:p>
          <a:endParaRPr lang="cs-CZ"/>
        </a:p>
      </dgm:t>
    </dgm:pt>
    <dgm:pt modelId="{FE7C425A-3DA5-4E45-8B21-F8E189F8E243}">
      <dgm:prSet/>
      <dgm:spPr/>
      <dgm:t>
        <a:bodyPr/>
        <a:lstStyle/>
        <a:p>
          <a:pPr rtl="0"/>
          <a:r>
            <a:rPr lang="cs-CZ" b="1" dirty="0" smtClean="0">
              <a:solidFill>
                <a:schemeClr val="tx1"/>
              </a:solidFill>
            </a:rPr>
            <a:t>technické dovednosti</a:t>
          </a:r>
          <a:r>
            <a:rPr lang="cs-CZ" dirty="0" smtClean="0"/>
            <a:t> - schopnosti využívat specifické vlastnosti, postupy, znalosti techniky, využívat specializované pracovníky. Manažer by měl mít stejné dovednosti technického rázu jako mají lidé, které řídí. A to proto, aby zajistil provedení příslušné práce. </a:t>
          </a:r>
          <a:endParaRPr lang="cs-CZ" dirty="0"/>
        </a:p>
      </dgm:t>
    </dgm:pt>
    <dgm:pt modelId="{F58F41EC-E360-4064-83F3-F38804A3B885}" type="parTrans" cxnId="{B401130A-D2B5-4581-8A8F-742793DCBE2C}">
      <dgm:prSet/>
      <dgm:spPr/>
      <dgm:t>
        <a:bodyPr/>
        <a:lstStyle/>
        <a:p>
          <a:endParaRPr lang="cs-CZ"/>
        </a:p>
      </dgm:t>
    </dgm:pt>
    <dgm:pt modelId="{99A3896B-0460-4B4C-B479-2FB50C7FD356}" type="sibTrans" cxnId="{B401130A-D2B5-4581-8A8F-742793DCBE2C}">
      <dgm:prSet/>
      <dgm:spPr/>
      <dgm:t>
        <a:bodyPr/>
        <a:lstStyle/>
        <a:p>
          <a:endParaRPr lang="cs-CZ"/>
        </a:p>
      </dgm:t>
    </dgm:pt>
    <dgm:pt modelId="{7098E0AA-B410-44A6-ACA8-B68E6B8B726C}">
      <dgm:prSet/>
      <dgm:spPr/>
      <dgm:t>
        <a:bodyPr/>
        <a:lstStyle/>
        <a:p>
          <a:pPr rtl="0"/>
          <a:r>
            <a:rPr lang="cs-CZ" b="1" dirty="0" smtClean="0">
              <a:solidFill>
                <a:schemeClr val="tx1"/>
              </a:solidFill>
            </a:rPr>
            <a:t>koncepční dovednosti</a:t>
          </a:r>
          <a:r>
            <a:rPr lang="cs-CZ" dirty="0" smtClean="0"/>
            <a:t> - schopnost vidět věci jako celek např.: strategické vedení – vidět dopředu. Patří sem také schopnost řídit, integrovat a slaďovat zájmy a aktivity podniku. </a:t>
          </a:r>
          <a:endParaRPr lang="cs-CZ" dirty="0"/>
        </a:p>
      </dgm:t>
    </dgm:pt>
    <dgm:pt modelId="{5B356DFE-AEED-4720-97EE-A48B271530E3}" type="parTrans" cxnId="{98E1E344-4BBD-42AA-944A-D14AAECD1D1D}">
      <dgm:prSet/>
      <dgm:spPr/>
      <dgm:t>
        <a:bodyPr/>
        <a:lstStyle/>
        <a:p>
          <a:endParaRPr lang="cs-CZ"/>
        </a:p>
      </dgm:t>
    </dgm:pt>
    <dgm:pt modelId="{79AEBD7F-FB2C-49DA-83FD-252C67734FA6}" type="sibTrans" cxnId="{98E1E344-4BBD-42AA-944A-D14AAECD1D1D}">
      <dgm:prSet/>
      <dgm:spPr/>
      <dgm:t>
        <a:bodyPr/>
        <a:lstStyle/>
        <a:p>
          <a:endParaRPr lang="cs-CZ"/>
        </a:p>
      </dgm:t>
    </dgm:pt>
    <dgm:pt modelId="{50653226-8342-4C31-BA3E-202B49E76929}" type="pres">
      <dgm:prSet presAssocID="{D87EEAA1-0710-4BD5-AC2C-EE9C1C9CFA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6783F8A-5CAC-458B-8EB4-1F210F5DCBE6}" type="pres">
      <dgm:prSet presAssocID="{2D3D6350-415B-484F-8239-470EE5830B69}" presName="parentText" presStyleLbl="node1" presStyleIdx="0" presStyleCnt="3" custLinFactY="-19" custLinFactNeighborX="-415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4A8B2C-6612-4861-8ACA-5E09290A5366}" type="pres">
      <dgm:prSet presAssocID="{F2083CBF-6C79-48D9-931B-7B1EF0BDEB5A}" presName="spacer" presStyleCnt="0"/>
      <dgm:spPr/>
    </dgm:pt>
    <dgm:pt modelId="{2A6AEE07-DD63-4E3B-9754-BA1EB10D0BAF}" type="pres">
      <dgm:prSet presAssocID="{FE7C425A-3DA5-4E45-8B21-F8E189F8E24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3FC65C-B295-4470-A4F5-3C2EED146D29}" type="pres">
      <dgm:prSet presAssocID="{99A3896B-0460-4B4C-B479-2FB50C7FD356}" presName="spacer" presStyleCnt="0"/>
      <dgm:spPr/>
    </dgm:pt>
    <dgm:pt modelId="{BDEFEA39-2C2E-4EAB-86D9-F15D582A2592}" type="pres">
      <dgm:prSet presAssocID="{7098E0AA-B410-44A6-ACA8-B68E6B8B726C}" presName="parentText" presStyleLbl="node1" presStyleIdx="2" presStyleCnt="3" custLinFactNeighborY="-4513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9AFC0C1-350F-4DAD-B413-E2B88C0FC215}" type="presOf" srcId="{7098E0AA-B410-44A6-ACA8-B68E6B8B726C}" destId="{BDEFEA39-2C2E-4EAB-86D9-F15D582A2592}" srcOrd="0" destOrd="0" presId="urn:microsoft.com/office/officeart/2005/8/layout/vList2"/>
    <dgm:cxn modelId="{DC8AAA70-F5E9-4F51-AA9F-05E49488FAE6}" type="presOf" srcId="{D87EEAA1-0710-4BD5-AC2C-EE9C1C9CFA25}" destId="{50653226-8342-4C31-BA3E-202B49E76929}" srcOrd="0" destOrd="0" presId="urn:microsoft.com/office/officeart/2005/8/layout/vList2"/>
    <dgm:cxn modelId="{B401130A-D2B5-4581-8A8F-742793DCBE2C}" srcId="{D87EEAA1-0710-4BD5-AC2C-EE9C1C9CFA25}" destId="{FE7C425A-3DA5-4E45-8B21-F8E189F8E243}" srcOrd="1" destOrd="0" parTransId="{F58F41EC-E360-4064-83F3-F38804A3B885}" sibTransId="{99A3896B-0460-4B4C-B479-2FB50C7FD356}"/>
    <dgm:cxn modelId="{98E1E344-4BBD-42AA-944A-D14AAECD1D1D}" srcId="{D87EEAA1-0710-4BD5-AC2C-EE9C1C9CFA25}" destId="{7098E0AA-B410-44A6-ACA8-B68E6B8B726C}" srcOrd="2" destOrd="0" parTransId="{5B356DFE-AEED-4720-97EE-A48B271530E3}" sibTransId="{79AEBD7F-FB2C-49DA-83FD-252C67734FA6}"/>
    <dgm:cxn modelId="{E0FF92BF-B0CC-41F1-B93F-241BED0EBCF8}" type="presOf" srcId="{FE7C425A-3DA5-4E45-8B21-F8E189F8E243}" destId="{2A6AEE07-DD63-4E3B-9754-BA1EB10D0BAF}" srcOrd="0" destOrd="0" presId="urn:microsoft.com/office/officeart/2005/8/layout/vList2"/>
    <dgm:cxn modelId="{B31B54AC-B691-4B62-9A8A-A8F44C7A1623}" srcId="{D87EEAA1-0710-4BD5-AC2C-EE9C1C9CFA25}" destId="{2D3D6350-415B-484F-8239-470EE5830B69}" srcOrd="0" destOrd="0" parTransId="{E5436D89-D5B6-4E4A-AD6F-3A3E9529C1CB}" sibTransId="{F2083CBF-6C79-48D9-931B-7B1EF0BDEB5A}"/>
    <dgm:cxn modelId="{521381C4-6BF5-4BB5-9E67-72E5C47C4F24}" type="presOf" srcId="{2D3D6350-415B-484F-8239-470EE5830B69}" destId="{36783F8A-5CAC-458B-8EB4-1F210F5DCBE6}" srcOrd="0" destOrd="0" presId="urn:microsoft.com/office/officeart/2005/8/layout/vList2"/>
    <dgm:cxn modelId="{C16F17AD-54B8-4F52-B56F-DB7CCBDAE62C}" type="presParOf" srcId="{50653226-8342-4C31-BA3E-202B49E76929}" destId="{36783F8A-5CAC-458B-8EB4-1F210F5DCBE6}" srcOrd="0" destOrd="0" presId="urn:microsoft.com/office/officeart/2005/8/layout/vList2"/>
    <dgm:cxn modelId="{770BED71-4B08-4C7C-8925-5217E66A4147}" type="presParOf" srcId="{50653226-8342-4C31-BA3E-202B49E76929}" destId="{274A8B2C-6612-4861-8ACA-5E09290A5366}" srcOrd="1" destOrd="0" presId="urn:microsoft.com/office/officeart/2005/8/layout/vList2"/>
    <dgm:cxn modelId="{F38692D1-7393-4285-89F8-4C9FBAE21A2E}" type="presParOf" srcId="{50653226-8342-4C31-BA3E-202B49E76929}" destId="{2A6AEE07-DD63-4E3B-9754-BA1EB10D0BAF}" srcOrd="2" destOrd="0" presId="urn:microsoft.com/office/officeart/2005/8/layout/vList2"/>
    <dgm:cxn modelId="{818C6C03-A8A2-4701-B0FE-1EB701E38319}" type="presParOf" srcId="{50653226-8342-4C31-BA3E-202B49E76929}" destId="{393FC65C-B295-4470-A4F5-3C2EED146D29}" srcOrd="3" destOrd="0" presId="urn:microsoft.com/office/officeart/2005/8/layout/vList2"/>
    <dgm:cxn modelId="{840366C5-6BC3-48E9-8549-DBF071C63599}" type="presParOf" srcId="{50653226-8342-4C31-BA3E-202B49E76929}" destId="{BDEFEA39-2C2E-4EAB-86D9-F15D582A259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34C534-D528-4F32-9F1C-4F2B2949ABDA}" type="doc">
      <dgm:prSet loTypeId="urn:microsoft.com/office/officeart/2005/8/layout/arrow6" loCatId="relationship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B783207-D803-432C-8DEB-040841978D52}">
      <dgm:prSet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rtl="0"/>
          <a:r>
            <a:rPr lang="cs-CZ" sz="2200" b="1" u="sng" dirty="0" smtClean="0">
              <a:solidFill>
                <a:srgbClr val="C00000"/>
              </a:solidFill>
            </a:rPr>
            <a:t>Formální</a:t>
          </a:r>
          <a:r>
            <a:rPr lang="cs-CZ" sz="2200" dirty="0" smtClean="0"/>
            <a:t> se vyznačuje danou pozicí </a:t>
          </a:r>
          <a:r>
            <a:rPr lang="cs-CZ" sz="2200" dirty="0" smtClean="0"/>
            <a:t>(př</a:t>
          </a:r>
          <a:r>
            <a:rPr lang="cs-CZ" sz="2200" dirty="0" smtClean="0"/>
            <a:t>. ředitel, učitel)</a:t>
          </a:r>
          <a:endParaRPr lang="cs-CZ" sz="2200" dirty="0"/>
        </a:p>
      </dgm:t>
    </dgm:pt>
    <dgm:pt modelId="{8484D8AB-17FE-40A5-819F-EBA3CBB17B5C}" type="parTrans" cxnId="{BBDC5CAC-C96F-4B6D-A83E-3BAA91744DB0}">
      <dgm:prSet/>
      <dgm:spPr/>
      <dgm:t>
        <a:bodyPr/>
        <a:lstStyle/>
        <a:p>
          <a:endParaRPr lang="cs-CZ"/>
        </a:p>
      </dgm:t>
    </dgm:pt>
    <dgm:pt modelId="{DDCC0372-C87F-4654-A40A-FCBCCABA4A69}" type="sibTrans" cxnId="{BBDC5CAC-C96F-4B6D-A83E-3BAA91744DB0}">
      <dgm:prSet/>
      <dgm:spPr/>
      <dgm:t>
        <a:bodyPr/>
        <a:lstStyle/>
        <a:p>
          <a:endParaRPr lang="cs-CZ"/>
        </a:p>
      </dgm:t>
    </dgm:pt>
    <dgm:pt modelId="{D36B4C72-916B-429E-9578-E0C01C7EEDA4}">
      <dgm:prSet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rtl="0"/>
          <a:r>
            <a:rPr lang="cs-CZ" sz="2200" b="1" u="sng" dirty="0" smtClean="0">
              <a:solidFill>
                <a:srgbClr val="C00000"/>
              </a:solidFill>
            </a:rPr>
            <a:t>Neformální </a:t>
          </a:r>
          <a:r>
            <a:rPr lang="cs-CZ" sz="2200" dirty="0" smtClean="0"/>
            <a:t>závisí na znalostech, dovednostech, výši odborného vzdělání. Dále je ovlivněna pracovní morálkou, vztahem ke spolupracovníkům a také jeho vlastnostmi – poctivost, důslednost</a:t>
          </a:r>
          <a:endParaRPr lang="cs-CZ" sz="2200" dirty="0"/>
        </a:p>
      </dgm:t>
    </dgm:pt>
    <dgm:pt modelId="{B5E55741-75AF-4912-AD21-F259B901BAA2}" type="parTrans" cxnId="{555E2CD9-DCF6-4A46-ADF1-F7BD3F6F5892}">
      <dgm:prSet/>
      <dgm:spPr/>
      <dgm:t>
        <a:bodyPr/>
        <a:lstStyle/>
        <a:p>
          <a:endParaRPr lang="cs-CZ"/>
        </a:p>
      </dgm:t>
    </dgm:pt>
    <dgm:pt modelId="{0317B6D1-31EC-45EB-9670-C8D39F3B9D6E}" type="sibTrans" cxnId="{555E2CD9-DCF6-4A46-ADF1-F7BD3F6F5892}">
      <dgm:prSet/>
      <dgm:spPr/>
      <dgm:t>
        <a:bodyPr/>
        <a:lstStyle/>
        <a:p>
          <a:endParaRPr lang="cs-CZ"/>
        </a:p>
      </dgm:t>
    </dgm:pt>
    <dgm:pt modelId="{E00718DD-1965-4C7C-BDCE-50AA4FD49129}" type="pres">
      <dgm:prSet presAssocID="{D034C534-D528-4F32-9F1C-4F2B2949ABD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27DAD05-1F33-44C2-83C2-B467D416A8A4}" type="pres">
      <dgm:prSet presAssocID="{D034C534-D528-4F32-9F1C-4F2B2949ABDA}" presName="ribbon" presStyleLbl="node1" presStyleIdx="0" presStyleCnt="1" custLinFactNeighborX="1298" custLinFactNeighborY="-753"/>
      <dgm:spPr/>
    </dgm:pt>
    <dgm:pt modelId="{BF1E05C9-BF53-492A-8621-520A88EE55B9}" type="pres">
      <dgm:prSet presAssocID="{D034C534-D528-4F32-9F1C-4F2B2949ABDA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793212-E77D-43C3-B76A-04C4796A55C4}" type="pres">
      <dgm:prSet presAssocID="{D034C534-D528-4F32-9F1C-4F2B2949ABD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A5C7015-A77C-47EE-9F22-4BB0EA4766B7}" type="presOf" srcId="{2B783207-D803-432C-8DEB-040841978D52}" destId="{BF1E05C9-BF53-492A-8621-520A88EE55B9}" srcOrd="0" destOrd="0" presId="urn:microsoft.com/office/officeart/2005/8/layout/arrow6"/>
    <dgm:cxn modelId="{555E2CD9-DCF6-4A46-ADF1-F7BD3F6F5892}" srcId="{D034C534-D528-4F32-9F1C-4F2B2949ABDA}" destId="{D36B4C72-916B-429E-9578-E0C01C7EEDA4}" srcOrd="1" destOrd="0" parTransId="{B5E55741-75AF-4912-AD21-F259B901BAA2}" sibTransId="{0317B6D1-31EC-45EB-9670-C8D39F3B9D6E}"/>
    <dgm:cxn modelId="{099C4DC9-19E7-41B9-8669-934B2500F9C7}" type="presOf" srcId="{D36B4C72-916B-429E-9578-E0C01C7EEDA4}" destId="{3C793212-E77D-43C3-B76A-04C4796A55C4}" srcOrd="0" destOrd="0" presId="urn:microsoft.com/office/officeart/2005/8/layout/arrow6"/>
    <dgm:cxn modelId="{BBDC5CAC-C96F-4B6D-A83E-3BAA91744DB0}" srcId="{D034C534-D528-4F32-9F1C-4F2B2949ABDA}" destId="{2B783207-D803-432C-8DEB-040841978D52}" srcOrd="0" destOrd="0" parTransId="{8484D8AB-17FE-40A5-819F-EBA3CBB17B5C}" sibTransId="{DDCC0372-C87F-4654-A40A-FCBCCABA4A69}"/>
    <dgm:cxn modelId="{88AF3491-86EE-42E4-AF6B-279F630A0BC3}" type="presOf" srcId="{D034C534-D528-4F32-9F1C-4F2B2949ABDA}" destId="{E00718DD-1965-4C7C-BDCE-50AA4FD49129}" srcOrd="0" destOrd="0" presId="urn:microsoft.com/office/officeart/2005/8/layout/arrow6"/>
    <dgm:cxn modelId="{88D5FC7E-6728-46D6-BDAA-E674280B2335}" type="presParOf" srcId="{E00718DD-1965-4C7C-BDCE-50AA4FD49129}" destId="{527DAD05-1F33-44C2-83C2-B467D416A8A4}" srcOrd="0" destOrd="0" presId="urn:microsoft.com/office/officeart/2005/8/layout/arrow6"/>
    <dgm:cxn modelId="{1FD59CE4-F041-4A36-956E-7AA72EFC12B4}" type="presParOf" srcId="{E00718DD-1965-4C7C-BDCE-50AA4FD49129}" destId="{BF1E05C9-BF53-492A-8621-520A88EE55B9}" srcOrd="1" destOrd="0" presId="urn:microsoft.com/office/officeart/2005/8/layout/arrow6"/>
    <dgm:cxn modelId="{1C00F013-F141-40CB-A6AF-B8D4DC27D388}" type="presParOf" srcId="{E00718DD-1965-4C7C-BDCE-50AA4FD49129}" destId="{3C793212-E77D-43C3-B76A-04C4796A55C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C434F6-093F-4738-9558-48D2AB53451D}" type="doc">
      <dgm:prSet loTypeId="urn:microsoft.com/office/officeart/2005/8/layout/hList7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2E83B184-D486-4933-B330-19EC64D71AB7}">
      <dgm:prSet/>
      <dgm:spPr/>
      <dgm:t>
        <a:bodyPr/>
        <a:lstStyle/>
        <a:p>
          <a:pPr rtl="0"/>
          <a:r>
            <a:rPr lang="cs-CZ" smtClean="0"/>
            <a:t>Vrozené – nedají se ovlivňovat</a:t>
          </a:r>
          <a:endParaRPr lang="cs-CZ"/>
        </a:p>
      </dgm:t>
    </dgm:pt>
    <dgm:pt modelId="{8EB84303-AAA2-4127-8893-88320F17FF17}" type="parTrans" cxnId="{287481F3-DE29-4F4A-97CE-6C92625F8265}">
      <dgm:prSet/>
      <dgm:spPr/>
      <dgm:t>
        <a:bodyPr/>
        <a:lstStyle/>
        <a:p>
          <a:endParaRPr lang="cs-CZ"/>
        </a:p>
      </dgm:t>
    </dgm:pt>
    <dgm:pt modelId="{082C4826-4BFD-45B4-8583-B36D5AAF1B3D}" type="sibTrans" cxnId="{287481F3-DE29-4F4A-97CE-6C92625F8265}">
      <dgm:prSet/>
      <dgm:spPr/>
      <dgm:t>
        <a:bodyPr/>
        <a:lstStyle/>
        <a:p>
          <a:endParaRPr lang="cs-CZ"/>
        </a:p>
      </dgm:t>
    </dgm:pt>
    <dgm:pt modelId="{34CF774A-8433-4D36-ACB2-0AB24B7CD11D}">
      <dgm:prSet/>
      <dgm:spPr/>
      <dgm:t>
        <a:bodyPr/>
        <a:lstStyle/>
        <a:p>
          <a:pPr rtl="0"/>
          <a:r>
            <a:rPr lang="cs-CZ" smtClean="0"/>
            <a:t>Získané – dají se naučit</a:t>
          </a:r>
          <a:endParaRPr lang="cs-CZ"/>
        </a:p>
      </dgm:t>
    </dgm:pt>
    <dgm:pt modelId="{FD7C0C82-A706-46E8-A8F2-7BE929D5DA8B}" type="parTrans" cxnId="{CB825B34-F8B8-4245-8B34-2E6D06D8D759}">
      <dgm:prSet/>
      <dgm:spPr/>
      <dgm:t>
        <a:bodyPr/>
        <a:lstStyle/>
        <a:p>
          <a:endParaRPr lang="cs-CZ"/>
        </a:p>
      </dgm:t>
    </dgm:pt>
    <dgm:pt modelId="{0F08D60E-AB2D-40AE-A1A7-A571C902AD1C}" type="sibTrans" cxnId="{CB825B34-F8B8-4245-8B34-2E6D06D8D759}">
      <dgm:prSet/>
      <dgm:spPr/>
      <dgm:t>
        <a:bodyPr/>
        <a:lstStyle/>
        <a:p>
          <a:endParaRPr lang="cs-CZ"/>
        </a:p>
      </dgm:t>
    </dgm:pt>
    <dgm:pt modelId="{ED977891-746F-4557-89BC-68AC72727271}" type="pres">
      <dgm:prSet presAssocID="{F2C434F6-093F-4738-9558-48D2AB53451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778D918-E96E-4B8F-9016-6A92919FFDB9}" type="pres">
      <dgm:prSet presAssocID="{F2C434F6-093F-4738-9558-48D2AB53451D}" presName="fgShape" presStyleLbl="fgShp" presStyleIdx="0" presStyleCnt="1"/>
      <dgm:spPr/>
    </dgm:pt>
    <dgm:pt modelId="{068C98CF-6F09-4A11-9005-C92D4DEECD67}" type="pres">
      <dgm:prSet presAssocID="{F2C434F6-093F-4738-9558-48D2AB53451D}" presName="linComp" presStyleCnt="0"/>
      <dgm:spPr/>
    </dgm:pt>
    <dgm:pt modelId="{7A36F644-0E87-45EF-A067-2CC3D54A5465}" type="pres">
      <dgm:prSet presAssocID="{2E83B184-D486-4933-B330-19EC64D71AB7}" presName="compNode" presStyleCnt="0"/>
      <dgm:spPr/>
    </dgm:pt>
    <dgm:pt modelId="{E2FDF331-12D5-4BB3-A38A-BA38C26F20F7}" type="pres">
      <dgm:prSet presAssocID="{2E83B184-D486-4933-B330-19EC64D71AB7}" presName="bkgdShape" presStyleLbl="node1" presStyleIdx="0" presStyleCnt="2"/>
      <dgm:spPr/>
      <dgm:t>
        <a:bodyPr/>
        <a:lstStyle/>
        <a:p>
          <a:endParaRPr lang="cs-CZ"/>
        </a:p>
      </dgm:t>
    </dgm:pt>
    <dgm:pt modelId="{8D3F7D36-03CD-4891-95BA-963BFBA0AE1C}" type="pres">
      <dgm:prSet presAssocID="{2E83B184-D486-4933-B330-19EC64D71AB7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C894FDF-7EEE-4075-8BD5-FD73ECFBAAF2}" type="pres">
      <dgm:prSet presAssocID="{2E83B184-D486-4933-B330-19EC64D71AB7}" presName="invisiNode" presStyleLbl="node1" presStyleIdx="0" presStyleCnt="2"/>
      <dgm:spPr/>
    </dgm:pt>
    <dgm:pt modelId="{55BC1AC0-F7F8-48DD-B5DC-107D60737C7F}" type="pres">
      <dgm:prSet presAssocID="{2E83B184-D486-4933-B330-19EC64D71AB7}" presName="imagNod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  <dgm:t>
        <a:bodyPr/>
        <a:lstStyle/>
        <a:p>
          <a:endParaRPr lang="cs-CZ"/>
        </a:p>
      </dgm:t>
    </dgm:pt>
    <dgm:pt modelId="{9584F058-FA87-429E-8B9C-C33D3552827E}" type="pres">
      <dgm:prSet presAssocID="{082C4826-4BFD-45B4-8583-B36D5AAF1B3D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6A7A4C1-99B2-47A0-B763-D526F7149E32}" type="pres">
      <dgm:prSet presAssocID="{34CF774A-8433-4D36-ACB2-0AB24B7CD11D}" presName="compNode" presStyleCnt="0"/>
      <dgm:spPr/>
    </dgm:pt>
    <dgm:pt modelId="{F1ECD4FC-5FBA-4663-B8FD-D1B1BDDB8973}" type="pres">
      <dgm:prSet presAssocID="{34CF774A-8433-4D36-ACB2-0AB24B7CD11D}" presName="bkgdShape" presStyleLbl="node1" presStyleIdx="1" presStyleCnt="2"/>
      <dgm:spPr/>
      <dgm:t>
        <a:bodyPr/>
        <a:lstStyle/>
        <a:p>
          <a:endParaRPr lang="cs-CZ"/>
        </a:p>
      </dgm:t>
    </dgm:pt>
    <dgm:pt modelId="{76453ECE-F4AB-4F6A-9A50-CF9AD2137BB0}" type="pres">
      <dgm:prSet presAssocID="{34CF774A-8433-4D36-ACB2-0AB24B7CD11D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994F556-3636-4EEF-A878-5923B1268B5B}" type="pres">
      <dgm:prSet presAssocID="{34CF774A-8433-4D36-ACB2-0AB24B7CD11D}" presName="invisiNode" presStyleLbl="node1" presStyleIdx="1" presStyleCnt="2"/>
      <dgm:spPr/>
    </dgm:pt>
    <dgm:pt modelId="{172C0383-ED9D-4D35-9531-87DB1B21BA60}" type="pres">
      <dgm:prSet presAssocID="{34CF774A-8433-4D36-ACB2-0AB24B7CD11D}" presName="imagNode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cs-CZ"/>
        </a:p>
      </dgm:t>
    </dgm:pt>
  </dgm:ptLst>
  <dgm:cxnLst>
    <dgm:cxn modelId="{287481F3-DE29-4F4A-97CE-6C92625F8265}" srcId="{F2C434F6-093F-4738-9558-48D2AB53451D}" destId="{2E83B184-D486-4933-B330-19EC64D71AB7}" srcOrd="0" destOrd="0" parTransId="{8EB84303-AAA2-4127-8893-88320F17FF17}" sibTransId="{082C4826-4BFD-45B4-8583-B36D5AAF1B3D}"/>
    <dgm:cxn modelId="{8C84C3A8-2A8C-44FD-94C0-340071E5D46D}" type="presOf" srcId="{082C4826-4BFD-45B4-8583-B36D5AAF1B3D}" destId="{9584F058-FA87-429E-8B9C-C33D3552827E}" srcOrd="0" destOrd="0" presId="urn:microsoft.com/office/officeart/2005/8/layout/hList7"/>
    <dgm:cxn modelId="{DEB35A5A-F97C-4227-A3A4-D2068E0BF50E}" type="presOf" srcId="{34CF774A-8433-4D36-ACB2-0AB24B7CD11D}" destId="{76453ECE-F4AB-4F6A-9A50-CF9AD2137BB0}" srcOrd="1" destOrd="0" presId="urn:microsoft.com/office/officeart/2005/8/layout/hList7"/>
    <dgm:cxn modelId="{CB825B34-F8B8-4245-8B34-2E6D06D8D759}" srcId="{F2C434F6-093F-4738-9558-48D2AB53451D}" destId="{34CF774A-8433-4D36-ACB2-0AB24B7CD11D}" srcOrd="1" destOrd="0" parTransId="{FD7C0C82-A706-46E8-A8F2-7BE929D5DA8B}" sibTransId="{0F08D60E-AB2D-40AE-A1A7-A571C902AD1C}"/>
    <dgm:cxn modelId="{86929E30-A8D4-4D54-98CE-3D4795684877}" type="presOf" srcId="{2E83B184-D486-4933-B330-19EC64D71AB7}" destId="{8D3F7D36-03CD-4891-95BA-963BFBA0AE1C}" srcOrd="1" destOrd="0" presId="urn:microsoft.com/office/officeart/2005/8/layout/hList7"/>
    <dgm:cxn modelId="{50F04CC3-C2FB-4B48-8808-4A0EC65E091E}" type="presOf" srcId="{F2C434F6-093F-4738-9558-48D2AB53451D}" destId="{ED977891-746F-4557-89BC-68AC72727271}" srcOrd="0" destOrd="0" presId="urn:microsoft.com/office/officeart/2005/8/layout/hList7"/>
    <dgm:cxn modelId="{09DFBCB3-FDB1-47EE-B805-5DB1303E6B07}" type="presOf" srcId="{34CF774A-8433-4D36-ACB2-0AB24B7CD11D}" destId="{F1ECD4FC-5FBA-4663-B8FD-D1B1BDDB8973}" srcOrd="0" destOrd="0" presId="urn:microsoft.com/office/officeart/2005/8/layout/hList7"/>
    <dgm:cxn modelId="{61C5F825-2E97-4F2C-B817-0329BA5A58D7}" type="presOf" srcId="{2E83B184-D486-4933-B330-19EC64D71AB7}" destId="{E2FDF331-12D5-4BB3-A38A-BA38C26F20F7}" srcOrd="0" destOrd="0" presId="urn:microsoft.com/office/officeart/2005/8/layout/hList7"/>
    <dgm:cxn modelId="{088748F4-B990-4F0E-BFEC-476371207AAF}" type="presParOf" srcId="{ED977891-746F-4557-89BC-68AC72727271}" destId="{7778D918-E96E-4B8F-9016-6A92919FFDB9}" srcOrd="0" destOrd="0" presId="urn:microsoft.com/office/officeart/2005/8/layout/hList7"/>
    <dgm:cxn modelId="{271D3D2B-7169-436D-A9DE-E05F24F99252}" type="presParOf" srcId="{ED977891-746F-4557-89BC-68AC72727271}" destId="{068C98CF-6F09-4A11-9005-C92D4DEECD67}" srcOrd="1" destOrd="0" presId="urn:microsoft.com/office/officeart/2005/8/layout/hList7"/>
    <dgm:cxn modelId="{4C211247-086B-438A-99C8-BD3BD966A5F6}" type="presParOf" srcId="{068C98CF-6F09-4A11-9005-C92D4DEECD67}" destId="{7A36F644-0E87-45EF-A067-2CC3D54A5465}" srcOrd="0" destOrd="0" presId="urn:microsoft.com/office/officeart/2005/8/layout/hList7"/>
    <dgm:cxn modelId="{D4E1694B-6688-4A40-B794-B113C3A0C0F2}" type="presParOf" srcId="{7A36F644-0E87-45EF-A067-2CC3D54A5465}" destId="{E2FDF331-12D5-4BB3-A38A-BA38C26F20F7}" srcOrd="0" destOrd="0" presId="urn:microsoft.com/office/officeart/2005/8/layout/hList7"/>
    <dgm:cxn modelId="{D0C08168-1DEB-47A1-A849-4C15684AF006}" type="presParOf" srcId="{7A36F644-0E87-45EF-A067-2CC3D54A5465}" destId="{8D3F7D36-03CD-4891-95BA-963BFBA0AE1C}" srcOrd="1" destOrd="0" presId="urn:microsoft.com/office/officeart/2005/8/layout/hList7"/>
    <dgm:cxn modelId="{CDB8565E-1A9A-466E-8EC9-EA9480F6025C}" type="presParOf" srcId="{7A36F644-0E87-45EF-A067-2CC3D54A5465}" destId="{0C894FDF-7EEE-4075-8BD5-FD73ECFBAAF2}" srcOrd="2" destOrd="0" presId="urn:microsoft.com/office/officeart/2005/8/layout/hList7"/>
    <dgm:cxn modelId="{6FC50972-393B-49E4-BBF6-9AF30A3940B5}" type="presParOf" srcId="{7A36F644-0E87-45EF-A067-2CC3D54A5465}" destId="{55BC1AC0-F7F8-48DD-B5DC-107D60737C7F}" srcOrd="3" destOrd="0" presId="urn:microsoft.com/office/officeart/2005/8/layout/hList7"/>
    <dgm:cxn modelId="{4B589411-F241-439A-B9DD-4C8FC8C54D25}" type="presParOf" srcId="{068C98CF-6F09-4A11-9005-C92D4DEECD67}" destId="{9584F058-FA87-429E-8B9C-C33D3552827E}" srcOrd="1" destOrd="0" presId="urn:microsoft.com/office/officeart/2005/8/layout/hList7"/>
    <dgm:cxn modelId="{89D08B2F-447C-4B7F-A8D7-E3CF57CBC2B0}" type="presParOf" srcId="{068C98CF-6F09-4A11-9005-C92D4DEECD67}" destId="{36A7A4C1-99B2-47A0-B763-D526F7149E32}" srcOrd="2" destOrd="0" presId="urn:microsoft.com/office/officeart/2005/8/layout/hList7"/>
    <dgm:cxn modelId="{5EA048D9-440B-4D6A-BE68-B1B553E32FA2}" type="presParOf" srcId="{36A7A4C1-99B2-47A0-B763-D526F7149E32}" destId="{F1ECD4FC-5FBA-4663-B8FD-D1B1BDDB8973}" srcOrd="0" destOrd="0" presId="urn:microsoft.com/office/officeart/2005/8/layout/hList7"/>
    <dgm:cxn modelId="{8E3733BD-DD53-4074-A7B1-3F7187357631}" type="presParOf" srcId="{36A7A4C1-99B2-47A0-B763-D526F7149E32}" destId="{76453ECE-F4AB-4F6A-9A50-CF9AD2137BB0}" srcOrd="1" destOrd="0" presId="urn:microsoft.com/office/officeart/2005/8/layout/hList7"/>
    <dgm:cxn modelId="{A1D7DE00-D15E-4A93-911B-E586DC41B7A0}" type="presParOf" srcId="{36A7A4C1-99B2-47A0-B763-D526F7149E32}" destId="{A994F556-3636-4EEF-A878-5923B1268B5B}" srcOrd="2" destOrd="0" presId="urn:microsoft.com/office/officeart/2005/8/layout/hList7"/>
    <dgm:cxn modelId="{BFEEBF2A-62A6-490E-BEEC-68586595E485}" type="presParOf" srcId="{36A7A4C1-99B2-47A0-B763-D526F7149E32}" destId="{172C0383-ED9D-4D35-9531-87DB1B21BA6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22843-66CE-46E6-8905-3DE5E177B691}">
      <dsp:nvSpPr>
        <dsp:cNvPr id="0" name=""/>
        <dsp:cNvSpPr/>
      </dsp:nvSpPr>
      <dsp:spPr>
        <a:xfrm rot="10800000">
          <a:off x="1916590" y="619"/>
          <a:ext cx="7855794" cy="421044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15376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  je zaměstnanec, který zodpovídá za provoz firem a organizací. Jeho pracovní náplň může být rozdílná </a:t>
          </a:r>
          <a:r>
            <a:rPr lang="cs-CZ" sz="2800" kern="1200" dirty="0" smtClean="0"/>
            <a:t/>
          </a:r>
          <a:br>
            <a:rPr lang="cs-CZ" sz="2800" kern="1200" dirty="0" smtClean="0"/>
          </a:br>
          <a:r>
            <a:rPr lang="cs-CZ" sz="2800" kern="1200" dirty="0" smtClean="0"/>
            <a:t>a </a:t>
          </a:r>
          <a:r>
            <a:rPr lang="cs-CZ" sz="2800" kern="1200" dirty="0" smtClean="0"/>
            <a:t>na různých řídících úrovních, ale vždy zodpovídá za chod dané organizace. Aby se člověk stal manažerem, musí mít příslušné znalosti a dovednosti. Tuto funkci může vykonávat jen určitý okruh lidí. Ne každý má v sobě přirozenou autoritu a dovednost vést ostatní.</a:t>
          </a:r>
          <a:endParaRPr lang="cs-CZ" sz="2800" kern="1200" dirty="0"/>
        </a:p>
      </dsp:txBody>
      <dsp:txXfrm rot="10800000">
        <a:off x="2969201" y="619"/>
        <a:ext cx="6803183" cy="4210446"/>
      </dsp:txXfrm>
    </dsp:sp>
    <dsp:sp modelId="{42767B72-1CBF-4B21-A4C6-237938FAF9F0}">
      <dsp:nvSpPr>
        <dsp:cNvPr id="0" name=""/>
        <dsp:cNvSpPr/>
      </dsp:nvSpPr>
      <dsp:spPr>
        <a:xfrm>
          <a:off x="743215" y="501006"/>
          <a:ext cx="3209671" cy="320967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CE8FD-D212-4E49-B6F2-D0B35C172713}">
      <dsp:nvSpPr>
        <dsp:cNvPr id="0" name=""/>
        <dsp:cNvSpPr/>
      </dsp:nvSpPr>
      <dsp:spPr>
        <a:xfrm>
          <a:off x="788669" y="0"/>
          <a:ext cx="8938260" cy="486677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4B4E7F-DA13-4D88-9DDC-CF896C352183}">
      <dsp:nvSpPr>
        <dsp:cNvPr id="0" name=""/>
        <dsp:cNvSpPr/>
      </dsp:nvSpPr>
      <dsp:spPr>
        <a:xfrm>
          <a:off x="345043" y="1460033"/>
          <a:ext cx="9825513" cy="194671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Manažer pracuje prostřednictvím svých podřízených. Zodpovídá za jejich práci, motivuje je a snaží se o soulad potřeb jejich </a:t>
          </a:r>
          <a:r>
            <a:rPr lang="cs-CZ" sz="2900" kern="1200" dirty="0" smtClean="0"/>
            <a:t/>
          </a:r>
          <a:br>
            <a:rPr lang="cs-CZ" sz="2900" kern="1200" dirty="0" smtClean="0"/>
          </a:br>
          <a:r>
            <a:rPr lang="cs-CZ" sz="2900" kern="1200" dirty="0" smtClean="0"/>
            <a:t>i </a:t>
          </a:r>
          <a:r>
            <a:rPr lang="cs-CZ" sz="2900" kern="1200" dirty="0" smtClean="0"/>
            <a:t>potřeb firmy. Dále informuje jak své podřízené tak i nadřízené. Reaguje na chyby v systému, dělá důležitá rozhodnutí a vyjednává.</a:t>
          </a:r>
          <a:endParaRPr lang="cs-CZ" sz="2900" kern="1200" dirty="0"/>
        </a:p>
      </dsp:txBody>
      <dsp:txXfrm>
        <a:off x="440074" y="1555064"/>
        <a:ext cx="9635451" cy="17566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83F8A-5CAC-458B-8EB4-1F210F5DCBE6}">
      <dsp:nvSpPr>
        <dsp:cNvPr id="0" name=""/>
        <dsp:cNvSpPr/>
      </dsp:nvSpPr>
      <dsp:spPr>
        <a:xfrm>
          <a:off x="0" y="314186"/>
          <a:ext cx="10515600" cy="1132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lidské dovednosti </a:t>
          </a:r>
          <a:r>
            <a:rPr lang="cs-CZ" sz="2200" kern="1200" dirty="0" smtClean="0"/>
            <a:t>- jsou obecné dovednosti důležité zejména pro provozního manažera, personalistu. Tyto dovednosti jsou důležité pro vedení lidí, motivaci, komunikaci, spolupráci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a </a:t>
          </a:r>
          <a:r>
            <a:rPr lang="cs-CZ" sz="2200" kern="1200" dirty="0" smtClean="0"/>
            <a:t>vzájemné pochopení. </a:t>
          </a:r>
          <a:endParaRPr lang="cs-CZ" sz="2200" kern="1200" dirty="0"/>
        </a:p>
      </dsp:txBody>
      <dsp:txXfrm>
        <a:off x="55287" y="369473"/>
        <a:ext cx="10405026" cy="1021986"/>
      </dsp:txXfrm>
    </dsp:sp>
    <dsp:sp modelId="{2A6AEE07-DD63-4E3B-9754-BA1EB10D0BAF}">
      <dsp:nvSpPr>
        <dsp:cNvPr id="0" name=""/>
        <dsp:cNvSpPr/>
      </dsp:nvSpPr>
      <dsp:spPr>
        <a:xfrm>
          <a:off x="0" y="1573681"/>
          <a:ext cx="10515600" cy="1132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technické dovednosti</a:t>
          </a:r>
          <a:r>
            <a:rPr lang="cs-CZ" sz="2200" kern="1200" dirty="0" smtClean="0"/>
            <a:t> - schopnosti využívat specifické vlastnosti, postupy, znalosti techniky, využívat specializované pracovníky. Manažer by měl mít stejné dovednosti technického rázu jako mají lidé, které řídí. A to proto, aby zajistil provedení příslušné práce. </a:t>
          </a:r>
          <a:endParaRPr lang="cs-CZ" sz="2200" kern="1200" dirty="0"/>
        </a:p>
      </dsp:txBody>
      <dsp:txXfrm>
        <a:off x="55287" y="1628968"/>
        <a:ext cx="10405026" cy="1021986"/>
      </dsp:txXfrm>
    </dsp:sp>
    <dsp:sp modelId="{BDEFEA39-2C2E-4EAB-86D9-F15D582A2592}">
      <dsp:nvSpPr>
        <dsp:cNvPr id="0" name=""/>
        <dsp:cNvSpPr/>
      </dsp:nvSpPr>
      <dsp:spPr>
        <a:xfrm>
          <a:off x="0" y="2741006"/>
          <a:ext cx="10515600" cy="1132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koncepční dovednosti</a:t>
          </a:r>
          <a:r>
            <a:rPr lang="cs-CZ" sz="2200" kern="1200" dirty="0" smtClean="0"/>
            <a:t> - schopnost vidět věci jako celek např.: strategické vedení – vidět dopředu. Patří sem také schopnost řídit, integrovat a slaďovat zájmy a aktivity podniku. </a:t>
          </a:r>
          <a:endParaRPr lang="cs-CZ" sz="2200" kern="1200" dirty="0"/>
        </a:p>
      </dsp:txBody>
      <dsp:txXfrm>
        <a:off x="55287" y="2796293"/>
        <a:ext cx="10405026" cy="10219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DAD05-1F33-44C2-83C2-B467D416A8A4}">
      <dsp:nvSpPr>
        <dsp:cNvPr id="0" name=""/>
        <dsp:cNvSpPr/>
      </dsp:nvSpPr>
      <dsp:spPr>
        <a:xfrm>
          <a:off x="0" y="216709"/>
          <a:ext cx="10515600" cy="4206240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F1E05C9-BF53-492A-8621-520A88EE55B9}">
      <dsp:nvSpPr>
        <dsp:cNvPr id="0" name=""/>
        <dsp:cNvSpPr/>
      </dsp:nvSpPr>
      <dsp:spPr>
        <a:xfrm>
          <a:off x="1261872" y="984474"/>
          <a:ext cx="3470148" cy="206105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u="sng" kern="1200" dirty="0" smtClean="0">
              <a:solidFill>
                <a:srgbClr val="C00000"/>
              </a:solidFill>
            </a:rPr>
            <a:t>Formální</a:t>
          </a:r>
          <a:r>
            <a:rPr lang="cs-CZ" sz="2200" kern="1200" dirty="0" smtClean="0"/>
            <a:t> se vyznačuje danou pozicí </a:t>
          </a:r>
          <a:r>
            <a:rPr lang="cs-CZ" sz="2200" kern="1200" dirty="0" smtClean="0"/>
            <a:t>(př</a:t>
          </a:r>
          <a:r>
            <a:rPr lang="cs-CZ" sz="2200" kern="1200" dirty="0" smtClean="0"/>
            <a:t>. ředitel, učitel)</a:t>
          </a:r>
          <a:endParaRPr lang="cs-CZ" sz="2200" kern="1200" dirty="0"/>
        </a:p>
      </dsp:txBody>
      <dsp:txXfrm>
        <a:off x="1261872" y="984474"/>
        <a:ext cx="3470148" cy="2061057"/>
      </dsp:txXfrm>
    </dsp:sp>
    <dsp:sp modelId="{3C793212-E77D-43C3-B76A-04C4796A55C4}">
      <dsp:nvSpPr>
        <dsp:cNvPr id="0" name=""/>
        <dsp:cNvSpPr/>
      </dsp:nvSpPr>
      <dsp:spPr>
        <a:xfrm>
          <a:off x="5257800" y="1657472"/>
          <a:ext cx="4101084" cy="206105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u="sng" kern="1200" dirty="0" smtClean="0">
              <a:solidFill>
                <a:srgbClr val="C00000"/>
              </a:solidFill>
            </a:rPr>
            <a:t>Neformální </a:t>
          </a:r>
          <a:r>
            <a:rPr lang="cs-CZ" sz="2200" kern="1200" dirty="0" smtClean="0"/>
            <a:t>závisí na znalostech, dovednostech, výši odborného vzdělání. Dále je ovlivněna pracovní morálkou, vztahem ke spolupracovníkům a také jeho vlastnostmi – poctivost, důslednost</a:t>
          </a:r>
          <a:endParaRPr lang="cs-CZ" sz="2200" kern="1200" dirty="0"/>
        </a:p>
      </dsp:txBody>
      <dsp:txXfrm>
        <a:off x="5257800" y="1657472"/>
        <a:ext cx="4101084" cy="20610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DF331-12D5-4BB3-A38A-BA38C26F20F7}">
      <dsp:nvSpPr>
        <dsp:cNvPr id="0" name=""/>
        <dsp:cNvSpPr/>
      </dsp:nvSpPr>
      <dsp:spPr>
        <a:xfrm>
          <a:off x="4518" y="0"/>
          <a:ext cx="5175646" cy="423898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200" kern="1200" smtClean="0"/>
            <a:t>Vrozené – nedají se ovlivňovat</a:t>
          </a:r>
          <a:endParaRPr lang="cs-CZ" sz="4200" kern="1200"/>
        </a:p>
      </dsp:txBody>
      <dsp:txXfrm>
        <a:off x="4518" y="1695592"/>
        <a:ext cx="5175646" cy="1695592"/>
      </dsp:txXfrm>
    </dsp:sp>
    <dsp:sp modelId="{55BC1AC0-F7F8-48DD-B5DC-107D60737C7F}">
      <dsp:nvSpPr>
        <dsp:cNvPr id="0" name=""/>
        <dsp:cNvSpPr/>
      </dsp:nvSpPr>
      <dsp:spPr>
        <a:xfrm>
          <a:off x="1886551" y="254338"/>
          <a:ext cx="1411580" cy="141158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1ECD4FC-5FBA-4663-B8FD-D1B1BDDB8973}">
      <dsp:nvSpPr>
        <dsp:cNvPr id="0" name=""/>
        <dsp:cNvSpPr/>
      </dsp:nvSpPr>
      <dsp:spPr>
        <a:xfrm>
          <a:off x="5335434" y="0"/>
          <a:ext cx="5175646" cy="4238981"/>
        </a:xfrm>
        <a:prstGeom prst="roundRect">
          <a:avLst>
            <a:gd name="adj" fmla="val 10000"/>
          </a:avLst>
        </a:prstGeom>
        <a:solidFill>
          <a:schemeClr val="accent3">
            <a:hueOff val="508092"/>
            <a:satOff val="-37393"/>
            <a:lumOff val="-2941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200" kern="1200" smtClean="0"/>
            <a:t>Získané – dají se naučit</a:t>
          </a:r>
          <a:endParaRPr lang="cs-CZ" sz="4200" kern="1200"/>
        </a:p>
      </dsp:txBody>
      <dsp:txXfrm>
        <a:off x="5335434" y="1695592"/>
        <a:ext cx="5175646" cy="1695592"/>
      </dsp:txXfrm>
    </dsp:sp>
    <dsp:sp modelId="{172C0383-ED9D-4D35-9531-87DB1B21BA60}">
      <dsp:nvSpPr>
        <dsp:cNvPr id="0" name=""/>
        <dsp:cNvSpPr/>
      </dsp:nvSpPr>
      <dsp:spPr>
        <a:xfrm>
          <a:off x="7217467" y="254338"/>
          <a:ext cx="1411580" cy="141158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778D918-E96E-4B8F-9016-6A92919FFDB9}">
      <dsp:nvSpPr>
        <dsp:cNvPr id="0" name=""/>
        <dsp:cNvSpPr/>
      </dsp:nvSpPr>
      <dsp:spPr>
        <a:xfrm>
          <a:off x="420623" y="3391184"/>
          <a:ext cx="9674352" cy="635847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463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7475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110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107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712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665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934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169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891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1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12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4355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98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0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9530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95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846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D8E575-DEBC-4934-AB6F-2B75468A5580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E9EDF80-66E0-4E7E-A001-576F59B19D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673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Alex_Lu_RLG_Communications_Global_Manager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9600" b="1" dirty="0" smtClean="0">
                <a:solidFill>
                  <a:schemeClr val="bg1"/>
                </a:solidFill>
              </a:rPr>
              <a:t>MANAŽER</a:t>
            </a:r>
            <a:endParaRPr lang="cs-CZ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83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Kdo je manažer?</a:t>
            </a:r>
          </a:p>
          <a:p>
            <a:r>
              <a:rPr lang="cs-CZ" dirty="0" smtClean="0"/>
              <a:t>Jaké má dovednosti manažer?</a:t>
            </a:r>
          </a:p>
          <a:p>
            <a:r>
              <a:rPr lang="cs-CZ" dirty="0" smtClean="0"/>
              <a:t>Jaké musí mít autority manažer?</a:t>
            </a:r>
          </a:p>
          <a:p>
            <a:r>
              <a:rPr lang="cs-CZ" dirty="0" smtClean="0"/>
              <a:t>Jaké předpoklady by měl splňovat manažer?</a:t>
            </a:r>
          </a:p>
          <a:p>
            <a:r>
              <a:rPr lang="cs-CZ" dirty="0" smtClean="0"/>
              <a:t>Co vše má za </a:t>
            </a:r>
            <a:r>
              <a:rPr lang="cs-CZ" smtClean="0"/>
              <a:t>úkol manažer?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5208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00" y="1524000"/>
            <a:ext cx="8305800" cy="410777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33400" y="220663"/>
            <a:ext cx="9601200" cy="1303337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Tajenka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36333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748" y="1166191"/>
            <a:ext cx="7315200" cy="4450146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-1917700" y="500063"/>
            <a:ext cx="9601200" cy="1303337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Tajenka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4163453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LITERATURA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BĚLOHLÁVEK,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2006, 724 s.. ISBN 80-251-0396-X. </a:t>
            </a:r>
            <a:endParaRPr lang="cs-CZ" dirty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838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5400" y="2556932"/>
            <a:ext cx="9741793" cy="3318936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sz="1800" dirty="0"/>
              <a:t>ASHRAFHAGE.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19.1.2014</a:t>
            </a:r>
            <a:r>
              <a:rPr lang="cs-CZ" sz="1800" dirty="0"/>
              <a:t>]. Dostupný na WWW: </a:t>
            </a:r>
            <a:r>
              <a:rPr lang="cs-CZ" sz="1800" dirty="0">
                <a:hlinkClick r:id="rId2"/>
              </a:rPr>
              <a:t>http://</a:t>
            </a:r>
            <a:r>
              <a:rPr lang="cs-CZ" sz="1800" dirty="0" smtClean="0">
                <a:hlinkClick r:id="rId2"/>
              </a:rPr>
              <a:t>commons.wikimedia.org/wiki/File%3AAlex_Lu_RLG_Communications_Global_Manager.jpg</a:t>
            </a:r>
            <a:endParaRPr lang="cs-CZ" sz="1800" dirty="0" smtClean="0"/>
          </a:p>
          <a:p>
            <a:pPr marL="457200" indent="-457200">
              <a:buFont typeface="+mj-lt"/>
              <a:buAutoNum type="arabicParenR"/>
            </a:pPr>
            <a:r>
              <a:rPr lang="cs-CZ" sz="1800" dirty="0" smtClean="0"/>
              <a:t> Obrázky webu Office.com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91749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68113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338245"/>
              </p:ext>
            </p:extLst>
          </p:nvPr>
        </p:nvGraphicFramePr>
        <p:xfrm>
          <a:off x="2567608" y="2097746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VY_32_INOVACE_1002</a:t>
                      </a:r>
                      <a:r>
                        <a:rPr lang="cs-CZ" sz="1600" baseline="0" dirty="0" smtClean="0"/>
                        <a:t> Manažer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19.1.2014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vlastnosti a předpoklady manažera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60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MANAŽER OBECNĚ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76561"/>
              </p:ext>
            </p:extLst>
          </p:nvPr>
        </p:nvGraphicFramePr>
        <p:xfrm>
          <a:off x="838200" y="1965277"/>
          <a:ext cx="10515600" cy="4211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3506390" y="572072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08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PRÁCE MANAŽERA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8319581"/>
              </p:ext>
            </p:extLst>
          </p:nvPr>
        </p:nvGraphicFramePr>
        <p:xfrm>
          <a:off x="838200" y="1310185"/>
          <a:ext cx="10515600" cy="4866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4416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91069"/>
            <a:ext cx="10515600" cy="1897038"/>
          </a:xfrm>
        </p:spPr>
        <p:txBody>
          <a:bodyPr>
            <a:noAutofit/>
          </a:bodyPr>
          <a:lstStyle/>
          <a:p>
            <a:r>
              <a:rPr lang="cs-CZ" sz="28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Manažerské dovednosti</a:t>
            </a:r>
            <a:br>
              <a:rPr lang="cs-CZ" sz="28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cs-CZ" sz="2800" b="1" dirty="0" smtClean="0"/>
              <a:t>Být dobrým manažerem znamená mít mnoho dovedností a </a:t>
            </a:r>
            <a:r>
              <a:rPr lang="cs-CZ" sz="2800" b="1" dirty="0" smtClean="0"/>
              <a:t>znalostí, </a:t>
            </a:r>
            <a:r>
              <a:rPr lang="cs-CZ" sz="2800" b="1" dirty="0" smtClean="0"/>
              <a:t>a to zejména z psychologie.</a:t>
            </a:r>
            <a:br>
              <a:rPr lang="cs-CZ" sz="2800" b="1" dirty="0" smtClean="0"/>
            </a:br>
            <a:endParaRPr lang="cs-CZ" sz="28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829441"/>
              </p:ext>
            </p:extLst>
          </p:nvPr>
        </p:nvGraphicFramePr>
        <p:xfrm>
          <a:off x="838200" y="1897039"/>
          <a:ext cx="10515600" cy="4279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8350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Velký důraz se u manažera klade na jeho </a:t>
            </a:r>
            <a:br>
              <a:rPr lang="cs-CZ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cs-CZ" sz="4000" b="1" dirty="0" smtClean="0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FORMÁLNÍ A NEFORMÁLNÍ AUTORITU</a:t>
            </a:r>
            <a:endParaRPr lang="cs-CZ" sz="4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9833190"/>
              </p:ext>
            </p:extLst>
          </p:nvPr>
        </p:nvGraphicFramePr>
        <p:xfrm>
          <a:off x="838200" y="1473958"/>
          <a:ext cx="10515600" cy="4703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7930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Předpoklady manažera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1599633"/>
              </p:ext>
            </p:extLst>
          </p:nvPr>
        </p:nvGraphicFramePr>
        <p:xfrm>
          <a:off x="838200" y="1937981"/>
          <a:ext cx="10515600" cy="4238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817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Předpoklady manažera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Získané předpoklady</a:t>
            </a:r>
            <a:r>
              <a:rPr lang="cs-CZ" dirty="0">
                <a:solidFill>
                  <a:srgbClr val="C00000"/>
                </a:solidFill>
              </a:rPr>
              <a:t> </a:t>
            </a:r>
            <a:r>
              <a:rPr lang="cs-CZ" dirty="0"/>
              <a:t>jsou takové, které získáme výchovou a vzděláním a částečně sem patří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i </a:t>
            </a:r>
            <a:r>
              <a:rPr lang="cs-CZ" dirty="0"/>
              <a:t>intelektuální vlastnosti, které jsou sice vrozené, ala dají se částečně ovlivnit i výchovou. Příkladem pro získané předpoklady jsou: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zkušenosti, znalosti, asertivita a komunikace.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znát ekonomické teorie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teorie podnikání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sociálně-psychologické vlastnosti – být dobrý psycholog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metody řízení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tělesná a duševní kondice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3576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Předpoklady manažera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Vrozené předpoklady</a:t>
            </a:r>
            <a:r>
              <a:rPr lang="cs-CZ" dirty="0">
                <a:solidFill>
                  <a:srgbClr val="C00000"/>
                </a:solidFill>
              </a:rPr>
              <a:t> </a:t>
            </a:r>
            <a:r>
              <a:rPr lang="cs-CZ" dirty="0"/>
              <a:t>se nedají výchovou moc ovlivňovat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Patří </a:t>
            </a:r>
            <a:r>
              <a:rPr lang="cs-CZ" dirty="0"/>
              <a:t>sem: </a:t>
            </a:r>
            <a:endParaRPr lang="cs-CZ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fantazie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temperament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empatie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intelekt.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4815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ký">
  <a:themeElements>
    <a:clrScheme name="Organický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ký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k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</TotalTime>
  <Words>444</Words>
  <Application>Microsoft Office PowerPoint</Application>
  <PresentationFormat>Vlastní</PresentationFormat>
  <Paragraphs>66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Organický</vt:lpstr>
      <vt:lpstr>MANAŽER</vt:lpstr>
      <vt:lpstr>Prezentace aplikace PowerPoint</vt:lpstr>
      <vt:lpstr>MANAŽER OBECNĚ</vt:lpstr>
      <vt:lpstr>PRÁCE MANAŽERA</vt:lpstr>
      <vt:lpstr>Manažerské dovednosti Být dobrým manažerem znamená mít mnoho dovedností a znalostí, a to zejména z psychologie. </vt:lpstr>
      <vt:lpstr>Velký důraz se u manažera klade na jeho  FORMÁLNÍ A NEFORMÁLNÍ AUTORITU</vt:lpstr>
      <vt:lpstr>Předpoklady manažera</vt:lpstr>
      <vt:lpstr>Předpoklady manažera</vt:lpstr>
      <vt:lpstr>Předpoklady manažera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MANAŽER</dc:title>
  <dc:creator>Kabourkovci</dc:creator>
  <cp:lastModifiedBy>LIVA</cp:lastModifiedBy>
  <cp:revision>18</cp:revision>
  <dcterms:created xsi:type="dcterms:W3CDTF">2013-09-10T15:50:12Z</dcterms:created>
  <dcterms:modified xsi:type="dcterms:W3CDTF">2014-10-23T20:19:32Z</dcterms:modified>
</cp:coreProperties>
</file>