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92EBF-259B-4254-BDF5-1B8F8E58CC08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6AF2A-FBB5-4A9C-B71A-54395995075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139329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92EBF-259B-4254-BDF5-1B8F8E58CC08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6AF2A-FBB5-4A9C-B71A-54395995075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6823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92EBF-259B-4254-BDF5-1B8F8E58CC08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6AF2A-FBB5-4A9C-B71A-54395995075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273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92EBF-259B-4254-BDF5-1B8F8E58CC08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6AF2A-FBB5-4A9C-B71A-54395995075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54310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92EBF-259B-4254-BDF5-1B8F8E58CC08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6AF2A-FBB5-4A9C-B71A-54395995075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199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92EBF-259B-4254-BDF5-1B8F8E58CC08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6AF2A-FBB5-4A9C-B71A-54395995075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83806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92EBF-259B-4254-BDF5-1B8F8E58CC08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6AF2A-FBB5-4A9C-B71A-54395995075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1123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92EBF-259B-4254-BDF5-1B8F8E58CC08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6AF2A-FBB5-4A9C-B71A-54395995075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33907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92EBF-259B-4254-BDF5-1B8F8E58CC08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6AF2A-FBB5-4A9C-B71A-54395995075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9290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92EBF-259B-4254-BDF5-1B8F8E58CC08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6AF2A-FBB5-4A9C-B71A-54395995075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6134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92EBF-259B-4254-BDF5-1B8F8E58CC08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6AF2A-FBB5-4A9C-B71A-54395995075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474308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F92EBF-259B-4254-BDF5-1B8F8E58CC08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D6AF2A-FBB5-4A9C-B71A-54395995075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3122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840" y="188640"/>
            <a:ext cx="5608320" cy="1225522"/>
          </a:xfrm>
          <a:prstGeom prst="rect">
            <a:avLst/>
          </a:prstGeom>
        </p:spPr>
      </p:pic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7899061"/>
              </p:ext>
            </p:extLst>
          </p:nvPr>
        </p:nvGraphicFramePr>
        <p:xfrm>
          <a:off x="1209786" y="2060848"/>
          <a:ext cx="6724428" cy="429768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590725"/>
                <a:gridCol w="5133703"/>
              </a:tblGrid>
              <a:tr h="198576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školy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 Soukromé střední odborné učiliště LIVA s.r.o.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/>
                        <a:t>VY_42_INOVACE_0421</a:t>
                      </a:r>
                      <a:r>
                        <a:rPr lang="cs-CZ" sz="1600" baseline="0" dirty="0" smtClean="0"/>
                        <a:t> Vzájemná poloha dvou přímek zadaných ve směrnicovém tvaru</a:t>
                      </a:r>
                      <a:endParaRPr lang="cs-CZ" sz="1600" dirty="0" smtClean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Analytická geometrie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3. 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10.3.2014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Vzájemná poloha dvou přímek zadaných ve směrnicovém</a:t>
                      </a:r>
                      <a:r>
                        <a:rPr lang="cs-CZ" sz="1600" baseline="0" dirty="0" smtClean="0"/>
                        <a:t> tvaru, výpočet vzorového příkladu, příklady na procvičení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Výklad základních pojmů využitím prezentace, řešení vzorových příkladů, varianty příkladů 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noProof="0" dirty="0" smtClean="0"/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8732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Vzájemná poloha přímek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Analytická geometrie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4657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Přímá spojnice 17"/>
          <p:cNvCxnSpPr/>
          <p:nvPr/>
        </p:nvCxnSpPr>
        <p:spPr>
          <a:xfrm flipV="1">
            <a:off x="4788024" y="1628801"/>
            <a:ext cx="3528392" cy="1152127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cs-CZ" b="1" dirty="0" smtClean="0"/>
              <a:t>Vzájemná poloha dvou přímek zadaných ve směrnicovém tvaru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77500" lnSpcReduction="20000"/>
          </a:bodyPr>
          <a:lstStyle/>
          <a:p>
            <a:pPr marL="457200" indent="-457200">
              <a:buAutoNum type="arabicParenR"/>
            </a:pPr>
            <a:r>
              <a:rPr lang="cs-CZ" b="1" u="sng" dirty="0" smtClean="0"/>
              <a:t>přímky jsou různoběžné</a:t>
            </a:r>
            <a:r>
              <a:rPr lang="cs-CZ" dirty="0" smtClean="0"/>
              <a:t>, mají jediný společný bod – průsečík, svírají spolu úhel </a:t>
            </a:r>
            <a:r>
              <a:rPr lang="el-GR" dirty="0"/>
              <a:t>α</a:t>
            </a:r>
            <a:r>
              <a:rPr lang="cs-CZ" dirty="0"/>
              <a:t>, který je různý od 0°a 180°</a:t>
            </a:r>
          </a:p>
          <a:p>
            <a:pPr marL="457200" indent="-457200">
              <a:buAutoNum type="arabicParenR"/>
            </a:pPr>
            <a:endParaRPr lang="cs-CZ" dirty="0"/>
          </a:p>
          <a:p>
            <a:pPr marL="0" indent="0">
              <a:buNone/>
            </a:pPr>
            <a:r>
              <a:rPr lang="cs-CZ" dirty="0"/>
              <a:t>  2) </a:t>
            </a:r>
            <a:r>
              <a:rPr lang="cs-CZ" b="1" u="sng" dirty="0"/>
              <a:t>přímky jsou rovnoběžné</a:t>
            </a:r>
            <a:r>
              <a:rPr lang="cs-CZ" dirty="0"/>
              <a:t>, nemají žádný společný bod, jejich vzdálenost je různá od nuly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/>
              <a:t> 3) </a:t>
            </a:r>
            <a:r>
              <a:rPr lang="cs-CZ" b="1" u="sng" dirty="0"/>
              <a:t>přímky jsou totožné</a:t>
            </a:r>
            <a:r>
              <a:rPr lang="cs-CZ" dirty="0"/>
              <a:t>, mají nekonečně mnoho společných bodů, jejich vzdálenost je rovna nule</a:t>
            </a:r>
            <a:endParaRPr lang="cs-CZ" dirty="0" smtClean="0"/>
          </a:p>
          <a:p>
            <a:endParaRPr lang="cs-CZ" dirty="0"/>
          </a:p>
        </p:txBody>
      </p:sp>
      <p:cxnSp>
        <p:nvCxnSpPr>
          <p:cNvPr id="5" name="Přímá spojnice 4"/>
          <p:cNvCxnSpPr/>
          <p:nvPr/>
        </p:nvCxnSpPr>
        <p:spPr>
          <a:xfrm>
            <a:off x="5166142" y="5661248"/>
            <a:ext cx="3168352" cy="0"/>
          </a:xfrm>
          <a:prstGeom prst="line">
            <a:avLst/>
          </a:prstGeom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Přímá spojnice 5"/>
          <p:cNvCxnSpPr/>
          <p:nvPr/>
        </p:nvCxnSpPr>
        <p:spPr>
          <a:xfrm>
            <a:off x="5148064" y="1628800"/>
            <a:ext cx="3168352" cy="1368152"/>
          </a:xfrm>
          <a:prstGeom prst="line">
            <a:avLst/>
          </a:prstGeom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římá spojnice se šipkou 6"/>
          <p:cNvCxnSpPr/>
          <p:nvPr/>
        </p:nvCxnSpPr>
        <p:spPr>
          <a:xfrm flipV="1">
            <a:off x="6228184" y="1772816"/>
            <a:ext cx="1728192" cy="540060"/>
          </a:xfrm>
          <a:prstGeom prst="straightConnector1">
            <a:avLst/>
          </a:prstGeom>
          <a:ln w="38100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se šipkou 7"/>
          <p:cNvCxnSpPr/>
          <p:nvPr/>
        </p:nvCxnSpPr>
        <p:spPr>
          <a:xfrm>
            <a:off x="6372200" y="2132856"/>
            <a:ext cx="1440160" cy="648072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blouk 8"/>
          <p:cNvSpPr/>
          <p:nvPr/>
        </p:nvSpPr>
        <p:spPr>
          <a:xfrm>
            <a:off x="6041090" y="1628800"/>
            <a:ext cx="1418456" cy="1530170"/>
          </a:xfrm>
          <a:prstGeom prst="arc">
            <a:avLst>
              <a:gd name="adj1" fmla="val 19620034"/>
              <a:gd name="adj2" fmla="val 114633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0" name="Přímá spojnice 9"/>
          <p:cNvCxnSpPr/>
          <p:nvPr/>
        </p:nvCxnSpPr>
        <p:spPr>
          <a:xfrm>
            <a:off x="5148064" y="3284984"/>
            <a:ext cx="3168352" cy="36004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/>
        </p:nvCxnSpPr>
        <p:spPr>
          <a:xfrm>
            <a:off x="5004048" y="4293096"/>
            <a:ext cx="3168352" cy="360040"/>
          </a:xfrm>
          <a:prstGeom prst="line">
            <a:avLst/>
          </a:prstGeom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se šipkou 11"/>
          <p:cNvCxnSpPr/>
          <p:nvPr/>
        </p:nvCxnSpPr>
        <p:spPr>
          <a:xfrm>
            <a:off x="5652120" y="3320988"/>
            <a:ext cx="1656184" cy="180020"/>
          </a:xfrm>
          <a:prstGeom prst="straightConnector1">
            <a:avLst/>
          </a:prstGeom>
          <a:ln w="38100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se šipkou 12"/>
          <p:cNvCxnSpPr/>
          <p:nvPr/>
        </p:nvCxnSpPr>
        <p:spPr>
          <a:xfrm>
            <a:off x="6732240" y="4509120"/>
            <a:ext cx="1224136" cy="144016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nice se šipkou 13"/>
          <p:cNvCxnSpPr/>
          <p:nvPr/>
        </p:nvCxnSpPr>
        <p:spPr>
          <a:xfrm flipH="1">
            <a:off x="5220072" y="3284984"/>
            <a:ext cx="144016" cy="1008112"/>
          </a:xfrm>
          <a:prstGeom prst="straightConnector1">
            <a:avLst/>
          </a:prstGeom>
          <a:ln w="28575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14"/>
          <p:cNvCxnSpPr/>
          <p:nvPr/>
        </p:nvCxnSpPr>
        <p:spPr>
          <a:xfrm>
            <a:off x="5364088" y="5683696"/>
            <a:ext cx="3168352" cy="0"/>
          </a:xfrm>
          <a:prstGeom prst="line">
            <a:avLst/>
          </a:prstGeom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se šipkou 15"/>
          <p:cNvCxnSpPr/>
          <p:nvPr/>
        </p:nvCxnSpPr>
        <p:spPr>
          <a:xfrm>
            <a:off x="5760132" y="5655987"/>
            <a:ext cx="936104" cy="0"/>
          </a:xfrm>
          <a:prstGeom prst="straightConnector1">
            <a:avLst/>
          </a:prstGeom>
          <a:ln w="38100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nice se šipkou 16"/>
          <p:cNvCxnSpPr/>
          <p:nvPr/>
        </p:nvCxnSpPr>
        <p:spPr>
          <a:xfrm>
            <a:off x="6948264" y="5661248"/>
            <a:ext cx="1584176" cy="0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9223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3000"/>
                            </p:stCondLst>
                            <p:childTnLst>
                              <p:par>
                                <p:cTn id="88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35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450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5500"/>
                            </p:stCondLst>
                            <p:childTnLst>
                              <p:par>
                                <p:cTn id="1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6500"/>
                            </p:stCondLst>
                            <p:childTnLst>
                              <p:par>
                                <p:cTn id="1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994122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Řešení metodou porovnávací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82752" cy="4493096"/>
          </a:xfr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1800" dirty="0" smtClean="0"/>
              <a:t>Obě rovnice chápeme jako soustavu dvou rovnic o dvou neznámých. Soustavu vyřešíme metodou porovnávací </a:t>
            </a:r>
          </a:p>
          <a:p>
            <a:pPr marL="0" indent="0">
              <a:buNone/>
            </a:pPr>
            <a:r>
              <a:rPr lang="cs-CZ" sz="1800" dirty="0" smtClean="0"/>
              <a:t>1)Soustava má jediné řešení(jedinou dvojici x, y), </a:t>
            </a:r>
            <a:r>
              <a:rPr lang="cs-CZ" sz="1800" b="1" dirty="0" smtClean="0"/>
              <a:t>přímky jsou různoběžné</a:t>
            </a:r>
            <a:r>
              <a:rPr lang="cs-CZ" sz="1800" dirty="0" smtClean="0"/>
              <a:t> a vypočtené hodnoty jsou souřadnice průsečíku přímek</a:t>
            </a:r>
          </a:p>
          <a:p>
            <a:pPr marL="0" indent="0">
              <a:buNone/>
            </a:pPr>
            <a:r>
              <a:rPr lang="cs-CZ" sz="1800" dirty="0" smtClean="0"/>
              <a:t>2)Soustava má nekonečně mnoho řešení(0=0), pak </a:t>
            </a:r>
            <a:r>
              <a:rPr lang="cs-CZ" sz="1800" b="1" dirty="0" smtClean="0"/>
              <a:t>jsou přímky totožné, </a:t>
            </a:r>
            <a:r>
              <a:rPr lang="cs-CZ" sz="1800" dirty="0" smtClean="0"/>
              <a:t>mají nekonečně mnoho společných bodů</a:t>
            </a:r>
            <a:endParaRPr lang="cs-CZ" sz="1800" b="1" dirty="0" smtClean="0"/>
          </a:p>
          <a:p>
            <a:pPr marL="0" indent="0">
              <a:buNone/>
            </a:pPr>
            <a:r>
              <a:rPr lang="cs-CZ" sz="1800" dirty="0" smtClean="0"/>
              <a:t>3) Soustava nemá řešení(0=4),</a:t>
            </a:r>
            <a:r>
              <a:rPr lang="cs-CZ" sz="1800" b="1" dirty="0" smtClean="0"/>
              <a:t> přímky jsou rovnoběžné, </a:t>
            </a:r>
            <a:r>
              <a:rPr lang="cs-CZ" sz="1800" dirty="0" smtClean="0"/>
              <a:t>nemají žádný společný bod</a:t>
            </a:r>
          </a:p>
          <a:p>
            <a:pPr marL="0" indent="0">
              <a:buNone/>
            </a:pPr>
            <a:endParaRPr lang="cs-CZ" sz="1800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cs-CZ" sz="1400" dirty="0" smtClean="0"/>
                  <a:t>Rozhodněte o vzájemné poloze přímek:</a:t>
                </a:r>
              </a:p>
              <a:p>
                <a:pPr marL="0" indent="0">
                  <a:buNone/>
                </a:pPr>
                <a:r>
                  <a:rPr lang="cs-CZ" sz="1400" dirty="0" smtClean="0"/>
                  <a:t>1 )a:  y = 3x – 7</a:t>
                </a:r>
              </a:p>
              <a:p>
                <a:pPr marL="0" indent="0">
                  <a:buNone/>
                </a:pPr>
                <a:r>
                  <a:rPr lang="cs-CZ" sz="1400" u="sng" dirty="0"/>
                  <a:t> </a:t>
                </a:r>
                <a:r>
                  <a:rPr lang="cs-CZ" sz="1400" u="sng" dirty="0" smtClean="0"/>
                  <a:t>   b:   y = - 10x + 2</a:t>
                </a:r>
              </a:p>
              <a:p>
                <a:pPr marL="0" indent="0">
                  <a:buNone/>
                </a:pPr>
                <a:r>
                  <a:rPr lang="cs-CZ" sz="1400" dirty="0" smtClean="0"/>
                  <a:t>      3x – 7 = -10x + 2</a:t>
                </a:r>
              </a:p>
              <a:p>
                <a:pPr marL="0" indent="0">
                  <a:buNone/>
                </a:pPr>
                <a:r>
                  <a:rPr lang="cs-CZ" sz="1400" dirty="0"/>
                  <a:t> </a:t>
                </a:r>
                <a:r>
                  <a:rPr lang="cs-CZ" sz="1400" dirty="0" smtClean="0"/>
                  <a:t>    13x = 9</a:t>
                </a:r>
              </a:p>
              <a:p>
                <a:pPr marL="0" indent="0">
                  <a:buNone/>
                </a:pPr>
                <a:r>
                  <a:rPr lang="cs-CZ" sz="1400" dirty="0"/>
                  <a:t> </a:t>
                </a:r>
                <a:r>
                  <a:rPr lang="cs-CZ" sz="1400" dirty="0" smtClean="0"/>
                  <a:t>        x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sz="1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1400" b="0" i="1" smtClean="0">
                            <a:latin typeface="Cambria Math"/>
                          </a:rPr>
                          <m:t>9</m:t>
                        </m:r>
                      </m:num>
                      <m:den>
                        <m:r>
                          <a:rPr lang="cs-CZ" sz="1400" b="0" i="1" smtClean="0">
                            <a:latin typeface="Cambria Math"/>
                          </a:rPr>
                          <m:t>13</m:t>
                        </m:r>
                      </m:den>
                    </m:f>
                  </m:oMath>
                </a14:m>
                <a:r>
                  <a:rPr lang="cs-CZ" sz="1400" dirty="0" smtClean="0"/>
                  <a:t>             y = 3.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sz="1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1400" b="0" i="1" smtClean="0">
                            <a:latin typeface="Cambria Math"/>
                          </a:rPr>
                          <m:t>9</m:t>
                        </m:r>
                      </m:num>
                      <m:den>
                        <m:r>
                          <a:rPr lang="cs-CZ" sz="1400" b="0" i="1" smtClean="0">
                            <a:latin typeface="Cambria Math"/>
                          </a:rPr>
                          <m:t>13</m:t>
                        </m:r>
                      </m:den>
                    </m:f>
                  </m:oMath>
                </a14:m>
                <a:r>
                  <a:rPr lang="cs-CZ" sz="1400" dirty="0" smtClean="0"/>
                  <a:t> - 7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sz="1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1400" b="0" i="1" smtClean="0">
                            <a:latin typeface="Cambria Math"/>
                          </a:rPr>
                          <m:t>27 −91</m:t>
                        </m:r>
                      </m:num>
                      <m:den>
                        <m:r>
                          <a:rPr lang="cs-CZ" sz="1400" b="0" i="1" smtClean="0">
                            <a:latin typeface="Cambria Math"/>
                          </a:rPr>
                          <m:t>13</m:t>
                        </m:r>
                      </m:den>
                    </m:f>
                  </m:oMath>
                </a14:m>
                <a:r>
                  <a:rPr lang="cs-CZ" sz="1400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sz="1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1400" b="0" i="1" smtClean="0">
                            <a:latin typeface="Cambria Math"/>
                          </a:rPr>
                          <m:t>−64</m:t>
                        </m:r>
                      </m:num>
                      <m:den>
                        <m:r>
                          <a:rPr lang="cs-CZ" sz="1400" b="0" i="1" smtClean="0">
                            <a:latin typeface="Cambria Math"/>
                          </a:rPr>
                          <m:t>13</m:t>
                        </m:r>
                      </m:den>
                    </m:f>
                  </m:oMath>
                </a14:m>
                <a:endParaRPr lang="cs-CZ" sz="1400" dirty="0" smtClean="0"/>
              </a:p>
              <a:p>
                <a:pPr marL="0" indent="0">
                  <a:buNone/>
                </a:pPr>
                <a:r>
                  <a:rPr lang="cs-CZ" sz="1400" dirty="0" smtClean="0"/>
                  <a:t>            </a:t>
                </a:r>
              </a:p>
              <a:p>
                <a:pPr marL="0" indent="0">
                  <a:buNone/>
                </a:pPr>
                <a:r>
                  <a:rPr lang="cs-CZ" sz="1400" b="1" dirty="0" smtClean="0"/>
                  <a:t>Jediné řešení, přímky jsou různoběžné, průsečík </a:t>
                </a:r>
              </a:p>
              <a:p>
                <a:pPr marL="0" indent="0">
                  <a:buNone/>
                </a:pPr>
                <a:r>
                  <a:rPr lang="cs-CZ" sz="1400" b="1" dirty="0"/>
                  <a:t>m</a:t>
                </a:r>
                <a:r>
                  <a:rPr lang="cs-CZ" sz="1400" b="1" dirty="0" smtClean="0"/>
                  <a:t>á souřadnice P = [</a:t>
                </a:r>
                <a:r>
                  <a:rPr lang="cs-CZ" sz="1400" dirty="0" smtClean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sz="1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1400" b="0" i="1" smtClean="0">
                            <a:latin typeface="Cambria Math"/>
                          </a:rPr>
                          <m:t>9</m:t>
                        </m:r>
                      </m:num>
                      <m:den>
                        <m:r>
                          <a:rPr lang="cs-CZ" sz="1400" b="0" i="1" smtClean="0">
                            <a:latin typeface="Cambria Math"/>
                          </a:rPr>
                          <m:t>13</m:t>
                        </m:r>
                      </m:den>
                    </m:f>
                  </m:oMath>
                </a14:m>
                <a:r>
                  <a:rPr lang="cs-CZ" sz="1400" b="1" dirty="0" smtClean="0"/>
                  <a:t>; </a:t>
                </a:r>
                <a:r>
                  <a:rPr lang="cs-CZ" sz="1400" dirty="0" smtClean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sz="1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1400" b="0" i="1" smtClean="0">
                            <a:latin typeface="Cambria Math"/>
                          </a:rPr>
                          <m:t>−64</m:t>
                        </m:r>
                      </m:num>
                      <m:den>
                        <m:r>
                          <a:rPr lang="cs-CZ" sz="1400" b="0" i="1" smtClean="0">
                            <a:latin typeface="Cambria Math"/>
                          </a:rPr>
                          <m:t>13</m:t>
                        </m:r>
                      </m:den>
                    </m:f>
                  </m:oMath>
                </a14:m>
                <a:r>
                  <a:rPr lang="cs-CZ" sz="1400" b="1" dirty="0" smtClean="0"/>
                  <a:t>]</a:t>
                </a:r>
              </a:p>
              <a:p>
                <a:pPr marL="0" indent="0">
                  <a:buNone/>
                </a:pPr>
                <a:endParaRPr lang="cs-CZ" sz="1400" b="1" dirty="0" smtClean="0"/>
              </a:p>
              <a:p>
                <a:pPr marL="0" indent="0">
                  <a:buNone/>
                </a:pPr>
                <a:r>
                  <a:rPr lang="cs-CZ" sz="1400" dirty="0" smtClean="0"/>
                  <a:t>2) a:   y = 3x + 4</a:t>
                </a:r>
              </a:p>
              <a:p>
                <a:pPr marL="0" indent="0">
                  <a:buNone/>
                </a:pPr>
                <a:r>
                  <a:rPr lang="cs-CZ" sz="1400" u="sng" dirty="0" smtClean="0"/>
                  <a:t>     b:   y = 3x  + 6   </a:t>
                </a:r>
              </a:p>
              <a:p>
                <a:pPr marL="0" indent="0">
                  <a:buNone/>
                </a:pPr>
                <a:r>
                  <a:rPr lang="cs-CZ" sz="1400" dirty="0" smtClean="0"/>
                  <a:t>                3x + 4 = 3x + 6</a:t>
                </a:r>
              </a:p>
              <a:p>
                <a:pPr marL="0" indent="0">
                  <a:buNone/>
                </a:pPr>
                <a:r>
                  <a:rPr lang="cs-CZ" sz="1400" dirty="0" smtClean="0"/>
                  <a:t>                         4 = 6</a:t>
                </a:r>
              </a:p>
              <a:p>
                <a:pPr marL="0" indent="0">
                  <a:buNone/>
                </a:pPr>
                <a:r>
                  <a:rPr lang="cs-CZ" sz="1400" dirty="0" smtClean="0"/>
                  <a:t>Soustava nemá řešení, jedná se o </a:t>
                </a:r>
                <a:r>
                  <a:rPr lang="cs-CZ" sz="1400" b="1" dirty="0" smtClean="0"/>
                  <a:t>přímky rovnoběžné</a:t>
                </a:r>
              </a:p>
              <a:p>
                <a:pPr marL="0" indent="0">
                  <a:buNone/>
                </a:pPr>
                <a:endParaRPr lang="cs-CZ" sz="1400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53563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1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25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40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5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70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8500"/>
                            </p:stCondLst>
                            <p:childTnLst>
                              <p:par>
                                <p:cTn id="87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0"/>
                            </p:stCondLst>
                            <p:childTnLst>
                              <p:par>
                                <p:cTn id="92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1500"/>
                            </p:stCondLst>
                            <p:childTnLst>
                              <p:par>
                                <p:cTn id="97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3000"/>
                            </p:stCondLst>
                            <p:childTnLst>
                              <p:par>
                                <p:cTn id="102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4500"/>
                            </p:stCondLst>
                            <p:childTnLst>
                              <p:par>
                                <p:cTn id="107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6000"/>
                            </p:stCondLst>
                            <p:childTnLst>
                              <p:par>
                                <p:cTn id="112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7500"/>
                            </p:stCondLst>
                            <p:childTnLst>
                              <p:par>
                                <p:cTn id="117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 animBg="1"/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Zástupný symbol pro obsah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107504" y="1268760"/>
                <a:ext cx="4608512" cy="5472608"/>
              </a:xfr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tx2"/>
                </a:solidFill>
              </a:ln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625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Rozhodněte o vzájemné poloze přímek:</a:t>
                </a:r>
              </a:p>
              <a:p>
                <a:pPr marL="514350" indent="-514350">
                  <a:buAutoNum type="arabicParenR"/>
                </a:pPr>
                <a:r>
                  <a:rPr lang="cs-CZ" dirty="0"/>
                  <a:t>a</a:t>
                </a:r>
                <a:r>
                  <a:rPr lang="cs-CZ" dirty="0" smtClean="0"/>
                  <a:t>:   y = 2x – 5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</a:t>
                </a:r>
                <a:r>
                  <a:rPr lang="cs-CZ" u="sng" dirty="0" smtClean="0"/>
                  <a:t> b:   y = 3x + 7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2x – 5 = 3x + 7 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x = -12   y = 2.(-12)-5=-29</a:t>
                </a:r>
              </a:p>
              <a:p>
                <a:pPr marL="0" indent="0">
                  <a:buNone/>
                </a:pPr>
                <a:r>
                  <a:rPr lang="cs-CZ" b="1" dirty="0" smtClean="0"/>
                  <a:t>Přímky jsou různoběžné, jejich průsečík má souřadnice P=[-12; -29]</a:t>
                </a:r>
              </a:p>
              <a:p>
                <a:pPr marL="0" indent="0">
                  <a:buNone/>
                </a:pPr>
                <a:r>
                  <a:rPr lang="cs-CZ" dirty="0" smtClean="0"/>
                  <a:t>Lze dopočítat i úhel, který svírají, musíme však převést přímky do obecné rovnice. 2x –y-5=0, 3x-y+7=0. Pak vypíšeme souřadnice normálových vektorů přímek n=(2;-1), </a:t>
                </a:r>
              </a:p>
              <a:p>
                <a:pPr marL="0" indent="0">
                  <a:buNone/>
                </a:pPr>
                <a:r>
                  <a:rPr lang="cs-CZ" dirty="0" smtClean="0"/>
                  <a:t>m=(3;-1) a dosadíme do vzorce</a:t>
                </a:r>
              </a:p>
              <a:p>
                <a:pPr marL="0" indent="0">
                  <a:buNone/>
                </a:pPr>
                <a:r>
                  <a:rPr lang="cs-CZ" dirty="0" smtClean="0"/>
                  <a:t>cos</a:t>
                </a:r>
                <a:r>
                  <a:rPr lang="el-GR" dirty="0" smtClean="0">
                    <a:latin typeface="Calibri"/>
                  </a:rPr>
                  <a:t>α</a:t>
                </a:r>
                <a:r>
                  <a:rPr lang="cs-CZ" dirty="0" smtClean="0">
                    <a:latin typeface="Calibri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2.3+</m:t>
                        </m:r>
                        <m:d>
                          <m:d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−1</m:t>
                            </m:r>
                          </m:e>
                        </m:d>
                        <m:r>
                          <a:rPr lang="cs-CZ" b="0" i="1" smtClean="0">
                            <a:latin typeface="Cambria Math"/>
                          </a:rPr>
                          <m:t>.(−1)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cs-CZ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 smtClean="0">
                                <a:latin typeface="Cambria Math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cs-CZ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(−1)</m:t>
                                </m:r>
                              </m:e>
                              <m:sup>
                                <m:r>
                                  <a:rPr lang="cs-CZ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3</m:t>
                                </m:r>
                              </m:e>
                              <m:sup>
                                <m:r>
                                  <a:rPr lang="cs-CZ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 smtClean="0">
                                <a:latin typeface="Cambria Math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cs-CZ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(−1)</m:t>
                                </m:r>
                              </m:e>
                              <m:sup>
                                <m:r>
                                  <a:rPr lang="cs-CZ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7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5.10</m:t>
                            </m:r>
                          </m:e>
                        </m:rad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7.</m:t>
                        </m:r>
                        <m:rad>
                          <m:radPr>
                            <m:degHide m:val="on"/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50</m:t>
                            </m:r>
                          </m:e>
                        </m:rad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50</m:t>
                        </m:r>
                      </m:den>
                    </m:f>
                  </m:oMath>
                </a14:m>
                <a:r>
                  <a:rPr lang="cs-CZ" dirty="0" smtClean="0"/>
                  <a:t>=0,9899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</a:t>
                </a:r>
                <a:r>
                  <a:rPr lang="el-GR" dirty="0" smtClean="0">
                    <a:latin typeface="Calibri"/>
                  </a:rPr>
                  <a:t>α</a:t>
                </a:r>
                <a:r>
                  <a:rPr lang="cs-CZ" dirty="0" smtClean="0">
                    <a:latin typeface="Calibri"/>
                  </a:rPr>
                  <a:t> = 8´°7</a:t>
                </a:r>
                <a:r>
                  <a:rPr lang="cs-CZ" dirty="0" smtClean="0">
                    <a:latin typeface="Calibri"/>
                  </a:rPr>
                  <a:t>´</a:t>
                </a:r>
                <a:endParaRPr lang="cs-CZ" b="1" dirty="0" smtClean="0"/>
              </a:p>
              <a:p>
                <a:pPr marL="514350" indent="-514350">
                  <a:buAutoNum type="arabicParenR" startAt="2"/>
                </a:pPr>
                <a:r>
                  <a:rPr lang="cs-CZ" dirty="0" smtClean="0"/>
                  <a:t>a:  y = 6x + 13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 </a:t>
                </a:r>
                <a:r>
                  <a:rPr lang="cs-CZ" u="sng" dirty="0" smtClean="0"/>
                  <a:t>b:  y = 6x + 13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6x + 13 = 6x + 13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       0 = 0</a:t>
                </a:r>
              </a:p>
              <a:p>
                <a:pPr marL="0" indent="0">
                  <a:buNone/>
                </a:pPr>
                <a:r>
                  <a:rPr lang="cs-CZ" b="1" dirty="0" smtClean="0"/>
                  <a:t>Rovnice má nekonečně řešení, přímky jsou </a:t>
                </a:r>
                <a:r>
                  <a:rPr lang="cs-CZ" b="1" dirty="0" smtClean="0"/>
                  <a:t>totožné</a:t>
                </a:r>
                <a:endParaRPr lang="cs-CZ" b="1" dirty="0" smtClean="0"/>
              </a:p>
            </p:txBody>
          </p:sp>
        </mc:Choice>
        <mc:Fallback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107504" y="1268760"/>
                <a:ext cx="4608512" cy="5472608"/>
              </a:xfrm>
              <a:blipFill rotWithShape="1">
                <a:blip r:embed="rId2"/>
                <a:stretch>
                  <a:fillRect/>
                </a:stretch>
              </a:blipFill>
              <a:ln>
                <a:solidFill>
                  <a:schemeClr val="tx2"/>
                </a:solidFill>
              </a:ln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260648"/>
            <a:ext cx="4499992" cy="720080"/>
          </a:xfr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cs-CZ" sz="3600" dirty="0" smtClean="0"/>
              <a:t>Příklady na procvičení</a:t>
            </a:r>
            <a:endParaRPr lang="cs-CZ" sz="36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716016" y="404664"/>
                <a:ext cx="4320480" cy="5832648"/>
              </a:xfr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tx2"/>
                </a:solidFill>
              </a:ln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625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 3)    a:   y = -12x + 9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</a:t>
                </a:r>
                <a:r>
                  <a:rPr lang="cs-CZ" u="sng" dirty="0" smtClean="0"/>
                  <a:t> b:   y = 3x  - 6  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-12x + 9 = 3x - 6 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-15x = -15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x = 1   y = -12.1 + 9 = -3</a:t>
                </a:r>
              </a:p>
              <a:p>
                <a:pPr marL="0" indent="0">
                  <a:buNone/>
                </a:pPr>
                <a:r>
                  <a:rPr lang="cs-CZ" b="1" dirty="0" smtClean="0"/>
                  <a:t>Přímky jsou různoběžné, jejich průsečík má souřadnice P=[1; -3]</a:t>
                </a:r>
              </a:p>
              <a:p>
                <a:pPr marL="0" indent="0">
                  <a:buNone/>
                </a:pPr>
                <a:r>
                  <a:rPr lang="cs-CZ" dirty="0" smtClean="0"/>
                  <a:t>4</a:t>
                </a:r>
                <a:r>
                  <a:rPr lang="cs-CZ" dirty="0" smtClean="0"/>
                  <a:t>)     a:  y = 5x - 2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 </a:t>
                </a:r>
                <a:r>
                  <a:rPr lang="cs-CZ" u="sng" dirty="0" smtClean="0"/>
                  <a:t>b:  y = 5x + 16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5x - 2 = 5x + 16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        0 = 18</a:t>
                </a:r>
              </a:p>
              <a:p>
                <a:pPr marL="0" indent="0">
                  <a:buNone/>
                </a:pPr>
                <a:r>
                  <a:rPr lang="cs-CZ" b="1" dirty="0" smtClean="0"/>
                  <a:t>Rovnice nemá  řešení, přímky jsou rovnoběžné</a:t>
                </a:r>
              </a:p>
              <a:p>
                <a:pPr marL="0" indent="0">
                  <a:buNone/>
                </a:pPr>
                <a:r>
                  <a:rPr lang="cs-CZ" dirty="0" smtClean="0"/>
                  <a:t>Lze dopočítat jejich vzdálenost. Musíme však vybrat libovolný bod první přímky(x-ovou souřadnici volíme, y-</a:t>
                </a:r>
                <a:r>
                  <a:rPr lang="cs-CZ" dirty="0" err="1" smtClean="0"/>
                  <a:t>ovou</a:t>
                </a:r>
                <a:r>
                  <a:rPr lang="cs-CZ" dirty="0" smtClean="0"/>
                  <a:t> dopočteme x=1, y= 5.1-2=3. Druhou přímku převedeme do obecné rovnice: 5x – y + 16 = 0</a:t>
                </a:r>
              </a:p>
              <a:p>
                <a:pPr marL="0" indent="0">
                  <a:buNone/>
                </a:pPr>
                <a:r>
                  <a:rPr lang="cs-CZ" dirty="0" smtClean="0"/>
                  <a:t>Pak dosadíme do vzorce pro vzdálenost bodu od přímky</a:t>
                </a:r>
              </a:p>
              <a:p>
                <a:pPr marL="0" indent="0">
                  <a:buNone/>
                </a:pPr>
                <a:r>
                  <a:rPr lang="cs-CZ" dirty="0" err="1" smtClean="0"/>
                  <a:t>IMpI</a:t>
                </a:r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5.1−3+16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5</m:t>
                                </m:r>
                              </m:e>
                              <m:sup>
                                <m:r>
                                  <a:rPr lang="cs-CZ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 smtClean="0">
                                <a:latin typeface="Cambria Math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cs-CZ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(−1)</m:t>
                                </m:r>
                              </m:e>
                              <m:sup>
                                <m:r>
                                  <a:rPr lang="cs-CZ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18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26</m:t>
                            </m:r>
                          </m:e>
                        </m:rad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18.</m:t>
                        </m:r>
                        <m:rad>
                          <m:radPr>
                            <m:degHide m:val="on"/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26</m:t>
                            </m:r>
                          </m:e>
                        </m:rad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26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9.</m:t>
                        </m:r>
                        <m:rad>
                          <m:radPr>
                            <m:degHide m:val="on"/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26</m:t>
                            </m:r>
                          </m:e>
                        </m:rad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13</m:t>
                        </m:r>
                      </m:den>
                    </m:f>
                  </m:oMath>
                </a14:m>
                <a:r>
                  <a:rPr lang="cs-CZ" dirty="0" smtClean="0"/>
                  <a:t> = 3,53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514350" indent="-514350">
                  <a:buAutoNum type="arabicParenR" startAt="2"/>
                </a:pPr>
                <a:endParaRPr lang="cs-CZ" dirty="0" smtClean="0"/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716016" y="404664"/>
                <a:ext cx="4320480" cy="5832648"/>
              </a:xfrm>
              <a:blipFill rotWithShape="1">
                <a:blip r:embed="rId3"/>
                <a:stretch>
                  <a:fillRect/>
                </a:stretch>
              </a:blipFill>
              <a:ln>
                <a:solidFill>
                  <a:schemeClr val="tx2"/>
                </a:solidFill>
              </a:ln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98669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00"/>
                            </p:stCondLst>
                            <p:childTnLst>
                              <p:par>
                                <p:cTn id="1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2" grpId="0" animBg="1"/>
      <p:bldP spid="2" grpId="1" animBg="1"/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457200" indent="-457200">
              <a:buAutoNum type="arabicParenR"/>
            </a:pPr>
            <a:r>
              <a:rPr lang="cs-CZ" dirty="0" smtClean="0"/>
              <a:t>a:   y = 7x – 3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b:   y = 5x + 1</a:t>
            </a:r>
          </a:p>
          <a:p>
            <a:pPr marL="457200" indent="-457200">
              <a:buAutoNum type="arabicParenR" startAt="2"/>
            </a:pPr>
            <a:r>
              <a:rPr lang="cs-CZ" dirty="0" smtClean="0"/>
              <a:t>a:    y = 4 + 3x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b:    y = 3x + 4</a:t>
            </a:r>
          </a:p>
          <a:p>
            <a:pPr marL="457200" indent="-457200">
              <a:buAutoNum type="arabicParenR" startAt="3"/>
            </a:pPr>
            <a:r>
              <a:rPr lang="cs-CZ" dirty="0" smtClean="0"/>
              <a:t>a:     y = 6x – 7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b:    y = 11 + 6x</a:t>
            </a:r>
          </a:p>
          <a:p>
            <a:pPr marL="457200" indent="-457200">
              <a:buAutoNum type="arabicParenR" startAt="4"/>
            </a:pPr>
            <a:r>
              <a:rPr lang="cs-CZ" dirty="0" smtClean="0"/>
              <a:t>a:    y = 5x – 15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b:    y = 9 - 7x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Řešte samostatně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1268760"/>
            <a:ext cx="4040188" cy="639762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>
            <a:normAutofit fontScale="92500" lnSpcReduction="20000"/>
          </a:bodyPr>
          <a:lstStyle/>
          <a:p>
            <a:pPr algn="ctr"/>
            <a:r>
              <a:rPr lang="cs-CZ" dirty="0" smtClean="0"/>
              <a:t>Zjistěte vzájemnou polohu přímek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cs-CZ" dirty="0" smtClean="0"/>
              <a:t>Přímky jsou různoběžné, svírají úhel 3°10´, průsečík má souřadnice x=2, y=11</a:t>
            </a:r>
          </a:p>
          <a:p>
            <a:pPr marL="457200" indent="-457200">
              <a:buFont typeface="+mj-lt"/>
              <a:buAutoNum type="arabicPeriod"/>
            </a:pPr>
            <a:r>
              <a:rPr lang="cs-CZ" dirty="0" smtClean="0"/>
              <a:t>Přímky jsou totožné</a:t>
            </a:r>
          </a:p>
          <a:p>
            <a:pPr marL="457200" indent="-457200">
              <a:buFont typeface="+mj-lt"/>
              <a:buAutoNum type="arabicPeriod"/>
            </a:pPr>
            <a:r>
              <a:rPr lang="cs-CZ" dirty="0" smtClean="0"/>
              <a:t>Přímky jsou rovnoběžné, jejich vzdálenost je 2,96</a:t>
            </a:r>
          </a:p>
          <a:p>
            <a:pPr marL="457200" indent="-457200">
              <a:buFont typeface="+mj-lt"/>
              <a:buAutoNum type="arabicPeriod"/>
            </a:pPr>
            <a:r>
              <a:rPr lang="cs-CZ" dirty="0" smtClean="0"/>
              <a:t>Přímky jsou různoběžné, svírají úhel 19°26´, průsečík má souřadnice x = 2 , y = -5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788024" y="1196752"/>
            <a:ext cx="4041775" cy="639762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>
            <a:normAutofit/>
          </a:bodyPr>
          <a:lstStyle/>
          <a:p>
            <a:pPr algn="ctr"/>
            <a:r>
              <a:rPr lang="cs-CZ" sz="3200" dirty="0"/>
              <a:t>Ř</a:t>
            </a:r>
            <a:r>
              <a:rPr lang="cs-CZ" sz="3200" dirty="0" smtClean="0"/>
              <a:t>ešení</a:t>
            </a:r>
            <a:endParaRPr lang="cs-CZ" sz="3200" dirty="0"/>
          </a:p>
        </p:txBody>
      </p:sp>
    </p:spTree>
    <p:extLst>
      <p:ext uri="{BB962C8B-B14F-4D97-AF65-F5344CB8AC3E}">
        <p14:creationId xmlns:p14="http://schemas.microsoft.com/office/powerpoint/2010/main" val="123239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4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0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10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200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3000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4000"/>
                            </p:stCondLst>
                            <p:childTnLst>
                              <p:par>
                                <p:cTn id="9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5000"/>
                            </p:stCondLst>
                            <p:childTnLst>
                              <p:par>
                                <p:cTn id="9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2" grpId="0" animBg="1"/>
      <p:bldP spid="2" grpId="1" animBg="1"/>
      <p:bldP spid="3" grpId="0" build="p" animBg="1"/>
      <p:bldP spid="6" grpId="0" build="p" animBg="1"/>
      <p:bldP spid="5" grpId="0" build="p" animBg="1"/>
      <p:bldP spid="5" grpId="1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symbol pro obsah 7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4525963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r>
              <a:rPr lang="cs-CZ" dirty="0" smtClean="0"/>
              <a:t>Z příkladů je zřejmé, že vzájemnou polohu lze určit okamžitě.</a:t>
            </a:r>
          </a:p>
          <a:p>
            <a:r>
              <a:rPr lang="cs-CZ" dirty="0" smtClean="0"/>
              <a:t>Pokud je zadání přímek shodné, jedná se o přímky totožné</a:t>
            </a:r>
          </a:p>
          <a:p>
            <a:r>
              <a:rPr lang="cs-CZ" dirty="0" smtClean="0"/>
              <a:t>Pokud se zadání přímek liší koeficientem q (y = </a:t>
            </a:r>
            <a:r>
              <a:rPr lang="cs-CZ" dirty="0" err="1" smtClean="0"/>
              <a:t>px</a:t>
            </a:r>
            <a:r>
              <a:rPr lang="cs-CZ" dirty="0" smtClean="0"/>
              <a:t> + q), přímky jsou rovnoběžné</a:t>
            </a:r>
          </a:p>
          <a:p>
            <a:r>
              <a:rPr lang="cs-CZ" dirty="0" smtClean="0"/>
              <a:t>Pokud se zadání přímek liší koeficientem p, přímky jsou různoběžné</a:t>
            </a:r>
          </a:p>
          <a:p>
            <a:endParaRPr lang="cs-CZ" dirty="0"/>
          </a:p>
          <a:p>
            <a:r>
              <a:rPr lang="cs-CZ" dirty="0" smtClean="0"/>
              <a:t>Pro další výpočty (vzdálenost rovnoběžek, úhel různoběžek) musíme zadání přímek upravit na obecné rovnice, z nichž jdou vypsat hodnoty normálových vektorů nebo použít vzorec pro vzdálenost bodu od přímky</a:t>
            </a:r>
            <a:endParaRPr lang="cs-CZ" dirty="0"/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1187624" y="332656"/>
            <a:ext cx="7128792" cy="1008112"/>
          </a:xfr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shrnutí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17532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7" grpId="0" animBg="1"/>
      <p:bldP spid="7" grpId="1" animBg="1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923</Words>
  <Application>Microsoft Office PowerPoint</Application>
  <PresentationFormat>Předvádění na obrazovce (4:3)</PresentationFormat>
  <Paragraphs>100</Paragraphs>
  <Slides>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Motiv systému Office</vt:lpstr>
      <vt:lpstr>Prezentace aplikace PowerPoint</vt:lpstr>
      <vt:lpstr>Vzájemná poloha přímek</vt:lpstr>
      <vt:lpstr>Vzájemná poloha dvou přímek zadaných ve směrnicovém tvaru</vt:lpstr>
      <vt:lpstr>Řešení metodou porovnávací</vt:lpstr>
      <vt:lpstr>Příklady na procvičení</vt:lpstr>
      <vt:lpstr>Řešte samostatně</vt:lpstr>
      <vt:lpstr>shrnutí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Jiřina Rychtářová</dc:creator>
  <cp:lastModifiedBy>Admin</cp:lastModifiedBy>
  <cp:revision>15</cp:revision>
  <dcterms:created xsi:type="dcterms:W3CDTF">2014-03-15T19:29:10Z</dcterms:created>
  <dcterms:modified xsi:type="dcterms:W3CDTF">2014-10-06T00:42:34Z</dcterms:modified>
</cp:coreProperties>
</file>