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57" r:id="rId4"/>
    <p:sldId id="258" r:id="rId5"/>
    <p:sldId id="259" r:id="rId6"/>
    <p:sldId id="260" r:id="rId7"/>
    <p:sldId id="261" r:id="rId8"/>
    <p:sldId id="273" r:id="rId9"/>
    <p:sldId id="262" r:id="rId10"/>
    <p:sldId id="27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4" r:id="rId19"/>
    <p:sldId id="271" r:id="rId20"/>
    <p:sldId id="275" r:id="rId21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0" d="100"/>
          <a:sy n="50" d="100"/>
        </p:scale>
        <p:origin x="-533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A29778-30DB-4218-AC70-E4501BFED5F1}" type="doc">
      <dgm:prSet loTypeId="urn:microsoft.com/office/officeart/2005/8/layout/hProcess9" loCatId="process" qsTypeId="urn:microsoft.com/office/officeart/2009/2/quickstyle/3d8" qsCatId="3D" csTypeId="urn:microsoft.com/office/officeart/2005/8/colors/colorful5" csCatId="colorful"/>
      <dgm:spPr/>
      <dgm:t>
        <a:bodyPr/>
        <a:lstStyle/>
        <a:p>
          <a:endParaRPr lang="cs-CZ"/>
        </a:p>
      </dgm:t>
    </dgm:pt>
    <dgm:pt modelId="{22291BBE-26E2-4131-A970-520EBD39260C}">
      <dgm:prSet/>
      <dgm:spPr/>
      <dgm:t>
        <a:bodyPr/>
        <a:lstStyle/>
        <a:p>
          <a:pPr rtl="0"/>
          <a:r>
            <a:rPr lang="cs-CZ" smtClean="0"/>
            <a:t>Plánování vychází z prognóz</a:t>
          </a:r>
          <a:endParaRPr lang="cs-CZ"/>
        </a:p>
      </dgm:t>
    </dgm:pt>
    <dgm:pt modelId="{5DCBF9DC-BF6D-44C6-9A9C-740D8968F9ED}" type="parTrans" cxnId="{DEC0D8D9-A725-4A60-A78C-DACB1E19DC3E}">
      <dgm:prSet/>
      <dgm:spPr/>
      <dgm:t>
        <a:bodyPr/>
        <a:lstStyle/>
        <a:p>
          <a:endParaRPr lang="cs-CZ"/>
        </a:p>
      </dgm:t>
    </dgm:pt>
    <dgm:pt modelId="{2A84F461-D4D0-430B-9D98-D72041312E2F}" type="sibTrans" cxnId="{DEC0D8D9-A725-4A60-A78C-DACB1E19DC3E}">
      <dgm:prSet/>
      <dgm:spPr/>
      <dgm:t>
        <a:bodyPr/>
        <a:lstStyle/>
        <a:p>
          <a:endParaRPr lang="cs-CZ"/>
        </a:p>
      </dgm:t>
    </dgm:pt>
    <dgm:pt modelId="{778CCD35-2EC3-47C8-9B51-F825BCF035DC}" type="pres">
      <dgm:prSet presAssocID="{C3A29778-30DB-4218-AC70-E4501BFED5F1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46A9B92B-93E9-4588-8C44-550681880764}" type="pres">
      <dgm:prSet presAssocID="{C3A29778-30DB-4218-AC70-E4501BFED5F1}" presName="arrow" presStyleLbl="bgShp" presStyleIdx="0" presStyleCnt="1"/>
      <dgm:spPr/>
    </dgm:pt>
    <dgm:pt modelId="{8E9C6BDF-93AF-4FCD-90AB-ACE3A7624C1D}" type="pres">
      <dgm:prSet presAssocID="{C3A29778-30DB-4218-AC70-E4501BFED5F1}" presName="linearProcess" presStyleCnt="0"/>
      <dgm:spPr/>
    </dgm:pt>
    <dgm:pt modelId="{F8EB3C25-852F-4946-969C-C26BF31562C4}" type="pres">
      <dgm:prSet presAssocID="{22291BBE-26E2-4131-A970-520EBD39260C}" presName="text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DEC0D8D9-A725-4A60-A78C-DACB1E19DC3E}" srcId="{C3A29778-30DB-4218-AC70-E4501BFED5F1}" destId="{22291BBE-26E2-4131-A970-520EBD39260C}" srcOrd="0" destOrd="0" parTransId="{5DCBF9DC-BF6D-44C6-9A9C-740D8968F9ED}" sibTransId="{2A84F461-D4D0-430B-9D98-D72041312E2F}"/>
    <dgm:cxn modelId="{FCCC701A-A18B-4C57-A0A8-5BBAF2767B32}" type="presOf" srcId="{22291BBE-26E2-4131-A970-520EBD39260C}" destId="{F8EB3C25-852F-4946-969C-C26BF31562C4}" srcOrd="0" destOrd="0" presId="urn:microsoft.com/office/officeart/2005/8/layout/hProcess9"/>
    <dgm:cxn modelId="{B3145549-CB6A-4EA4-8728-EDFB72A7D95E}" type="presOf" srcId="{C3A29778-30DB-4218-AC70-E4501BFED5F1}" destId="{778CCD35-2EC3-47C8-9B51-F825BCF035DC}" srcOrd="0" destOrd="0" presId="urn:microsoft.com/office/officeart/2005/8/layout/hProcess9"/>
    <dgm:cxn modelId="{CA956977-9BFD-431D-BE23-9B284F92B456}" type="presParOf" srcId="{778CCD35-2EC3-47C8-9B51-F825BCF035DC}" destId="{46A9B92B-93E9-4588-8C44-550681880764}" srcOrd="0" destOrd="0" presId="urn:microsoft.com/office/officeart/2005/8/layout/hProcess9"/>
    <dgm:cxn modelId="{4793DE4F-550E-47AD-AE52-A25E5EBD0A7C}" type="presParOf" srcId="{778CCD35-2EC3-47C8-9B51-F825BCF035DC}" destId="{8E9C6BDF-93AF-4FCD-90AB-ACE3A7624C1D}" srcOrd="1" destOrd="0" presId="urn:microsoft.com/office/officeart/2005/8/layout/hProcess9"/>
    <dgm:cxn modelId="{4043BD44-EF15-4EA5-A225-6AD8D214395D}" type="presParOf" srcId="{8E9C6BDF-93AF-4FCD-90AB-ACE3A7624C1D}" destId="{F8EB3C25-852F-4946-969C-C26BF31562C4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B9F5B76-AF47-49AB-870A-1AEE9187150D}" type="doc">
      <dgm:prSet loTypeId="urn:microsoft.com/office/officeart/2005/8/layout/hList1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cs-CZ"/>
        </a:p>
      </dgm:t>
    </dgm:pt>
    <dgm:pt modelId="{774C827C-2F99-4104-A660-4EC474D147EF}">
      <dgm:prSet/>
      <dgm:spPr/>
      <dgm:t>
        <a:bodyPr/>
        <a:lstStyle/>
        <a:p>
          <a:pPr rtl="0"/>
          <a:r>
            <a:rPr lang="cs-CZ" b="1" u="sng" smtClean="0"/>
            <a:t>Věcné</a:t>
          </a:r>
          <a:endParaRPr lang="cs-CZ"/>
        </a:p>
      </dgm:t>
    </dgm:pt>
    <dgm:pt modelId="{4EF27342-49CF-4751-83CD-1509E3B3BFB1}" type="parTrans" cxnId="{19543325-1F2E-4C0B-AD62-8D606C5EE5DD}">
      <dgm:prSet/>
      <dgm:spPr/>
      <dgm:t>
        <a:bodyPr/>
        <a:lstStyle/>
        <a:p>
          <a:endParaRPr lang="cs-CZ"/>
        </a:p>
      </dgm:t>
    </dgm:pt>
    <dgm:pt modelId="{D7EE5E94-B083-48B5-8ADE-2FFE8550D0A1}" type="sibTrans" cxnId="{19543325-1F2E-4C0B-AD62-8D606C5EE5DD}">
      <dgm:prSet/>
      <dgm:spPr/>
      <dgm:t>
        <a:bodyPr/>
        <a:lstStyle/>
        <a:p>
          <a:endParaRPr lang="cs-CZ"/>
        </a:p>
      </dgm:t>
    </dgm:pt>
    <dgm:pt modelId="{1B11606B-13F1-4CED-B762-3144E09D352B}">
      <dgm:prSet/>
      <dgm:spPr/>
      <dgm:t>
        <a:bodyPr/>
        <a:lstStyle/>
        <a:p>
          <a:pPr rtl="0"/>
          <a:r>
            <a:rPr lang="cs-CZ" smtClean="0"/>
            <a:t>Vize (jasně definovaný, věrohodný a realistický obraz toho, čeho chce organizace v budoucnosti dosáhnout)</a:t>
          </a:r>
          <a:endParaRPr lang="cs-CZ"/>
        </a:p>
      </dgm:t>
    </dgm:pt>
    <dgm:pt modelId="{6C4732AA-1061-4B81-9CD2-B7AA609D24F1}" type="parTrans" cxnId="{850B9736-6688-4603-B149-9E1664BC4A2D}">
      <dgm:prSet/>
      <dgm:spPr/>
      <dgm:t>
        <a:bodyPr/>
        <a:lstStyle/>
        <a:p>
          <a:endParaRPr lang="cs-CZ"/>
        </a:p>
      </dgm:t>
    </dgm:pt>
    <dgm:pt modelId="{3749B5FD-A3DC-4183-9368-787EE21948C0}" type="sibTrans" cxnId="{850B9736-6688-4603-B149-9E1664BC4A2D}">
      <dgm:prSet/>
      <dgm:spPr/>
      <dgm:t>
        <a:bodyPr/>
        <a:lstStyle/>
        <a:p>
          <a:endParaRPr lang="cs-CZ"/>
        </a:p>
      </dgm:t>
    </dgm:pt>
    <dgm:pt modelId="{9976ADFA-86D4-4429-A6E2-569EE80CDEE0}">
      <dgm:prSet/>
      <dgm:spPr/>
      <dgm:t>
        <a:bodyPr/>
        <a:lstStyle/>
        <a:p>
          <a:pPr rtl="0"/>
          <a:r>
            <a:rPr lang="cs-CZ" smtClean="0"/>
            <a:t>Poslání</a:t>
          </a:r>
          <a:endParaRPr lang="cs-CZ"/>
        </a:p>
      </dgm:t>
    </dgm:pt>
    <dgm:pt modelId="{365D0A6D-CBBD-4649-B9FE-7DE1CA355D11}" type="parTrans" cxnId="{5E6BA122-B268-4E04-ACB4-A7F0FCEB48F5}">
      <dgm:prSet/>
      <dgm:spPr/>
      <dgm:t>
        <a:bodyPr/>
        <a:lstStyle/>
        <a:p>
          <a:endParaRPr lang="cs-CZ"/>
        </a:p>
      </dgm:t>
    </dgm:pt>
    <dgm:pt modelId="{EB50EAC0-7C93-42E6-A417-388F4A79D725}" type="sibTrans" cxnId="{5E6BA122-B268-4E04-ACB4-A7F0FCEB48F5}">
      <dgm:prSet/>
      <dgm:spPr/>
      <dgm:t>
        <a:bodyPr/>
        <a:lstStyle/>
        <a:p>
          <a:endParaRPr lang="cs-CZ"/>
        </a:p>
      </dgm:t>
    </dgm:pt>
    <dgm:pt modelId="{2FB675C7-DA44-4141-AC28-EB095C10C391}">
      <dgm:prSet/>
      <dgm:spPr/>
      <dgm:t>
        <a:bodyPr/>
        <a:lstStyle/>
        <a:p>
          <a:pPr rtl="0"/>
          <a:r>
            <a:rPr lang="cs-CZ" smtClean="0"/>
            <a:t>Strategie</a:t>
          </a:r>
          <a:endParaRPr lang="cs-CZ"/>
        </a:p>
      </dgm:t>
    </dgm:pt>
    <dgm:pt modelId="{2CE04291-3024-4A8C-93EE-F4FBF35F902B}" type="parTrans" cxnId="{754BE2D8-1F63-43A5-B672-FB2A48DCBD73}">
      <dgm:prSet/>
      <dgm:spPr/>
      <dgm:t>
        <a:bodyPr/>
        <a:lstStyle/>
        <a:p>
          <a:endParaRPr lang="cs-CZ"/>
        </a:p>
      </dgm:t>
    </dgm:pt>
    <dgm:pt modelId="{F01E80AC-C858-44FB-A6EA-9BB584D109D1}" type="sibTrans" cxnId="{754BE2D8-1F63-43A5-B672-FB2A48DCBD73}">
      <dgm:prSet/>
      <dgm:spPr/>
      <dgm:t>
        <a:bodyPr/>
        <a:lstStyle/>
        <a:p>
          <a:endParaRPr lang="cs-CZ"/>
        </a:p>
      </dgm:t>
    </dgm:pt>
    <dgm:pt modelId="{D0605DA7-A7FC-452D-B930-49D1411FC9FB}">
      <dgm:prSet/>
      <dgm:spPr/>
      <dgm:t>
        <a:bodyPr/>
        <a:lstStyle/>
        <a:p>
          <a:pPr rtl="0"/>
          <a:r>
            <a:rPr lang="cs-CZ" smtClean="0"/>
            <a:t>Prováděcí plán</a:t>
          </a:r>
          <a:endParaRPr lang="cs-CZ"/>
        </a:p>
      </dgm:t>
    </dgm:pt>
    <dgm:pt modelId="{5EF43DEF-B7EB-4768-BDB9-415043E6A4CD}" type="parTrans" cxnId="{792E8A33-5CE1-42CD-A063-6994DCF434CB}">
      <dgm:prSet/>
      <dgm:spPr/>
      <dgm:t>
        <a:bodyPr/>
        <a:lstStyle/>
        <a:p>
          <a:endParaRPr lang="cs-CZ"/>
        </a:p>
      </dgm:t>
    </dgm:pt>
    <dgm:pt modelId="{38EB25B0-E29D-4FF0-977C-FA31BE86403A}" type="sibTrans" cxnId="{792E8A33-5CE1-42CD-A063-6994DCF434CB}">
      <dgm:prSet/>
      <dgm:spPr/>
      <dgm:t>
        <a:bodyPr/>
        <a:lstStyle/>
        <a:p>
          <a:endParaRPr lang="cs-CZ"/>
        </a:p>
      </dgm:t>
    </dgm:pt>
    <dgm:pt modelId="{F1B16983-CBD7-4756-A1B2-FF61A8405E37}">
      <dgm:prSet/>
      <dgm:spPr/>
      <dgm:t>
        <a:bodyPr/>
        <a:lstStyle/>
        <a:p>
          <a:pPr rtl="0"/>
          <a:r>
            <a:rPr lang="cs-CZ" smtClean="0"/>
            <a:t>Další druhy plánů – taktiky, postupy, pravidla, programy, rozpočty</a:t>
          </a:r>
          <a:endParaRPr lang="cs-CZ"/>
        </a:p>
      </dgm:t>
    </dgm:pt>
    <dgm:pt modelId="{C2B0DD67-D62B-41DE-9B8C-C9A0AD81073E}" type="parTrans" cxnId="{9DE2378D-C3B8-4C0A-B133-8611105AEC3F}">
      <dgm:prSet/>
      <dgm:spPr/>
      <dgm:t>
        <a:bodyPr/>
        <a:lstStyle/>
        <a:p>
          <a:endParaRPr lang="cs-CZ"/>
        </a:p>
      </dgm:t>
    </dgm:pt>
    <dgm:pt modelId="{6B2BC702-AB4E-4C88-98B8-E88F8D3D61A9}" type="sibTrans" cxnId="{9DE2378D-C3B8-4C0A-B133-8611105AEC3F}">
      <dgm:prSet/>
      <dgm:spPr/>
      <dgm:t>
        <a:bodyPr/>
        <a:lstStyle/>
        <a:p>
          <a:endParaRPr lang="cs-CZ"/>
        </a:p>
      </dgm:t>
    </dgm:pt>
    <dgm:pt modelId="{E634214B-54F1-4BB1-A0F7-61C168060ECC}">
      <dgm:prSet/>
      <dgm:spPr/>
      <dgm:t>
        <a:bodyPr/>
        <a:lstStyle/>
        <a:p>
          <a:pPr rtl="0"/>
          <a:r>
            <a:rPr lang="cs-CZ" b="1" u="sng" smtClean="0"/>
            <a:t>Časové</a:t>
          </a:r>
          <a:r>
            <a:rPr lang="cs-CZ" smtClean="0"/>
            <a:t> – ty dále dělíme:</a:t>
          </a:r>
          <a:endParaRPr lang="cs-CZ"/>
        </a:p>
      </dgm:t>
    </dgm:pt>
    <dgm:pt modelId="{5F06467A-360E-4A83-AAAF-5143BA1ACD18}" type="parTrans" cxnId="{F1234BD4-4FBE-4817-B55C-5FA2C0B058C1}">
      <dgm:prSet/>
      <dgm:spPr/>
      <dgm:t>
        <a:bodyPr/>
        <a:lstStyle/>
        <a:p>
          <a:endParaRPr lang="cs-CZ"/>
        </a:p>
      </dgm:t>
    </dgm:pt>
    <dgm:pt modelId="{360C849C-31A5-4435-AD02-7CFF2B002546}" type="sibTrans" cxnId="{F1234BD4-4FBE-4817-B55C-5FA2C0B058C1}">
      <dgm:prSet/>
      <dgm:spPr/>
      <dgm:t>
        <a:bodyPr/>
        <a:lstStyle/>
        <a:p>
          <a:endParaRPr lang="cs-CZ"/>
        </a:p>
      </dgm:t>
    </dgm:pt>
    <dgm:pt modelId="{18FB2EBC-3F24-4996-8030-42CF0FEA5EFE}">
      <dgm:prSet/>
      <dgm:spPr/>
      <dgm:t>
        <a:bodyPr/>
        <a:lstStyle/>
        <a:p>
          <a:pPr rtl="0"/>
          <a:r>
            <a:rPr lang="cs-CZ" smtClean="0"/>
            <a:t>Dlouhodobé – na více než 5 let</a:t>
          </a:r>
          <a:endParaRPr lang="cs-CZ"/>
        </a:p>
      </dgm:t>
    </dgm:pt>
    <dgm:pt modelId="{F48C0A92-D4EC-46C5-A372-188AC70331FF}" type="parTrans" cxnId="{0AF633A5-AD68-4E04-B224-F6FF95D78984}">
      <dgm:prSet/>
      <dgm:spPr/>
      <dgm:t>
        <a:bodyPr/>
        <a:lstStyle/>
        <a:p>
          <a:endParaRPr lang="cs-CZ"/>
        </a:p>
      </dgm:t>
    </dgm:pt>
    <dgm:pt modelId="{B36447BD-0BC8-43A6-8383-124952F91F54}" type="sibTrans" cxnId="{0AF633A5-AD68-4E04-B224-F6FF95D78984}">
      <dgm:prSet/>
      <dgm:spPr/>
      <dgm:t>
        <a:bodyPr/>
        <a:lstStyle/>
        <a:p>
          <a:endParaRPr lang="cs-CZ"/>
        </a:p>
      </dgm:t>
    </dgm:pt>
    <dgm:pt modelId="{166AEEEE-44E7-4C13-8606-0DE1C8E62363}">
      <dgm:prSet/>
      <dgm:spPr/>
      <dgm:t>
        <a:bodyPr/>
        <a:lstStyle/>
        <a:p>
          <a:pPr rtl="0"/>
          <a:r>
            <a:rPr lang="cs-CZ" smtClean="0"/>
            <a:t>Střednědobé – od 1 až 5 let</a:t>
          </a:r>
          <a:endParaRPr lang="cs-CZ"/>
        </a:p>
      </dgm:t>
    </dgm:pt>
    <dgm:pt modelId="{76D3148B-0731-4605-B63D-92F6EFACFB9C}" type="parTrans" cxnId="{264E02B8-B2E6-4DA7-A69C-288D3BCEDA89}">
      <dgm:prSet/>
      <dgm:spPr/>
      <dgm:t>
        <a:bodyPr/>
        <a:lstStyle/>
        <a:p>
          <a:endParaRPr lang="cs-CZ"/>
        </a:p>
      </dgm:t>
    </dgm:pt>
    <dgm:pt modelId="{2ED22D05-BE5D-4DB4-BB08-D14419EF1233}" type="sibTrans" cxnId="{264E02B8-B2E6-4DA7-A69C-288D3BCEDA89}">
      <dgm:prSet/>
      <dgm:spPr/>
      <dgm:t>
        <a:bodyPr/>
        <a:lstStyle/>
        <a:p>
          <a:endParaRPr lang="cs-CZ"/>
        </a:p>
      </dgm:t>
    </dgm:pt>
    <dgm:pt modelId="{F95A8AD3-8BF7-4C1C-AA17-2B39A6CDFCF8}">
      <dgm:prSet/>
      <dgm:spPr/>
      <dgm:t>
        <a:bodyPr/>
        <a:lstStyle/>
        <a:p>
          <a:pPr rtl="0"/>
          <a:r>
            <a:rPr lang="cs-CZ" smtClean="0"/>
            <a:t>Krátkodobé – obvykle roční nebo kratší</a:t>
          </a:r>
          <a:endParaRPr lang="cs-CZ"/>
        </a:p>
      </dgm:t>
    </dgm:pt>
    <dgm:pt modelId="{63F419DB-8528-4FCA-B895-028884519449}" type="parTrans" cxnId="{60BF26BC-1BA5-4073-8902-39CA687A9CAC}">
      <dgm:prSet/>
      <dgm:spPr/>
      <dgm:t>
        <a:bodyPr/>
        <a:lstStyle/>
        <a:p>
          <a:endParaRPr lang="cs-CZ"/>
        </a:p>
      </dgm:t>
    </dgm:pt>
    <dgm:pt modelId="{4B6F5062-ACCB-4E56-BBCA-EE1D5D18664D}" type="sibTrans" cxnId="{60BF26BC-1BA5-4073-8902-39CA687A9CAC}">
      <dgm:prSet/>
      <dgm:spPr/>
      <dgm:t>
        <a:bodyPr/>
        <a:lstStyle/>
        <a:p>
          <a:endParaRPr lang="cs-CZ"/>
        </a:p>
      </dgm:t>
    </dgm:pt>
    <dgm:pt modelId="{890F9426-B563-4C3A-993F-A56E5C624790}">
      <dgm:prSet/>
      <dgm:spPr/>
      <dgm:t>
        <a:bodyPr/>
        <a:lstStyle/>
        <a:p>
          <a:pPr rtl="0"/>
          <a:r>
            <a:rPr lang="cs-CZ" b="1" u="sng" smtClean="0"/>
            <a:t>Manažerské</a:t>
          </a:r>
          <a:endParaRPr lang="cs-CZ"/>
        </a:p>
      </dgm:t>
    </dgm:pt>
    <dgm:pt modelId="{69C38063-39DC-4DBF-8F05-D60B6F022172}" type="parTrans" cxnId="{D82DAA8A-9D0E-4D3D-B6FC-90AFA88C13B9}">
      <dgm:prSet/>
      <dgm:spPr/>
      <dgm:t>
        <a:bodyPr/>
        <a:lstStyle/>
        <a:p>
          <a:endParaRPr lang="cs-CZ"/>
        </a:p>
      </dgm:t>
    </dgm:pt>
    <dgm:pt modelId="{E561DB91-F02B-4360-96AF-7311F09F6B6D}" type="sibTrans" cxnId="{D82DAA8A-9D0E-4D3D-B6FC-90AFA88C13B9}">
      <dgm:prSet/>
      <dgm:spPr/>
      <dgm:t>
        <a:bodyPr/>
        <a:lstStyle/>
        <a:p>
          <a:endParaRPr lang="cs-CZ"/>
        </a:p>
      </dgm:t>
    </dgm:pt>
    <dgm:pt modelId="{3CD4FC80-5FEA-46F2-BDF7-3F7A9D98D088}">
      <dgm:prSet/>
      <dgm:spPr/>
      <dgm:t>
        <a:bodyPr/>
        <a:lstStyle/>
        <a:p>
          <a:pPr rtl="0"/>
          <a:r>
            <a:rPr lang="cs-CZ" u="sng" smtClean="0"/>
            <a:t>Strategické plány</a:t>
          </a:r>
          <a:r>
            <a:rPr lang="cs-CZ" smtClean="0"/>
            <a:t> – měly by určovat dlouhodobý vývoj organizace na základě strategických záměrů (zpracovává vrcholový management – TOP)</a:t>
          </a:r>
          <a:endParaRPr lang="cs-CZ"/>
        </a:p>
      </dgm:t>
    </dgm:pt>
    <dgm:pt modelId="{8EE35DA1-50FE-4B9F-99F8-53591EE2A14C}" type="parTrans" cxnId="{5F6F7507-BCC4-4CFC-A342-982A844C771B}">
      <dgm:prSet/>
      <dgm:spPr/>
      <dgm:t>
        <a:bodyPr/>
        <a:lstStyle/>
        <a:p>
          <a:endParaRPr lang="cs-CZ"/>
        </a:p>
      </dgm:t>
    </dgm:pt>
    <dgm:pt modelId="{7964DB29-2AEB-48DF-BFB2-B493DAC0DD8B}" type="sibTrans" cxnId="{5F6F7507-BCC4-4CFC-A342-982A844C771B}">
      <dgm:prSet/>
      <dgm:spPr/>
      <dgm:t>
        <a:bodyPr/>
        <a:lstStyle/>
        <a:p>
          <a:endParaRPr lang="cs-CZ"/>
        </a:p>
      </dgm:t>
    </dgm:pt>
    <dgm:pt modelId="{FF966CD9-710C-457C-AC49-2518FD9A365D}">
      <dgm:prSet/>
      <dgm:spPr/>
      <dgm:t>
        <a:bodyPr/>
        <a:lstStyle/>
        <a:p>
          <a:pPr rtl="0"/>
          <a:r>
            <a:rPr lang="cs-CZ" u="sng" smtClean="0"/>
            <a:t>Taktické plány</a:t>
          </a:r>
          <a:r>
            <a:rPr lang="cs-CZ" smtClean="0"/>
            <a:t> – úkoly vyplývají ze strategického plánu pro konkrétní období (je vypracován středním managementem – ve věcné struktuře, schválen TOP)</a:t>
          </a:r>
          <a:endParaRPr lang="cs-CZ"/>
        </a:p>
      </dgm:t>
    </dgm:pt>
    <dgm:pt modelId="{F744CA96-F68A-45AD-A216-781C4CF49839}" type="parTrans" cxnId="{B94C3198-E2D3-4E33-9400-BE19583C8EBD}">
      <dgm:prSet/>
      <dgm:spPr/>
      <dgm:t>
        <a:bodyPr/>
        <a:lstStyle/>
        <a:p>
          <a:endParaRPr lang="cs-CZ"/>
        </a:p>
      </dgm:t>
    </dgm:pt>
    <dgm:pt modelId="{2B556E23-715D-4A9F-B36F-B4E81544D3AB}" type="sibTrans" cxnId="{B94C3198-E2D3-4E33-9400-BE19583C8EBD}">
      <dgm:prSet/>
      <dgm:spPr/>
      <dgm:t>
        <a:bodyPr/>
        <a:lstStyle/>
        <a:p>
          <a:endParaRPr lang="cs-CZ"/>
        </a:p>
      </dgm:t>
    </dgm:pt>
    <dgm:pt modelId="{833B84E1-83E1-4966-B5A7-49DD03CE6264}">
      <dgm:prSet/>
      <dgm:spPr/>
      <dgm:t>
        <a:bodyPr/>
        <a:lstStyle/>
        <a:p>
          <a:pPr rtl="0"/>
          <a:r>
            <a:rPr lang="cs-CZ" u="sng" smtClean="0"/>
            <a:t>Operativní plány</a:t>
          </a:r>
          <a:r>
            <a:rPr lang="cs-CZ" smtClean="0"/>
            <a:t> – sestavovány na kratší období (řeší konkrétní problémy)</a:t>
          </a:r>
          <a:endParaRPr lang="cs-CZ"/>
        </a:p>
      </dgm:t>
    </dgm:pt>
    <dgm:pt modelId="{471A3957-67D2-426F-8C03-6043BA5F97C7}" type="parTrans" cxnId="{8E0ADF76-D5C8-424D-B641-DAEE78D76E89}">
      <dgm:prSet/>
      <dgm:spPr/>
      <dgm:t>
        <a:bodyPr/>
        <a:lstStyle/>
        <a:p>
          <a:endParaRPr lang="cs-CZ"/>
        </a:p>
      </dgm:t>
    </dgm:pt>
    <dgm:pt modelId="{F016F998-F685-4E45-A260-640F5F297992}" type="sibTrans" cxnId="{8E0ADF76-D5C8-424D-B641-DAEE78D76E89}">
      <dgm:prSet/>
      <dgm:spPr/>
      <dgm:t>
        <a:bodyPr/>
        <a:lstStyle/>
        <a:p>
          <a:endParaRPr lang="cs-CZ"/>
        </a:p>
      </dgm:t>
    </dgm:pt>
    <dgm:pt modelId="{6BF345DF-5954-4E30-B5C7-B8EB7E6B00D8}" type="pres">
      <dgm:prSet presAssocID="{BB9F5B76-AF47-49AB-870A-1AEE9187150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F3A3331E-3320-44B0-9F62-F43E56AFEC2F}" type="pres">
      <dgm:prSet presAssocID="{774C827C-2F99-4104-A660-4EC474D147EF}" presName="composite" presStyleCnt="0"/>
      <dgm:spPr/>
    </dgm:pt>
    <dgm:pt modelId="{9B88CA63-1FDF-4BB9-9575-A112D32C356C}" type="pres">
      <dgm:prSet presAssocID="{774C827C-2F99-4104-A660-4EC474D147EF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6EF030D-F7E6-4677-B285-2F37D7856F79}" type="pres">
      <dgm:prSet presAssocID="{774C827C-2F99-4104-A660-4EC474D147EF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A6D80CD-B3DD-4EBC-90FE-335E5F8E043C}" type="pres">
      <dgm:prSet presAssocID="{D7EE5E94-B083-48B5-8ADE-2FFE8550D0A1}" presName="space" presStyleCnt="0"/>
      <dgm:spPr/>
    </dgm:pt>
    <dgm:pt modelId="{EDDA1EB7-D978-49EC-901F-F80EF42C989C}" type="pres">
      <dgm:prSet presAssocID="{E634214B-54F1-4BB1-A0F7-61C168060ECC}" presName="composite" presStyleCnt="0"/>
      <dgm:spPr/>
    </dgm:pt>
    <dgm:pt modelId="{1C678162-2030-476D-8565-0C1D7213149D}" type="pres">
      <dgm:prSet presAssocID="{E634214B-54F1-4BB1-A0F7-61C168060ECC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61A0919-7EF1-4EA6-A419-8BF61E9D502C}" type="pres">
      <dgm:prSet presAssocID="{E634214B-54F1-4BB1-A0F7-61C168060ECC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11B4B35-68B6-44D3-9519-B0C5CA5D0562}" type="pres">
      <dgm:prSet presAssocID="{360C849C-31A5-4435-AD02-7CFF2B002546}" presName="space" presStyleCnt="0"/>
      <dgm:spPr/>
    </dgm:pt>
    <dgm:pt modelId="{430530F2-FFAF-42B7-9B63-2AD6178400ED}" type="pres">
      <dgm:prSet presAssocID="{890F9426-B563-4C3A-993F-A56E5C624790}" presName="composite" presStyleCnt="0"/>
      <dgm:spPr/>
    </dgm:pt>
    <dgm:pt modelId="{421E0502-ACB8-40F9-AD24-B8ED8A0F196B}" type="pres">
      <dgm:prSet presAssocID="{890F9426-B563-4C3A-993F-A56E5C624790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BE422AC-3E3B-41E6-9C59-BD9A478D0565}" type="pres">
      <dgm:prSet presAssocID="{890F9426-B563-4C3A-993F-A56E5C624790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5A08D360-A48A-4AC4-AFB0-A9DC557153F5}" type="presOf" srcId="{FF966CD9-710C-457C-AC49-2518FD9A365D}" destId="{CBE422AC-3E3B-41E6-9C59-BD9A478D0565}" srcOrd="0" destOrd="1" presId="urn:microsoft.com/office/officeart/2005/8/layout/hList1"/>
    <dgm:cxn modelId="{D1B5E8E0-1D8A-4D4B-AA3E-74CB6E228515}" type="presOf" srcId="{3CD4FC80-5FEA-46F2-BDF7-3F7A9D98D088}" destId="{CBE422AC-3E3B-41E6-9C59-BD9A478D0565}" srcOrd="0" destOrd="0" presId="urn:microsoft.com/office/officeart/2005/8/layout/hList1"/>
    <dgm:cxn modelId="{3C602147-625A-4487-BFDE-B8C5F9E76637}" type="presOf" srcId="{774C827C-2F99-4104-A660-4EC474D147EF}" destId="{9B88CA63-1FDF-4BB9-9575-A112D32C356C}" srcOrd="0" destOrd="0" presId="urn:microsoft.com/office/officeart/2005/8/layout/hList1"/>
    <dgm:cxn modelId="{792E8A33-5CE1-42CD-A063-6994DCF434CB}" srcId="{774C827C-2F99-4104-A660-4EC474D147EF}" destId="{D0605DA7-A7FC-452D-B930-49D1411FC9FB}" srcOrd="3" destOrd="0" parTransId="{5EF43DEF-B7EB-4768-BDB9-415043E6A4CD}" sibTransId="{38EB25B0-E29D-4FF0-977C-FA31BE86403A}"/>
    <dgm:cxn modelId="{218B2802-3870-4DF9-AB56-F58B2524CDFE}" type="presOf" srcId="{18FB2EBC-3F24-4996-8030-42CF0FEA5EFE}" destId="{161A0919-7EF1-4EA6-A419-8BF61E9D502C}" srcOrd="0" destOrd="0" presId="urn:microsoft.com/office/officeart/2005/8/layout/hList1"/>
    <dgm:cxn modelId="{087A468E-B9A9-4EA7-83C0-902210BDA3C9}" type="presOf" srcId="{F1B16983-CBD7-4756-A1B2-FF61A8405E37}" destId="{56EF030D-F7E6-4677-B285-2F37D7856F79}" srcOrd="0" destOrd="4" presId="urn:microsoft.com/office/officeart/2005/8/layout/hList1"/>
    <dgm:cxn modelId="{9DE2378D-C3B8-4C0A-B133-8611105AEC3F}" srcId="{774C827C-2F99-4104-A660-4EC474D147EF}" destId="{F1B16983-CBD7-4756-A1B2-FF61A8405E37}" srcOrd="4" destOrd="0" parTransId="{C2B0DD67-D62B-41DE-9B8C-C9A0AD81073E}" sibTransId="{6B2BC702-AB4E-4C88-98B8-E88F8D3D61A9}"/>
    <dgm:cxn modelId="{C051E936-83CF-469D-8FDD-C8CB4139218E}" type="presOf" srcId="{D0605DA7-A7FC-452D-B930-49D1411FC9FB}" destId="{56EF030D-F7E6-4677-B285-2F37D7856F79}" srcOrd="0" destOrd="3" presId="urn:microsoft.com/office/officeart/2005/8/layout/hList1"/>
    <dgm:cxn modelId="{8E0ADF76-D5C8-424D-B641-DAEE78D76E89}" srcId="{3CD4FC80-5FEA-46F2-BDF7-3F7A9D98D088}" destId="{833B84E1-83E1-4966-B5A7-49DD03CE6264}" srcOrd="1" destOrd="0" parTransId="{471A3957-67D2-426F-8C03-6043BA5F97C7}" sibTransId="{F016F998-F685-4E45-A260-640F5F297992}"/>
    <dgm:cxn modelId="{3229E2BF-5352-442F-83D0-46A45483B797}" type="presOf" srcId="{166AEEEE-44E7-4C13-8606-0DE1C8E62363}" destId="{161A0919-7EF1-4EA6-A419-8BF61E9D502C}" srcOrd="0" destOrd="1" presId="urn:microsoft.com/office/officeart/2005/8/layout/hList1"/>
    <dgm:cxn modelId="{264E02B8-B2E6-4DA7-A69C-288D3BCEDA89}" srcId="{E634214B-54F1-4BB1-A0F7-61C168060ECC}" destId="{166AEEEE-44E7-4C13-8606-0DE1C8E62363}" srcOrd="1" destOrd="0" parTransId="{76D3148B-0731-4605-B63D-92F6EFACFB9C}" sibTransId="{2ED22D05-BE5D-4DB4-BB08-D14419EF1233}"/>
    <dgm:cxn modelId="{60BF26BC-1BA5-4073-8902-39CA687A9CAC}" srcId="{E634214B-54F1-4BB1-A0F7-61C168060ECC}" destId="{F95A8AD3-8BF7-4C1C-AA17-2B39A6CDFCF8}" srcOrd="2" destOrd="0" parTransId="{63F419DB-8528-4FCA-B895-028884519449}" sibTransId="{4B6F5062-ACCB-4E56-BBCA-EE1D5D18664D}"/>
    <dgm:cxn modelId="{B94C3198-E2D3-4E33-9400-BE19583C8EBD}" srcId="{3CD4FC80-5FEA-46F2-BDF7-3F7A9D98D088}" destId="{FF966CD9-710C-457C-AC49-2518FD9A365D}" srcOrd="0" destOrd="0" parTransId="{F744CA96-F68A-45AD-A216-781C4CF49839}" sibTransId="{2B556E23-715D-4A9F-B36F-B4E81544D3AB}"/>
    <dgm:cxn modelId="{6737A53B-AF31-49B0-8507-BB6DFD025F49}" type="presOf" srcId="{2FB675C7-DA44-4141-AC28-EB095C10C391}" destId="{56EF030D-F7E6-4677-B285-2F37D7856F79}" srcOrd="0" destOrd="2" presId="urn:microsoft.com/office/officeart/2005/8/layout/hList1"/>
    <dgm:cxn modelId="{D82DAA8A-9D0E-4D3D-B6FC-90AFA88C13B9}" srcId="{BB9F5B76-AF47-49AB-870A-1AEE9187150D}" destId="{890F9426-B563-4C3A-993F-A56E5C624790}" srcOrd="2" destOrd="0" parTransId="{69C38063-39DC-4DBF-8F05-D60B6F022172}" sibTransId="{E561DB91-F02B-4360-96AF-7311F09F6B6D}"/>
    <dgm:cxn modelId="{5F6F7507-BCC4-4CFC-A342-982A844C771B}" srcId="{890F9426-B563-4C3A-993F-A56E5C624790}" destId="{3CD4FC80-5FEA-46F2-BDF7-3F7A9D98D088}" srcOrd="0" destOrd="0" parTransId="{8EE35DA1-50FE-4B9F-99F8-53591EE2A14C}" sibTransId="{7964DB29-2AEB-48DF-BFB2-B493DAC0DD8B}"/>
    <dgm:cxn modelId="{5E6BA122-B268-4E04-ACB4-A7F0FCEB48F5}" srcId="{774C827C-2F99-4104-A660-4EC474D147EF}" destId="{9976ADFA-86D4-4429-A6E2-569EE80CDEE0}" srcOrd="1" destOrd="0" parTransId="{365D0A6D-CBBD-4649-B9FE-7DE1CA355D11}" sibTransId="{EB50EAC0-7C93-42E6-A417-388F4A79D725}"/>
    <dgm:cxn modelId="{850B9736-6688-4603-B149-9E1664BC4A2D}" srcId="{774C827C-2F99-4104-A660-4EC474D147EF}" destId="{1B11606B-13F1-4CED-B762-3144E09D352B}" srcOrd="0" destOrd="0" parTransId="{6C4732AA-1061-4B81-9CD2-B7AA609D24F1}" sibTransId="{3749B5FD-A3DC-4183-9368-787EE21948C0}"/>
    <dgm:cxn modelId="{19543325-1F2E-4C0B-AD62-8D606C5EE5DD}" srcId="{BB9F5B76-AF47-49AB-870A-1AEE9187150D}" destId="{774C827C-2F99-4104-A660-4EC474D147EF}" srcOrd="0" destOrd="0" parTransId="{4EF27342-49CF-4751-83CD-1509E3B3BFB1}" sibTransId="{D7EE5E94-B083-48B5-8ADE-2FFE8550D0A1}"/>
    <dgm:cxn modelId="{26136FEF-6C35-4234-90F0-51352735C401}" type="presOf" srcId="{890F9426-B563-4C3A-993F-A56E5C624790}" destId="{421E0502-ACB8-40F9-AD24-B8ED8A0F196B}" srcOrd="0" destOrd="0" presId="urn:microsoft.com/office/officeart/2005/8/layout/hList1"/>
    <dgm:cxn modelId="{A0318A56-6053-40A1-908F-0F3636BA2DDA}" type="presOf" srcId="{1B11606B-13F1-4CED-B762-3144E09D352B}" destId="{56EF030D-F7E6-4677-B285-2F37D7856F79}" srcOrd="0" destOrd="0" presId="urn:microsoft.com/office/officeart/2005/8/layout/hList1"/>
    <dgm:cxn modelId="{754BE2D8-1F63-43A5-B672-FB2A48DCBD73}" srcId="{774C827C-2F99-4104-A660-4EC474D147EF}" destId="{2FB675C7-DA44-4141-AC28-EB095C10C391}" srcOrd="2" destOrd="0" parTransId="{2CE04291-3024-4A8C-93EE-F4FBF35F902B}" sibTransId="{F01E80AC-C858-44FB-A6EA-9BB584D109D1}"/>
    <dgm:cxn modelId="{949B4F62-5BA8-44CD-BD09-B3955E99B116}" type="presOf" srcId="{BB9F5B76-AF47-49AB-870A-1AEE9187150D}" destId="{6BF345DF-5954-4E30-B5C7-B8EB7E6B00D8}" srcOrd="0" destOrd="0" presId="urn:microsoft.com/office/officeart/2005/8/layout/hList1"/>
    <dgm:cxn modelId="{FF0DD800-3B02-4658-9349-94BE55696F5C}" type="presOf" srcId="{833B84E1-83E1-4966-B5A7-49DD03CE6264}" destId="{CBE422AC-3E3B-41E6-9C59-BD9A478D0565}" srcOrd="0" destOrd="2" presId="urn:microsoft.com/office/officeart/2005/8/layout/hList1"/>
    <dgm:cxn modelId="{F51DBEE8-A59A-4930-A66E-ABB565A47800}" type="presOf" srcId="{E634214B-54F1-4BB1-A0F7-61C168060ECC}" destId="{1C678162-2030-476D-8565-0C1D7213149D}" srcOrd="0" destOrd="0" presId="urn:microsoft.com/office/officeart/2005/8/layout/hList1"/>
    <dgm:cxn modelId="{28DBF13C-E9F8-424F-AFC3-145E9C1E3597}" type="presOf" srcId="{F95A8AD3-8BF7-4C1C-AA17-2B39A6CDFCF8}" destId="{161A0919-7EF1-4EA6-A419-8BF61E9D502C}" srcOrd="0" destOrd="2" presId="urn:microsoft.com/office/officeart/2005/8/layout/hList1"/>
    <dgm:cxn modelId="{03731B94-35D8-4CBF-AD64-5C6C43C65960}" type="presOf" srcId="{9976ADFA-86D4-4429-A6E2-569EE80CDEE0}" destId="{56EF030D-F7E6-4677-B285-2F37D7856F79}" srcOrd="0" destOrd="1" presId="urn:microsoft.com/office/officeart/2005/8/layout/hList1"/>
    <dgm:cxn modelId="{F1234BD4-4FBE-4817-B55C-5FA2C0B058C1}" srcId="{BB9F5B76-AF47-49AB-870A-1AEE9187150D}" destId="{E634214B-54F1-4BB1-A0F7-61C168060ECC}" srcOrd="1" destOrd="0" parTransId="{5F06467A-360E-4A83-AAAF-5143BA1ACD18}" sibTransId="{360C849C-31A5-4435-AD02-7CFF2B002546}"/>
    <dgm:cxn modelId="{0AF633A5-AD68-4E04-B224-F6FF95D78984}" srcId="{E634214B-54F1-4BB1-A0F7-61C168060ECC}" destId="{18FB2EBC-3F24-4996-8030-42CF0FEA5EFE}" srcOrd="0" destOrd="0" parTransId="{F48C0A92-D4EC-46C5-A372-188AC70331FF}" sibTransId="{B36447BD-0BC8-43A6-8383-124952F91F54}"/>
    <dgm:cxn modelId="{FF14CE5B-7185-4F02-8861-9E93476230FE}" type="presParOf" srcId="{6BF345DF-5954-4E30-B5C7-B8EB7E6B00D8}" destId="{F3A3331E-3320-44B0-9F62-F43E56AFEC2F}" srcOrd="0" destOrd="0" presId="urn:microsoft.com/office/officeart/2005/8/layout/hList1"/>
    <dgm:cxn modelId="{862137A1-57D8-47E9-8ABC-8E0213D3EED6}" type="presParOf" srcId="{F3A3331E-3320-44B0-9F62-F43E56AFEC2F}" destId="{9B88CA63-1FDF-4BB9-9575-A112D32C356C}" srcOrd="0" destOrd="0" presId="urn:microsoft.com/office/officeart/2005/8/layout/hList1"/>
    <dgm:cxn modelId="{1D54AEBF-50BD-44E4-8D87-966BE4240D26}" type="presParOf" srcId="{F3A3331E-3320-44B0-9F62-F43E56AFEC2F}" destId="{56EF030D-F7E6-4677-B285-2F37D7856F79}" srcOrd="1" destOrd="0" presId="urn:microsoft.com/office/officeart/2005/8/layout/hList1"/>
    <dgm:cxn modelId="{7EF5A5A2-BDC2-4B39-AC70-6603C9E4FA11}" type="presParOf" srcId="{6BF345DF-5954-4E30-B5C7-B8EB7E6B00D8}" destId="{0A6D80CD-B3DD-4EBC-90FE-335E5F8E043C}" srcOrd="1" destOrd="0" presId="urn:microsoft.com/office/officeart/2005/8/layout/hList1"/>
    <dgm:cxn modelId="{667453AA-2E05-4BE3-B892-9C3A62FCF0DF}" type="presParOf" srcId="{6BF345DF-5954-4E30-B5C7-B8EB7E6B00D8}" destId="{EDDA1EB7-D978-49EC-901F-F80EF42C989C}" srcOrd="2" destOrd="0" presId="urn:microsoft.com/office/officeart/2005/8/layout/hList1"/>
    <dgm:cxn modelId="{D488F7D2-D337-4003-B98B-FDB096163142}" type="presParOf" srcId="{EDDA1EB7-D978-49EC-901F-F80EF42C989C}" destId="{1C678162-2030-476D-8565-0C1D7213149D}" srcOrd="0" destOrd="0" presId="urn:microsoft.com/office/officeart/2005/8/layout/hList1"/>
    <dgm:cxn modelId="{FA14A8C6-6EFD-4F51-8802-9C175EED4565}" type="presParOf" srcId="{EDDA1EB7-D978-49EC-901F-F80EF42C989C}" destId="{161A0919-7EF1-4EA6-A419-8BF61E9D502C}" srcOrd="1" destOrd="0" presId="urn:microsoft.com/office/officeart/2005/8/layout/hList1"/>
    <dgm:cxn modelId="{CF365828-0F58-4026-A5AA-CE572B75576C}" type="presParOf" srcId="{6BF345DF-5954-4E30-B5C7-B8EB7E6B00D8}" destId="{011B4B35-68B6-44D3-9519-B0C5CA5D0562}" srcOrd="3" destOrd="0" presId="urn:microsoft.com/office/officeart/2005/8/layout/hList1"/>
    <dgm:cxn modelId="{B411D617-C5C2-41E3-B6EC-58723DEADC43}" type="presParOf" srcId="{6BF345DF-5954-4E30-B5C7-B8EB7E6B00D8}" destId="{430530F2-FFAF-42B7-9B63-2AD6178400ED}" srcOrd="4" destOrd="0" presId="urn:microsoft.com/office/officeart/2005/8/layout/hList1"/>
    <dgm:cxn modelId="{7D0E3E1E-2062-4491-836B-9D796F07F9E9}" type="presParOf" srcId="{430530F2-FFAF-42B7-9B63-2AD6178400ED}" destId="{421E0502-ACB8-40F9-AD24-B8ED8A0F196B}" srcOrd="0" destOrd="0" presId="urn:microsoft.com/office/officeart/2005/8/layout/hList1"/>
    <dgm:cxn modelId="{A7A884B1-7A73-4CC6-9851-401A44CF97CD}" type="presParOf" srcId="{430530F2-FFAF-42B7-9B63-2AD6178400ED}" destId="{CBE422AC-3E3B-41E6-9C59-BD9A478D0565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5399495-CA67-4F43-928C-68E3ECA3AF7D}" type="doc">
      <dgm:prSet loTypeId="urn:microsoft.com/office/officeart/2005/8/layout/gear1" loCatId="cycle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cs-CZ"/>
        </a:p>
      </dgm:t>
    </dgm:pt>
    <dgm:pt modelId="{19122105-F8B4-4FC8-83C6-6E49F83EB6C7}">
      <dgm:prSet/>
      <dgm:spPr/>
      <dgm:t>
        <a:bodyPr/>
        <a:lstStyle/>
        <a:p>
          <a:pPr rtl="0"/>
          <a:r>
            <a:rPr lang="cs-CZ" smtClean="0"/>
            <a:t>POSTUP </a:t>
          </a:r>
          <a:endParaRPr lang="cs-CZ"/>
        </a:p>
      </dgm:t>
    </dgm:pt>
    <dgm:pt modelId="{DFBFFA5A-9434-4F69-B9A9-74A746B14AA1}" type="parTrans" cxnId="{195B4BB0-70F4-4BAA-946A-54C3D070E9AB}">
      <dgm:prSet/>
      <dgm:spPr/>
      <dgm:t>
        <a:bodyPr/>
        <a:lstStyle/>
        <a:p>
          <a:endParaRPr lang="cs-CZ"/>
        </a:p>
      </dgm:t>
    </dgm:pt>
    <dgm:pt modelId="{04EADA6B-7823-40CA-838D-2418D8A0AF8D}" type="sibTrans" cxnId="{195B4BB0-70F4-4BAA-946A-54C3D070E9AB}">
      <dgm:prSet/>
      <dgm:spPr/>
      <dgm:t>
        <a:bodyPr/>
        <a:lstStyle/>
        <a:p>
          <a:endParaRPr lang="cs-CZ"/>
        </a:p>
      </dgm:t>
    </dgm:pt>
    <dgm:pt modelId="{B81713D0-79E5-42ED-86CD-8D2D89E3BD59}" type="pres">
      <dgm:prSet presAssocID="{D5399495-CA67-4F43-928C-68E3ECA3AF7D}" presName="composite" presStyleCnt="0">
        <dgm:presLayoutVars>
          <dgm:chMax val="3"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35C20014-9290-417F-A5A0-F96C61030AFA}" type="pres">
      <dgm:prSet presAssocID="{19122105-F8B4-4FC8-83C6-6E49F83EB6C7}" presName="gear1" presStyleLbl="node1" presStyleIdx="0" presStyleCnt="1" custScaleX="594931" custScaleY="181818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2966721-8F59-497D-AFB4-4BD952181F40}" type="pres">
      <dgm:prSet presAssocID="{19122105-F8B4-4FC8-83C6-6E49F83EB6C7}" presName="gear1srcNode" presStyleLbl="node1" presStyleIdx="0" presStyleCnt="1"/>
      <dgm:spPr/>
      <dgm:t>
        <a:bodyPr/>
        <a:lstStyle/>
        <a:p>
          <a:endParaRPr lang="cs-CZ"/>
        </a:p>
      </dgm:t>
    </dgm:pt>
    <dgm:pt modelId="{A130A168-E0ED-458E-A3EA-CAFF08FE1DE8}" type="pres">
      <dgm:prSet presAssocID="{19122105-F8B4-4FC8-83C6-6E49F83EB6C7}" presName="gear1dstNode" presStyleLbl="node1" presStyleIdx="0" presStyleCnt="1"/>
      <dgm:spPr/>
      <dgm:t>
        <a:bodyPr/>
        <a:lstStyle/>
        <a:p>
          <a:endParaRPr lang="cs-CZ"/>
        </a:p>
      </dgm:t>
    </dgm:pt>
    <dgm:pt modelId="{DB9C7C26-374A-430A-A65D-DCBA17DAC59B}" type="pres">
      <dgm:prSet presAssocID="{04EADA6B-7823-40CA-838D-2418D8A0AF8D}" presName="connector1" presStyleLbl="sibTrans2D1" presStyleIdx="0" presStyleCnt="1"/>
      <dgm:spPr/>
      <dgm:t>
        <a:bodyPr/>
        <a:lstStyle/>
        <a:p>
          <a:endParaRPr lang="cs-CZ"/>
        </a:p>
      </dgm:t>
    </dgm:pt>
  </dgm:ptLst>
  <dgm:cxnLst>
    <dgm:cxn modelId="{8B5399DB-AA23-41AE-80D9-6D68A6032F79}" type="presOf" srcId="{19122105-F8B4-4FC8-83C6-6E49F83EB6C7}" destId="{A130A168-E0ED-458E-A3EA-CAFF08FE1DE8}" srcOrd="2" destOrd="0" presId="urn:microsoft.com/office/officeart/2005/8/layout/gear1"/>
    <dgm:cxn modelId="{4CD5EF0E-932B-4165-88B3-0CFAA14A56C2}" type="presOf" srcId="{D5399495-CA67-4F43-928C-68E3ECA3AF7D}" destId="{B81713D0-79E5-42ED-86CD-8D2D89E3BD59}" srcOrd="0" destOrd="0" presId="urn:microsoft.com/office/officeart/2005/8/layout/gear1"/>
    <dgm:cxn modelId="{6B23A4AB-0D50-4CB2-A316-77308BA07179}" type="presOf" srcId="{19122105-F8B4-4FC8-83C6-6E49F83EB6C7}" destId="{42966721-8F59-497D-AFB4-4BD952181F40}" srcOrd="1" destOrd="0" presId="urn:microsoft.com/office/officeart/2005/8/layout/gear1"/>
    <dgm:cxn modelId="{195B4BB0-70F4-4BAA-946A-54C3D070E9AB}" srcId="{D5399495-CA67-4F43-928C-68E3ECA3AF7D}" destId="{19122105-F8B4-4FC8-83C6-6E49F83EB6C7}" srcOrd="0" destOrd="0" parTransId="{DFBFFA5A-9434-4F69-B9A9-74A746B14AA1}" sibTransId="{04EADA6B-7823-40CA-838D-2418D8A0AF8D}"/>
    <dgm:cxn modelId="{33977B92-EF0C-486D-AE72-E03D663C83A3}" type="presOf" srcId="{04EADA6B-7823-40CA-838D-2418D8A0AF8D}" destId="{DB9C7C26-374A-430A-A65D-DCBA17DAC59B}" srcOrd="0" destOrd="0" presId="urn:microsoft.com/office/officeart/2005/8/layout/gear1"/>
    <dgm:cxn modelId="{23D73612-B0C5-4A91-A4AF-6D449A884EC2}" type="presOf" srcId="{19122105-F8B4-4FC8-83C6-6E49F83EB6C7}" destId="{35C20014-9290-417F-A5A0-F96C61030AFA}" srcOrd="0" destOrd="0" presId="urn:microsoft.com/office/officeart/2005/8/layout/gear1"/>
    <dgm:cxn modelId="{9B06E9C8-221E-4514-BAEE-363A037B2F7C}" type="presParOf" srcId="{B81713D0-79E5-42ED-86CD-8D2D89E3BD59}" destId="{35C20014-9290-417F-A5A0-F96C61030AFA}" srcOrd="0" destOrd="0" presId="urn:microsoft.com/office/officeart/2005/8/layout/gear1"/>
    <dgm:cxn modelId="{515BE1F0-F06B-45F2-96AB-F28AD6BAB913}" type="presParOf" srcId="{B81713D0-79E5-42ED-86CD-8D2D89E3BD59}" destId="{42966721-8F59-497D-AFB4-4BD952181F40}" srcOrd="1" destOrd="0" presId="urn:microsoft.com/office/officeart/2005/8/layout/gear1"/>
    <dgm:cxn modelId="{9172AF5E-6597-4A85-A18F-A18DEE0FF439}" type="presParOf" srcId="{B81713D0-79E5-42ED-86CD-8D2D89E3BD59}" destId="{A130A168-E0ED-458E-A3EA-CAFF08FE1DE8}" srcOrd="2" destOrd="0" presId="urn:microsoft.com/office/officeart/2005/8/layout/gear1"/>
    <dgm:cxn modelId="{3D70F598-55C2-4D84-9236-C22621365609}" type="presParOf" srcId="{B81713D0-79E5-42ED-86CD-8D2D89E3BD59}" destId="{DB9C7C26-374A-430A-A65D-DCBA17DAC59B}" srcOrd="3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A9B92B-93E9-4588-8C44-550681880764}">
      <dsp:nvSpPr>
        <dsp:cNvPr id="0" name=""/>
        <dsp:cNvSpPr/>
      </dsp:nvSpPr>
      <dsp:spPr>
        <a:xfrm>
          <a:off x="788669" y="0"/>
          <a:ext cx="8938260" cy="3439236"/>
        </a:xfrm>
        <a:prstGeom prst="right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52400" extrusionH="63500" prstMaterial="matte">
          <a:bevelT w="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EB3C25-852F-4946-969C-C26BF31562C4}">
      <dsp:nvSpPr>
        <dsp:cNvPr id="0" name=""/>
        <dsp:cNvSpPr/>
      </dsp:nvSpPr>
      <dsp:spPr>
        <a:xfrm>
          <a:off x="805100" y="1031770"/>
          <a:ext cx="8905398" cy="1375694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170" tIns="217170" rIns="217170" bIns="217170" numCol="1" spcCol="1270" anchor="ctr" anchorCtr="0">
          <a:noAutofit/>
        </a:bodyPr>
        <a:lstStyle/>
        <a:p>
          <a:pPr lvl="0" algn="ctr" defTabSz="2533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700" kern="1200" smtClean="0"/>
            <a:t>Plánování vychází z prognóz</a:t>
          </a:r>
          <a:endParaRPr lang="cs-CZ" sz="5700" kern="1200"/>
        </a:p>
      </dsp:txBody>
      <dsp:txXfrm>
        <a:off x="872256" y="1098926"/>
        <a:ext cx="8771086" cy="124138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88CA63-1FDF-4BB9-9575-A112D32C356C}">
      <dsp:nvSpPr>
        <dsp:cNvPr id="0" name=""/>
        <dsp:cNvSpPr/>
      </dsp:nvSpPr>
      <dsp:spPr>
        <a:xfrm>
          <a:off x="3286" y="265928"/>
          <a:ext cx="3203971" cy="51840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b="1" u="sng" kern="1200" smtClean="0"/>
            <a:t>Věcné</a:t>
          </a:r>
          <a:endParaRPr lang="cs-CZ" sz="1800" kern="1200"/>
        </a:p>
      </dsp:txBody>
      <dsp:txXfrm>
        <a:off x="3286" y="265928"/>
        <a:ext cx="3203971" cy="518400"/>
      </dsp:txXfrm>
    </dsp:sp>
    <dsp:sp modelId="{56EF030D-F7E6-4677-B285-2F37D7856F79}">
      <dsp:nvSpPr>
        <dsp:cNvPr id="0" name=""/>
        <dsp:cNvSpPr/>
      </dsp:nvSpPr>
      <dsp:spPr>
        <a:xfrm>
          <a:off x="3286" y="784328"/>
          <a:ext cx="3203971" cy="4354256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800" kern="1200" smtClean="0"/>
            <a:t>Vize (jasně definovaný, věrohodný a realistický obraz toho, čeho chce organizace v budoucnosti dosáhnout)</a:t>
          </a:r>
          <a:endParaRPr lang="cs-CZ" sz="1800" kern="1200"/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800" kern="1200" smtClean="0"/>
            <a:t>Poslání</a:t>
          </a:r>
          <a:endParaRPr lang="cs-CZ" sz="1800" kern="1200"/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800" kern="1200" smtClean="0"/>
            <a:t>Strategie</a:t>
          </a:r>
          <a:endParaRPr lang="cs-CZ" sz="1800" kern="1200"/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800" kern="1200" smtClean="0"/>
            <a:t>Prováděcí plán</a:t>
          </a:r>
          <a:endParaRPr lang="cs-CZ" sz="1800" kern="1200"/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800" kern="1200" smtClean="0"/>
            <a:t>Další druhy plánů – taktiky, postupy, pravidla, programy, rozpočty</a:t>
          </a:r>
          <a:endParaRPr lang="cs-CZ" sz="1800" kern="1200"/>
        </a:p>
      </dsp:txBody>
      <dsp:txXfrm>
        <a:off x="3286" y="784328"/>
        <a:ext cx="3203971" cy="4354256"/>
      </dsp:txXfrm>
    </dsp:sp>
    <dsp:sp modelId="{1C678162-2030-476D-8565-0C1D7213149D}">
      <dsp:nvSpPr>
        <dsp:cNvPr id="0" name=""/>
        <dsp:cNvSpPr/>
      </dsp:nvSpPr>
      <dsp:spPr>
        <a:xfrm>
          <a:off x="3655814" y="265928"/>
          <a:ext cx="3203971" cy="518400"/>
        </a:xfrm>
        <a:prstGeom prst="rect">
          <a:avLst/>
        </a:prstGeom>
        <a:solidFill>
          <a:schemeClr val="accent2">
            <a:hueOff val="-727682"/>
            <a:satOff val="-41964"/>
            <a:lumOff val="4314"/>
            <a:alphaOff val="0"/>
          </a:schemeClr>
        </a:solidFill>
        <a:ln w="12700" cap="flat" cmpd="sng" algn="ctr">
          <a:solidFill>
            <a:schemeClr val="accent2">
              <a:hueOff val="-727682"/>
              <a:satOff val="-41964"/>
              <a:lumOff val="431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b="1" u="sng" kern="1200" smtClean="0"/>
            <a:t>Časové</a:t>
          </a:r>
          <a:r>
            <a:rPr lang="cs-CZ" sz="1800" kern="1200" smtClean="0"/>
            <a:t> – ty dále dělíme:</a:t>
          </a:r>
          <a:endParaRPr lang="cs-CZ" sz="1800" kern="1200"/>
        </a:p>
      </dsp:txBody>
      <dsp:txXfrm>
        <a:off x="3655814" y="265928"/>
        <a:ext cx="3203971" cy="518400"/>
      </dsp:txXfrm>
    </dsp:sp>
    <dsp:sp modelId="{161A0919-7EF1-4EA6-A419-8BF61E9D502C}">
      <dsp:nvSpPr>
        <dsp:cNvPr id="0" name=""/>
        <dsp:cNvSpPr/>
      </dsp:nvSpPr>
      <dsp:spPr>
        <a:xfrm>
          <a:off x="3655814" y="784328"/>
          <a:ext cx="3203971" cy="4354256"/>
        </a:xfrm>
        <a:prstGeom prst="rect">
          <a:avLst/>
        </a:prstGeom>
        <a:solidFill>
          <a:schemeClr val="accent2">
            <a:tint val="40000"/>
            <a:alpha val="90000"/>
            <a:hueOff val="-424613"/>
            <a:satOff val="-37673"/>
            <a:lumOff val="-385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424613"/>
              <a:satOff val="-37673"/>
              <a:lumOff val="-38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800" kern="1200" smtClean="0"/>
            <a:t>Dlouhodobé – na více než 5 let</a:t>
          </a:r>
          <a:endParaRPr lang="cs-CZ" sz="1800" kern="1200"/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800" kern="1200" smtClean="0"/>
            <a:t>Střednědobé – od 1 až 5 let</a:t>
          </a:r>
          <a:endParaRPr lang="cs-CZ" sz="1800" kern="1200"/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800" kern="1200" smtClean="0"/>
            <a:t>Krátkodobé – obvykle roční nebo kratší</a:t>
          </a:r>
          <a:endParaRPr lang="cs-CZ" sz="1800" kern="1200"/>
        </a:p>
      </dsp:txBody>
      <dsp:txXfrm>
        <a:off x="3655814" y="784328"/>
        <a:ext cx="3203971" cy="4354256"/>
      </dsp:txXfrm>
    </dsp:sp>
    <dsp:sp modelId="{421E0502-ACB8-40F9-AD24-B8ED8A0F196B}">
      <dsp:nvSpPr>
        <dsp:cNvPr id="0" name=""/>
        <dsp:cNvSpPr/>
      </dsp:nvSpPr>
      <dsp:spPr>
        <a:xfrm>
          <a:off x="7308342" y="265928"/>
          <a:ext cx="3203971" cy="518400"/>
        </a:xfrm>
        <a:prstGeom prst="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b="1" u="sng" kern="1200" smtClean="0"/>
            <a:t>Manažerské</a:t>
          </a:r>
          <a:endParaRPr lang="cs-CZ" sz="1800" kern="1200"/>
        </a:p>
      </dsp:txBody>
      <dsp:txXfrm>
        <a:off x="7308342" y="265928"/>
        <a:ext cx="3203971" cy="518400"/>
      </dsp:txXfrm>
    </dsp:sp>
    <dsp:sp modelId="{CBE422AC-3E3B-41E6-9C59-BD9A478D0565}">
      <dsp:nvSpPr>
        <dsp:cNvPr id="0" name=""/>
        <dsp:cNvSpPr/>
      </dsp:nvSpPr>
      <dsp:spPr>
        <a:xfrm>
          <a:off x="7308342" y="784328"/>
          <a:ext cx="3203971" cy="4354256"/>
        </a:xfrm>
        <a:prstGeom prst="rect">
          <a:avLst/>
        </a:prstGeom>
        <a:solidFill>
          <a:schemeClr val="accent2">
            <a:tint val="40000"/>
            <a:alpha val="90000"/>
            <a:hueOff val="-849226"/>
            <a:satOff val="-75346"/>
            <a:lumOff val="-769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849226"/>
              <a:satOff val="-75346"/>
              <a:lumOff val="-76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800" u="sng" kern="1200" smtClean="0"/>
            <a:t>Strategické plány</a:t>
          </a:r>
          <a:r>
            <a:rPr lang="cs-CZ" sz="1800" kern="1200" smtClean="0"/>
            <a:t> – měly by určovat dlouhodobý vývoj organizace na základě strategických záměrů (zpracovává vrcholový management – TOP)</a:t>
          </a:r>
          <a:endParaRPr lang="cs-CZ" sz="1800" kern="1200"/>
        </a:p>
        <a:p>
          <a:pPr marL="342900" lvl="2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800" u="sng" kern="1200" smtClean="0"/>
            <a:t>Taktické plány</a:t>
          </a:r>
          <a:r>
            <a:rPr lang="cs-CZ" sz="1800" kern="1200" smtClean="0"/>
            <a:t> – úkoly vyplývají ze strategického plánu pro konkrétní období (je vypracován středním managementem – ve věcné struktuře, schválen TOP)</a:t>
          </a:r>
          <a:endParaRPr lang="cs-CZ" sz="1800" kern="1200"/>
        </a:p>
        <a:p>
          <a:pPr marL="342900" lvl="2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800" u="sng" kern="1200" smtClean="0"/>
            <a:t>Operativní plány</a:t>
          </a:r>
          <a:r>
            <a:rPr lang="cs-CZ" sz="1800" kern="1200" smtClean="0"/>
            <a:t> – sestavovány na kratší období (řeší konkrétní problémy)</a:t>
          </a:r>
          <a:endParaRPr lang="cs-CZ" sz="1800" kern="1200"/>
        </a:p>
      </dsp:txBody>
      <dsp:txXfrm>
        <a:off x="7308342" y="784328"/>
        <a:ext cx="3203971" cy="435425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C20014-9290-417F-A5A0-F96C61030AFA}">
      <dsp:nvSpPr>
        <dsp:cNvPr id="0" name=""/>
        <dsp:cNvSpPr/>
      </dsp:nvSpPr>
      <dsp:spPr>
        <a:xfrm>
          <a:off x="3089099" y="0"/>
          <a:ext cx="4337401" cy="1325561"/>
        </a:xfrm>
        <a:prstGeom prst="gear9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70" tIns="52070" rIns="52070" bIns="52070" numCol="1" spcCol="1270" anchor="ctr" anchorCtr="0">
          <a:noAutofit/>
        </a:bodyPr>
        <a:lstStyle/>
        <a:p>
          <a:pPr lvl="0" algn="ctr" defTabSz="1822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100" kern="1200" smtClean="0"/>
            <a:t>POSTUP </a:t>
          </a:r>
          <a:endParaRPr lang="cs-CZ" sz="4100" kern="1200"/>
        </a:p>
      </dsp:txBody>
      <dsp:txXfrm>
        <a:off x="3736008" y="310506"/>
        <a:ext cx="3043583" cy="681366"/>
      </dsp:txXfrm>
    </dsp:sp>
    <dsp:sp modelId="{DB9C7C26-374A-430A-A65D-DCBA17DAC59B}">
      <dsp:nvSpPr>
        <dsp:cNvPr id="0" name=""/>
        <dsp:cNvSpPr/>
      </dsp:nvSpPr>
      <dsp:spPr>
        <a:xfrm>
          <a:off x="4877504" y="200712"/>
          <a:ext cx="896743" cy="896743"/>
        </a:xfrm>
        <a:prstGeom prst="circularArrow">
          <a:avLst>
            <a:gd name="adj1" fmla="val 4878"/>
            <a:gd name="adj2" fmla="val 312630"/>
            <a:gd name="adj3" fmla="val 2751828"/>
            <a:gd name="adj4" fmla="val 15867661"/>
            <a:gd name="adj5" fmla="val 5691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E470C-C539-43AD-BEBA-8FFD49798D75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14208-C5D8-45DF-AC81-216AEB978C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937586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E470C-C539-43AD-BEBA-8FFD49798D75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14208-C5D8-45DF-AC81-216AEB978C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881793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E470C-C539-43AD-BEBA-8FFD49798D75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14208-C5D8-45DF-AC81-216AEB978C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61577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E470C-C539-43AD-BEBA-8FFD49798D75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14208-C5D8-45DF-AC81-216AEB978C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04569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E470C-C539-43AD-BEBA-8FFD49798D75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14208-C5D8-45DF-AC81-216AEB978C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58565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E470C-C539-43AD-BEBA-8FFD49798D75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14208-C5D8-45DF-AC81-216AEB978C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531357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E470C-C539-43AD-BEBA-8FFD49798D75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14208-C5D8-45DF-AC81-216AEB978C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8048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E470C-C539-43AD-BEBA-8FFD49798D75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14208-C5D8-45DF-AC81-216AEB978C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2081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E470C-C539-43AD-BEBA-8FFD49798D75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14208-C5D8-45DF-AC81-216AEB978C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16729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E470C-C539-43AD-BEBA-8FFD49798D75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14208-C5D8-45DF-AC81-216AEB978C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00909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E470C-C539-43AD-BEBA-8FFD49798D75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14208-C5D8-45DF-AC81-216AEB978C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84386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E470C-C539-43AD-BEBA-8FFD49798D75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114208-C5D8-45DF-AC81-216AEB978C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11945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DUM%20f&#225;ze%20kontroln&#237;ho%20procesu.pptx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4/42/Barcamp_London_3_Schedule_Board_2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2000"/>
            <a:lum/>
          </a:blip>
          <a:srcRect/>
          <a:stretch>
            <a:fillRect t="-38000" b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STRATEGICKÉ PLÁNOVÁNÍ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0595031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12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91069"/>
            <a:ext cx="10515600" cy="6482686"/>
          </a:xfrm>
        </p:spPr>
        <p:txBody>
          <a:bodyPr>
            <a:normAutofit/>
          </a:bodyPr>
          <a:lstStyle/>
          <a:p>
            <a:pPr lvl="0">
              <a:buFont typeface="Wingdings" panose="05000000000000000000" pitchFamily="2" charset="2"/>
              <a:buChar char="Ø"/>
            </a:pPr>
            <a:r>
              <a:rPr lang="cs-CZ" u="sng" dirty="0" smtClean="0">
                <a:solidFill>
                  <a:srgbClr val="FF0000"/>
                </a:solidFill>
              </a:rPr>
              <a:t>Extrapolační </a:t>
            </a:r>
            <a:r>
              <a:rPr lang="cs-CZ" u="sng" dirty="0">
                <a:solidFill>
                  <a:srgbClr val="FF0000"/>
                </a:solidFill>
              </a:rPr>
              <a:t>(</a:t>
            </a:r>
            <a:r>
              <a:rPr lang="cs-CZ" dirty="0"/>
              <a:t>grafická extrapolace, numerická extrapolace) – extrapolace je založena na předpokladu, že určitý vývoj pokračuje, pokud se neobjeví žádné nové síly, který by jeho směr zvrátily (technika, kapacita, člověk). Snažíme se vyjádřit určitou vývojovou křivku.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i="1" dirty="0">
                <a:solidFill>
                  <a:srgbClr val="0070C0"/>
                </a:solidFill>
              </a:rPr>
              <a:t>Grafická extrapolace – vynesení empirických hodnot jako bodů – určení křivky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i="1" dirty="0">
                <a:solidFill>
                  <a:srgbClr val="0070C0"/>
                </a:solidFill>
              </a:rPr>
              <a:t>Numerická extrapolace – popis řady empirických hodnot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cs-CZ" u="sng" dirty="0">
                <a:solidFill>
                  <a:srgbClr val="FF0000"/>
                </a:solidFill>
              </a:rPr>
              <a:t>Metody založené na systémovém přístupu </a:t>
            </a:r>
            <a:r>
              <a:rPr lang="cs-CZ" dirty="0"/>
              <a:t>– říká, že je v lidské moci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v </a:t>
            </a:r>
            <a:r>
              <a:rPr lang="cs-CZ" dirty="0"/>
              <a:t>určitých mezích ovlivňovat strukturu a chování systémů.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i="1" dirty="0">
                <a:solidFill>
                  <a:schemeClr val="accent2">
                    <a:lumMod val="75000"/>
                  </a:schemeClr>
                </a:solidFill>
              </a:rPr>
              <a:t>metoda křížových interakcí – analytický postup, kterým lze uspořádat </a:t>
            </a:r>
            <a:r>
              <a:rPr lang="cs-CZ" i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cs-CZ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cs-CZ" i="1" dirty="0" smtClean="0">
                <a:solidFill>
                  <a:schemeClr val="accent2">
                    <a:lumMod val="75000"/>
                  </a:schemeClr>
                </a:solidFill>
              </a:rPr>
              <a:t>a </a:t>
            </a:r>
            <a:r>
              <a:rPr lang="cs-CZ" i="1" dirty="0">
                <a:solidFill>
                  <a:schemeClr val="accent2">
                    <a:lumMod val="75000"/>
                  </a:schemeClr>
                </a:solidFill>
              </a:rPr>
              <a:t>vyhodnotit dva druhy údajů charakterizující pravděpodobnosti jejich výskytu a jejich vzájemné ovlivňování – pomocí maticového uspořádání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i="1" dirty="0">
                <a:solidFill>
                  <a:schemeClr val="accent2">
                    <a:lumMod val="75000"/>
                  </a:schemeClr>
                </a:solidFill>
              </a:rPr>
              <a:t>metoda morfologická – nevytváří vlastní prognózu, ale umožňuje analyzovat všechna možná řešení daného problému. Stává se výchozím krokem při použití ostatních prognostických metod. Charakteristické znaky se stávají součástí morfologické matice (řádkové, sloupcové charakteristiky)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72848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u="sng" dirty="0"/>
              <a:t>Členění plánů – různá hlediska: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60084657"/>
              </p:ext>
            </p:extLst>
          </p:nvPr>
        </p:nvGraphicFramePr>
        <p:xfrm>
          <a:off x="838200" y="1310185"/>
          <a:ext cx="10515600" cy="54045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115384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000"/>
            <a:lum/>
          </a:blip>
          <a:srcRect/>
          <a:stretch>
            <a:fillRect t="-65000" b="-6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760063700"/>
              </p:ext>
            </p:extLst>
          </p:nvPr>
        </p:nvGraphicFramePr>
        <p:xfrm>
          <a:off x="838200" y="365125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719618"/>
            <a:ext cx="10515600" cy="4457345"/>
          </a:xfrm>
          <a:noFill/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b="1" dirty="0" smtClean="0"/>
              <a:t>1. Strategie</a:t>
            </a:r>
            <a:endParaRPr lang="cs-CZ" b="1" dirty="0"/>
          </a:p>
          <a:p>
            <a:pPr marL="0" indent="0">
              <a:buNone/>
            </a:pPr>
            <a:r>
              <a:rPr lang="cs-CZ" dirty="0"/>
              <a:t>= určení dlouhodobých základních cílů podniku a stanovení nezbytných činností a zdrojů pro jejich dosažení</a:t>
            </a:r>
          </a:p>
          <a:p>
            <a:pPr marL="0" indent="0">
              <a:buNone/>
            </a:pPr>
            <a:r>
              <a:rPr lang="cs-CZ" dirty="0"/>
              <a:t>Firma se tak může rozhodnout, jakým druhem obchodu se bude zabývat a jaké budou její růstové cíle a požadovaná ziskovost</a:t>
            </a:r>
          </a:p>
          <a:p>
            <a:pPr marL="0" indent="0">
              <a:buNone/>
            </a:pPr>
            <a:r>
              <a:rPr lang="cs-CZ" dirty="0"/>
              <a:t>Zahrnuje </a:t>
            </a:r>
            <a:r>
              <a:rPr lang="cs-CZ" dirty="0" smtClean="0"/>
              <a:t>rozhodující </a:t>
            </a:r>
            <a:r>
              <a:rPr lang="cs-CZ" dirty="0"/>
              <a:t>taktiky (např. přímý marketing x distributoři)</a:t>
            </a:r>
          </a:p>
          <a:p>
            <a:pPr marL="0" indent="0">
              <a:buNone/>
            </a:pPr>
            <a:r>
              <a:rPr lang="cs-CZ" dirty="0"/>
              <a:t>Jejím účelem je určit a prostřednictvím hlavních cílů a taktiky vyjádřit předvídaný obraz podniku</a:t>
            </a:r>
          </a:p>
          <a:p>
            <a:pPr marL="0" indent="0">
              <a:buNone/>
            </a:pPr>
            <a:r>
              <a:rPr lang="cs-CZ" dirty="0"/>
              <a:t>Účelem strategie není to, jak cílů dosáhnout (= cíl podpůrných programů)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7366533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8000"/>
            <a:lum/>
          </a:blip>
          <a:srcRect/>
          <a:stretch>
            <a:fillRect t="-68000" b="-6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POSTUP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378857"/>
            <a:ext cx="10515600" cy="479810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b="1" dirty="0" smtClean="0"/>
              <a:t>2. Taktiky</a:t>
            </a:r>
            <a:endParaRPr lang="cs-CZ" b="1" dirty="0"/>
          </a:p>
          <a:p>
            <a:pPr marL="0" indent="0">
              <a:buNone/>
            </a:pPr>
            <a:r>
              <a:rPr lang="cs-CZ" dirty="0"/>
              <a:t>Určitá forma plánu</a:t>
            </a:r>
          </a:p>
          <a:p>
            <a:pPr marL="0" indent="0">
              <a:buNone/>
            </a:pPr>
            <a:r>
              <a:rPr lang="cs-CZ" dirty="0"/>
              <a:t>Určují či objasňují postupy nebo způsoby uvažování při rozhodování</a:t>
            </a:r>
          </a:p>
          <a:p>
            <a:pPr marL="0" indent="0">
              <a:buNone/>
            </a:pPr>
            <a:r>
              <a:rPr lang="cs-CZ" dirty="0"/>
              <a:t>Nejsou vždy obecně platné -&gt; jsou zaměřeny pouze na činnosti manažerů</a:t>
            </a:r>
          </a:p>
          <a:p>
            <a:pPr marL="0" indent="0">
              <a:buNone/>
            </a:pPr>
            <a:r>
              <a:rPr lang="cs-CZ" dirty="0"/>
              <a:t>Pomáhají rozhodnout sporné otázky dříve, než se z nich stanou problémy</a:t>
            </a:r>
          </a:p>
          <a:p>
            <a:pPr marL="0" indent="0">
              <a:buNone/>
            </a:pPr>
            <a:r>
              <a:rPr lang="cs-CZ" dirty="0"/>
              <a:t>Eliminují nezbytnost analyzovat tutéž situaci, kdykoli se znovu naskytne</a:t>
            </a:r>
          </a:p>
          <a:p>
            <a:pPr marL="0" indent="0">
              <a:buNone/>
            </a:pPr>
            <a:r>
              <a:rPr lang="cs-CZ" dirty="0"/>
              <a:t>Sjednocují ostatní plány</a:t>
            </a:r>
          </a:p>
          <a:p>
            <a:pPr marL="0" indent="0">
              <a:buNone/>
            </a:pPr>
            <a:r>
              <a:rPr lang="cs-CZ" dirty="0"/>
              <a:t>Např. výměny </a:t>
            </a:r>
            <a:r>
              <a:rPr lang="cs-CZ" dirty="0" smtClean="0"/>
              <a:t>pozemku </a:t>
            </a:r>
            <a:r>
              <a:rPr lang="cs-CZ" dirty="0"/>
              <a:t>za jiný (upotřebitelnější)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015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2000"/>
            <a:lum/>
          </a:blip>
          <a:srcRect/>
          <a:stretch>
            <a:fillRect t="-27000" b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POSTUP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465943"/>
            <a:ext cx="10515600" cy="47110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b="1" dirty="0" smtClean="0"/>
              <a:t>3. Postupy</a:t>
            </a:r>
            <a:endParaRPr lang="cs-CZ" b="1" dirty="0"/>
          </a:p>
          <a:p>
            <a:pPr marL="0" indent="0">
              <a:buNone/>
            </a:pPr>
            <a:r>
              <a:rPr lang="cs-CZ" dirty="0"/>
              <a:t>Plány, které určují a vyžadují metody provádění budoucích činností</a:t>
            </a:r>
          </a:p>
          <a:p>
            <a:pPr marL="0" indent="0">
              <a:buNone/>
            </a:pPr>
            <a:r>
              <a:rPr lang="cs-CZ" dirty="0"/>
              <a:t>Mají podobu chronologických posloupností požadovaných činností</a:t>
            </a:r>
          </a:p>
          <a:p>
            <a:pPr marL="0" indent="0">
              <a:buNone/>
            </a:pPr>
            <a:r>
              <a:rPr lang="cs-CZ" dirty="0"/>
              <a:t>Představují návody, které podrobně a přesně určují, jakým způsobem mají být určité činnosti provedeny</a:t>
            </a:r>
          </a:p>
          <a:p>
            <a:pPr marL="0" indent="0">
              <a:buNone/>
            </a:pPr>
            <a:r>
              <a:rPr lang="cs-CZ" dirty="0"/>
              <a:t>Zahrnují činnosti, které procházejí napříč liniemi oddělení (jednotlivé postupy procházejí několika odděleními)</a:t>
            </a:r>
          </a:p>
          <a:p>
            <a:pPr marL="0" indent="0">
              <a:buNone/>
            </a:pPr>
            <a:r>
              <a:rPr lang="cs-CZ" dirty="0"/>
              <a:t>Postup určuje realizaci taktiky, která představuje plánování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00297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2000"/>
            <a:lum/>
          </a:blip>
          <a:srcRect/>
          <a:stretch>
            <a:fillRect t="-42000" b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POSTUP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320800"/>
            <a:ext cx="10515600" cy="51380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b="1" dirty="0" smtClean="0"/>
              <a:t>4. Pravidla</a:t>
            </a:r>
            <a:endParaRPr lang="cs-CZ" b="1" dirty="0"/>
          </a:p>
          <a:p>
            <a:pPr marL="0" indent="0">
              <a:buNone/>
            </a:pPr>
            <a:r>
              <a:rPr lang="cs-CZ" dirty="0"/>
              <a:t>Určují se specifické požadavky na činnosti a jiné záležitosti, které vylučují jakoukoli volnost</a:t>
            </a:r>
          </a:p>
          <a:p>
            <a:pPr marL="0" indent="0">
              <a:buNone/>
            </a:pPr>
            <a:r>
              <a:rPr lang="cs-CZ" dirty="0"/>
              <a:t>Představují nejjednodušší typ plánu</a:t>
            </a:r>
          </a:p>
          <a:p>
            <a:pPr marL="0" indent="0">
              <a:buNone/>
            </a:pPr>
            <a:r>
              <a:rPr lang="cs-CZ" dirty="0"/>
              <a:t>Určují způsob provádění činností bez specifikace jejich časové posloupnosti</a:t>
            </a:r>
          </a:p>
          <a:p>
            <a:pPr marL="0" indent="0">
              <a:buNone/>
            </a:pPr>
            <a:r>
              <a:rPr lang="cs-CZ" dirty="0"/>
              <a:t>Posloupnost pravidel = postup</a:t>
            </a:r>
          </a:p>
          <a:p>
            <a:pPr marL="0" indent="0">
              <a:buNone/>
            </a:pPr>
            <a:r>
              <a:rPr lang="cs-CZ" dirty="0"/>
              <a:t>Pravidlo může i nemusí být součástí postupu</a:t>
            </a:r>
          </a:p>
          <a:p>
            <a:pPr marL="0" indent="0">
              <a:buNone/>
            </a:pPr>
            <a:r>
              <a:rPr lang="cs-CZ" dirty="0"/>
              <a:t>Např. zákaz kouření – pravidlo nemá vztah k postupu, vyřizování objednávek – postup zahrnuje pravidlo potvrzení objednávky v den příjmu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356898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2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POSTUP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2394857"/>
            <a:ext cx="10515600" cy="37821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b="1" dirty="0" smtClean="0"/>
              <a:t>5. Programy</a:t>
            </a:r>
            <a:endParaRPr lang="cs-CZ" b="1" dirty="0"/>
          </a:p>
          <a:p>
            <a:pPr marL="0" indent="0">
              <a:buNone/>
            </a:pPr>
            <a:r>
              <a:rPr lang="cs-CZ" dirty="0"/>
              <a:t>Jsou souhrnem cílů, taktik, postupů, pravidel, úkolů, kroků, zdrojů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a </a:t>
            </a:r>
            <a:r>
              <a:rPr lang="cs-CZ" dirty="0"/>
              <a:t>dalších prvků potřebných k provádění dané posloupnosti činností</a:t>
            </a:r>
          </a:p>
          <a:p>
            <a:pPr marL="0" indent="0">
              <a:buNone/>
            </a:pPr>
            <a:r>
              <a:rPr lang="cs-CZ" dirty="0"/>
              <a:t>Podporovány rozpočtem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8903581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2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POSTUP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b="1" dirty="0" smtClean="0"/>
              <a:t>6. Rozpočty</a:t>
            </a:r>
            <a:endParaRPr lang="cs-CZ" b="1" dirty="0"/>
          </a:p>
          <a:p>
            <a:pPr marL="0" indent="0">
              <a:buNone/>
            </a:pPr>
            <a:r>
              <a:rPr lang="cs-CZ" dirty="0"/>
              <a:t>Numerické stanovení očekávaných výsledků</a:t>
            </a:r>
          </a:p>
          <a:p>
            <a:pPr marL="0" indent="0">
              <a:buNone/>
            </a:pPr>
            <a:r>
              <a:rPr lang="cs-CZ" dirty="0"/>
              <a:t>Programy převedená na čísla – finanční rozpočet často nazýváme plánem zisku</a:t>
            </a:r>
          </a:p>
          <a:p>
            <a:pPr marL="0" indent="0">
              <a:buNone/>
            </a:pPr>
            <a:r>
              <a:rPr lang="cs-CZ" dirty="0"/>
              <a:t>Rozpočet může být vyjádřen ve finančních jednotkách, pracovních jednotkách, jednotkách produkce, provozních hodinách a jiných měřitelných veličinách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57515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18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PROCVIČOVÁNÍ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Co je strategické plánování</a:t>
            </a:r>
          </a:p>
          <a:p>
            <a:r>
              <a:rPr lang="cs-CZ" dirty="0" smtClean="0"/>
              <a:t>Jaké 3 otázky si položíme než začneme plánovat</a:t>
            </a:r>
          </a:p>
          <a:p>
            <a:r>
              <a:rPr lang="cs-CZ" dirty="0" smtClean="0"/>
              <a:t>Z čeho vychází plánování</a:t>
            </a:r>
          </a:p>
          <a:p>
            <a:r>
              <a:rPr lang="cs-CZ" dirty="0" smtClean="0"/>
              <a:t>Členění plánů</a:t>
            </a:r>
          </a:p>
          <a:p>
            <a:r>
              <a:rPr lang="cs-CZ" dirty="0" smtClean="0"/>
              <a:t>Krátce popište postup plánování a vymyslete příklad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17522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12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LITERATURA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BĚLOHLÁVEK</a:t>
            </a:r>
            <a:r>
              <a:rPr lang="en-US" dirty="0"/>
              <a:t>, F. a </a:t>
            </a:r>
            <a:r>
              <a:rPr lang="en-US" dirty="0" err="1"/>
              <a:t>kol</a:t>
            </a:r>
            <a:r>
              <a:rPr lang="en-US" dirty="0"/>
              <a:t>. Management. 1. </a:t>
            </a:r>
            <a:r>
              <a:rPr lang="en-US" dirty="0" err="1"/>
              <a:t>vyd</a:t>
            </a:r>
            <a:r>
              <a:rPr lang="en-US" dirty="0"/>
              <a:t>. Brno : </a:t>
            </a:r>
            <a:r>
              <a:rPr lang="en-US" dirty="0" err="1"/>
              <a:t>ComputerPress</a:t>
            </a:r>
            <a:r>
              <a:rPr lang="en-US" dirty="0"/>
              <a:t>, </a:t>
            </a:r>
            <a:r>
              <a:rPr lang="en-US" dirty="0" smtClean="0"/>
              <a:t>2006, </a:t>
            </a:r>
            <a:r>
              <a:rPr lang="en-US" dirty="0"/>
              <a:t>724 s.. ISBN 80-251-0396-X. </a:t>
            </a:r>
            <a:endParaRPr lang="cs-CZ" dirty="0" smtClean="0"/>
          </a:p>
          <a:p>
            <a:r>
              <a:rPr lang="cs-CZ" dirty="0"/>
              <a:t>MANAGEMENT: základy </a:t>
            </a:r>
            <a:r>
              <a:rPr lang="cs-CZ" b="1" dirty="0"/>
              <a:t>management</a:t>
            </a:r>
            <a:r>
              <a:rPr lang="cs-CZ" dirty="0"/>
              <a:t>u / Jaroslav Zlámal, Petr Bačík, Jana Bellová, Kralice na Hané : </a:t>
            </a:r>
            <a:r>
              <a:rPr lang="cs-CZ" dirty="0" err="1"/>
              <a:t>Computer</a:t>
            </a:r>
            <a:r>
              <a:rPr lang="cs-CZ" dirty="0"/>
              <a:t> Media, 2011, 104 s, ISBN : 978-80-7402-083-4 (brož</a:t>
            </a:r>
            <a:r>
              <a:rPr lang="cs-CZ" dirty="0" smtClean="0"/>
              <a:t>.)</a:t>
            </a:r>
          </a:p>
          <a:p>
            <a:r>
              <a:rPr lang="cs-CZ" dirty="0"/>
              <a:t>SYNEK, M. Manažerská ekonomika. 4. vyd. Praha : </a:t>
            </a:r>
            <a:r>
              <a:rPr lang="cs-CZ" dirty="0" err="1"/>
              <a:t>Grada</a:t>
            </a:r>
            <a:r>
              <a:rPr lang="cs-CZ" dirty="0"/>
              <a:t> </a:t>
            </a:r>
            <a:r>
              <a:rPr lang="cs-CZ" dirty="0" err="1"/>
              <a:t>Publishing</a:t>
            </a:r>
            <a:r>
              <a:rPr lang="cs-CZ" dirty="0"/>
              <a:t>, 2007. 464 s. ISBN 978-80-247-1992-4. </a:t>
            </a:r>
          </a:p>
          <a:p>
            <a:r>
              <a:rPr lang="cs-CZ" dirty="0"/>
              <a:t>ON-LINE: http:</a:t>
            </a:r>
            <a:r>
              <a:rPr lang="cs-CZ" dirty="0">
                <a:hlinkClick r:id="rId3" action="ppaction://hlinkpres?slideindex=1&amp;slidetitle="/>
              </a:rPr>
              <a:t>//www.univerzita-online.cz/</a:t>
            </a:r>
            <a:r>
              <a:rPr lang="cs-CZ" dirty="0" err="1">
                <a:hlinkClick r:id="rId3" action="ppaction://hlinkpres?slideindex=1&amp;slidetitle="/>
              </a:rPr>
              <a:t>mng</a:t>
            </a:r>
            <a:r>
              <a:rPr lang="cs-CZ" dirty="0">
                <a:hlinkClick r:id="rId3" action="ppaction://hlinkpres?slideindex=1&amp;slidetitle="/>
              </a:rPr>
              <a:t>.</a:t>
            </a:r>
            <a:endParaRPr lang="cs-CZ" dirty="0"/>
          </a:p>
          <a:p>
            <a:pPr marL="0" indent="0">
              <a:buNone/>
            </a:pP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46628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12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482" y="428048"/>
            <a:ext cx="5761037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5608857"/>
              </p:ext>
            </p:extLst>
          </p:nvPr>
        </p:nvGraphicFramePr>
        <p:xfrm>
          <a:off x="2567608" y="2319101"/>
          <a:ext cx="7056784" cy="3693067"/>
        </p:xfrm>
        <a:graphic>
          <a:graphicData uri="http://schemas.openxmlformats.org/drawingml/2006/table">
            <a:tbl>
              <a:tblPr bandRow="1"/>
              <a:tblGrid>
                <a:gridCol w="1669347"/>
                <a:gridCol w="5387437"/>
              </a:tblGrid>
              <a:tr h="33429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školy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Soukromé střední odborné učiliště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LIVA s.r.o.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Projekt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CZ.1.07/1.5.00/34.1035 Elektronické studijní zdroje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50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materiálu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VY_32_INOVACE_1007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Strategické plánování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Tematická oblast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Management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1. 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Autor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Ing.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Jarmila Kabourková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Datum vzniku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2.2.2014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9445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Anotace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Materiál popisuje postup strategického plánování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Metodika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Výklad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učiva prostřednictvím projektoru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ill Sans M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5154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12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cs-CZ" sz="1800" dirty="0"/>
              <a:t>TOM HUGHES-CROUCHER. </a:t>
            </a:r>
            <a:r>
              <a:rPr lang="cs-CZ" sz="1800" i="1" dirty="0"/>
              <a:t>wikimedia.org</a:t>
            </a:r>
            <a:r>
              <a:rPr lang="cs-CZ" sz="1800" dirty="0"/>
              <a:t> [online]. [cit. </a:t>
            </a:r>
            <a:r>
              <a:rPr lang="cs-CZ" sz="1800" dirty="0" smtClean="0"/>
              <a:t>2.22014</a:t>
            </a:r>
            <a:r>
              <a:rPr lang="cs-CZ" sz="1800" dirty="0"/>
              <a:t>]. Dostupný na WWW: http://commons.wikimedia.org/wiki/File%3ABarcamp_London_3_Schedule_Board_2.jpg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1140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12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STRATEGICKÉ – DLOUHODOBÉ PLÁNOVÁNÍ</a:t>
            </a:r>
            <a:endParaRPr lang="cs-CZ" dirty="0"/>
          </a:p>
        </p:txBody>
      </p:sp>
      <p:pic>
        <p:nvPicPr>
          <p:cNvPr id="1026" name="Picture 2" descr="File:Barcamp London 3 Schedule Board 2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533" y="1690257"/>
            <a:ext cx="6272934" cy="4704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9232467" y="6115966"/>
            <a:ext cx="800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Obr. </a:t>
            </a:r>
            <a:r>
              <a:rPr lang="cs-CZ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cs-CZ" altLang="cs-CZ" sz="1200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074224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12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STRATEGICKÉ PLÁNOVÁNÍ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Na úrovni top managementu na základě informací z okolí podniku -&gt; důležité je i světové dění</a:t>
            </a:r>
          </a:p>
          <a:p>
            <a:r>
              <a:rPr lang="cs-CZ" dirty="0" smtClean="0"/>
              <a:t>Charakteristické je vysoké riziko chybovosti -&gt; trojí typ rizik:</a:t>
            </a:r>
          </a:p>
          <a:p>
            <a:pPr lvl="1"/>
            <a:r>
              <a:rPr lang="cs-CZ" i="1" dirty="0" smtClean="0">
                <a:solidFill>
                  <a:srgbClr val="C00000"/>
                </a:solidFill>
              </a:rPr>
              <a:t>Uvnitř podniku – jsme schopni je snadno zvládnout</a:t>
            </a:r>
          </a:p>
          <a:p>
            <a:pPr lvl="1"/>
            <a:r>
              <a:rPr lang="cs-CZ" i="1" dirty="0" err="1" smtClean="0">
                <a:solidFill>
                  <a:srgbClr val="C00000"/>
                </a:solidFill>
              </a:rPr>
              <a:t>Meziprostředí</a:t>
            </a:r>
            <a:r>
              <a:rPr lang="cs-CZ" i="1" dirty="0" smtClean="0">
                <a:solidFill>
                  <a:srgbClr val="C00000"/>
                </a:solidFill>
              </a:rPr>
              <a:t> – těžší zvládnutí (dodavatelé, odběratelé, konkurence)</a:t>
            </a:r>
          </a:p>
          <a:p>
            <a:pPr lvl="1"/>
            <a:r>
              <a:rPr lang="cs-CZ" i="1" dirty="0" smtClean="0">
                <a:solidFill>
                  <a:srgbClr val="C00000"/>
                </a:solidFill>
              </a:rPr>
              <a:t>Politické prostředí – neovlivnitelné</a:t>
            </a:r>
          </a:p>
          <a:p>
            <a:r>
              <a:rPr lang="cs-CZ" dirty="0" smtClean="0"/>
              <a:t>Plánování v obecné rovině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562036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12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DEFINICE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308100"/>
            <a:ext cx="10515600" cy="517458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cs-CZ" dirty="0" smtClean="0"/>
              <a:t>= proces, jakým se vyjadřují představy o tom, jakou cestou budou dosaženy firemní cíle, proces jímž se formulují dlouhodobé cíle a strategické cíle společnosti</a:t>
            </a:r>
          </a:p>
          <a:p>
            <a:pPr marL="0" indent="0">
              <a:buNone/>
            </a:pPr>
            <a:r>
              <a:rPr lang="cs-CZ" dirty="0" smtClean="0"/>
              <a:t>Cíl – přetvářet zdroje v organizaci a její podnikatelské aktivity tak, aby výsledkem byl růst firmy</a:t>
            </a:r>
          </a:p>
          <a:p>
            <a:pPr marL="0" indent="0">
              <a:buNone/>
            </a:pPr>
            <a:r>
              <a:rPr lang="cs-CZ" dirty="0" smtClean="0"/>
              <a:t>Aktivita zahrnující rozhodování o cílech, prostředcích, způsobu vykonávání </a:t>
            </a:r>
            <a:br>
              <a:rPr lang="cs-CZ" dirty="0" smtClean="0"/>
            </a:br>
            <a:r>
              <a:rPr lang="cs-CZ" dirty="0" smtClean="0"/>
              <a:t>a očekávaných výsledcích</a:t>
            </a:r>
          </a:p>
          <a:p>
            <a:pPr marL="0" indent="0">
              <a:buNone/>
            </a:pPr>
            <a:r>
              <a:rPr lang="cs-CZ" dirty="0" smtClean="0"/>
              <a:t>Musí vždy začínat na vrcholu organizace</a:t>
            </a:r>
          </a:p>
          <a:p>
            <a:pPr marL="0" indent="0">
              <a:buNone/>
            </a:pPr>
            <a:r>
              <a:rPr lang="cs-CZ" dirty="0" smtClean="0"/>
              <a:t>Mělo by dát odpovědi na tři otázky:</a:t>
            </a:r>
          </a:p>
          <a:p>
            <a:pPr marL="0" indent="0">
              <a:buNone/>
            </a:pPr>
            <a:r>
              <a:rPr lang="cs-CZ" b="1" dirty="0" smtClean="0"/>
              <a:t>1) co budeme dělat a pro koho – POSLÁNÍ</a:t>
            </a:r>
            <a:endParaRPr lang="cs-CZ" dirty="0" smtClean="0"/>
          </a:p>
          <a:p>
            <a:pPr marL="0" indent="0">
              <a:buNone/>
            </a:pPr>
            <a:r>
              <a:rPr lang="cs-CZ" b="1" dirty="0" smtClean="0"/>
              <a:t>2) jakých cílů chceme dosáhnout – VIZE</a:t>
            </a:r>
            <a:endParaRPr lang="cs-CZ" dirty="0" smtClean="0"/>
          </a:p>
          <a:p>
            <a:pPr marL="0" indent="0">
              <a:buNone/>
            </a:pPr>
            <a:r>
              <a:rPr lang="cs-CZ" b="1" dirty="0" smtClean="0"/>
              <a:t>3) jak budeme řídit podnikové aktivity – STRATEGICKÉ AKCE</a:t>
            </a:r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7762363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12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Základní strategický plánovací model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8734" y="1760561"/>
            <a:ext cx="6441744" cy="4394579"/>
          </a:xfrm>
        </p:spPr>
      </p:pic>
    </p:spTree>
    <p:extLst>
      <p:ext uri="{BB962C8B-B14F-4D97-AF65-F5344CB8AC3E}">
        <p14:creationId xmlns:p14="http://schemas.microsoft.com/office/powerpoint/2010/main" val="23256485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218364"/>
            <a:ext cx="10515600" cy="5958599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cs-CZ" dirty="0">
                <a:solidFill>
                  <a:srgbClr val="FF0000"/>
                </a:solidFill>
              </a:rPr>
              <a:t>Plánování je prioritní manažerskou funkcí. Je </a:t>
            </a:r>
            <a:r>
              <a:rPr lang="cs-CZ" dirty="0" smtClean="0">
                <a:solidFill>
                  <a:srgbClr val="FF0000"/>
                </a:solidFill>
              </a:rPr>
              <a:t>zaměřeno </a:t>
            </a:r>
            <a:r>
              <a:rPr lang="cs-CZ" dirty="0">
                <a:solidFill>
                  <a:srgbClr val="FF0000"/>
                </a:solidFill>
              </a:rPr>
              <a:t>na stanovení budoucích stavů organizace a cest k jejich dosažení. Určení cíle s ohledem na zdroje finančním, personální, technické, materiální apod. a stanovení cest k dosažení těchto cílů.</a:t>
            </a:r>
          </a:p>
          <a:p>
            <a:pPr marL="0" lvl="0" indent="0">
              <a:buNone/>
            </a:pPr>
            <a:r>
              <a:rPr lang="cs-CZ" dirty="0">
                <a:solidFill>
                  <a:srgbClr val="0070C0"/>
                </a:solidFill>
              </a:rPr>
              <a:t>Plánování zahrnuje výběr poslání a cílů a volbu činností pro jejich dosažení. Vyžaduje rozhodování, tj. výběr mezi možnostmi budoucího průběhu činností.</a:t>
            </a:r>
          </a:p>
          <a:p>
            <a:pPr marL="0" lvl="0" indent="0">
              <a:buNone/>
            </a:pPr>
            <a:r>
              <a:rPr lang="cs-CZ" dirty="0">
                <a:solidFill>
                  <a:schemeClr val="accent6">
                    <a:lumMod val="50000"/>
                  </a:schemeClr>
                </a:solidFill>
              </a:rPr>
              <a:t>Plánování je vědomá činnost, jejímž účelem je „stavět mosty mezi tím, kde </a:t>
            </a:r>
            <a:r>
              <a:rPr lang="cs-CZ" dirty="0" smtClean="0">
                <a:solidFill>
                  <a:schemeClr val="accent6">
                    <a:lumMod val="50000"/>
                  </a:schemeClr>
                </a:solidFill>
              </a:rPr>
              <a:t>jsme </a:t>
            </a:r>
            <a:r>
              <a:rPr lang="cs-CZ" dirty="0">
                <a:solidFill>
                  <a:schemeClr val="accent6">
                    <a:lumMod val="50000"/>
                  </a:schemeClr>
                </a:solidFill>
              </a:rPr>
              <a:t>a tím, kam se chceme dostat“.</a:t>
            </a:r>
          </a:p>
          <a:p>
            <a:pPr marL="0" indent="0">
              <a:buNone/>
            </a:pPr>
            <a:r>
              <a:rPr lang="cs-CZ" b="1" u="sng" dirty="0"/>
              <a:t>Význam plánů:</a:t>
            </a:r>
            <a:endParaRPr lang="cs-CZ" dirty="0"/>
          </a:p>
          <a:p>
            <a:pPr lvl="0">
              <a:buClr>
                <a:schemeClr val="accent2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cs-CZ" dirty="0"/>
              <a:t>Plán činnosti – časový plán</a:t>
            </a:r>
          </a:p>
          <a:p>
            <a:pPr lvl="0">
              <a:buClr>
                <a:schemeClr val="accent2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cs-CZ" dirty="0"/>
              <a:t>Plán rozdělení zdrojů – distribuční plán</a:t>
            </a:r>
          </a:p>
          <a:p>
            <a:pPr lvl="0">
              <a:buClr>
                <a:schemeClr val="accent2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cs-CZ" dirty="0"/>
              <a:t>Plán situace ve smyslu zobrazení v prostoru – situační plán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84255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12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131955226"/>
              </p:ext>
            </p:extLst>
          </p:nvPr>
        </p:nvGraphicFramePr>
        <p:xfrm>
          <a:off x="1097508" y="1487606"/>
          <a:ext cx="10515600" cy="34392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2592165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12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91069"/>
            <a:ext cx="10515600" cy="64826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b="1" u="sng" dirty="0">
                <a:solidFill>
                  <a:srgbClr val="C00000"/>
                </a:solidFill>
              </a:rPr>
              <a:t>Prognostika</a:t>
            </a:r>
            <a:r>
              <a:rPr lang="cs-CZ" dirty="0"/>
              <a:t> je vědní obor, který je základem  plánování - přetváří informace o minulosti a současnosti do informací budoucnosti. Prognóza neurčuje to co bude, ale to co by mohlo být. Jedná se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o </a:t>
            </a:r>
            <a:r>
              <a:rPr lang="cs-CZ" dirty="0"/>
              <a:t>vyjádření  o budoucnosti s vysokým stupněm pravděpodobnosti realizace.</a:t>
            </a:r>
          </a:p>
          <a:p>
            <a:pPr marL="0" indent="0">
              <a:buNone/>
            </a:pPr>
            <a:r>
              <a:rPr lang="cs-CZ" b="1" u="sng" dirty="0">
                <a:solidFill>
                  <a:schemeClr val="accent4">
                    <a:lumMod val="75000"/>
                  </a:schemeClr>
                </a:solidFill>
              </a:rPr>
              <a:t>Prognostické metody:</a:t>
            </a:r>
            <a:endParaRPr lang="cs-CZ" dirty="0">
              <a:solidFill>
                <a:schemeClr val="accent4">
                  <a:lumMod val="75000"/>
                </a:schemeClr>
              </a:solidFill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cs-CZ" u="sng" dirty="0">
                <a:solidFill>
                  <a:srgbClr val="FF0000"/>
                </a:solidFill>
              </a:rPr>
              <a:t>Analogie</a:t>
            </a:r>
            <a:r>
              <a:rPr lang="cs-CZ" dirty="0"/>
              <a:t> – metody se opírají o analýzu známého vývoje v určité oblasti, kterou srovnávají s možným vývojem oblasti dosud ne zcela poznané – na základě podobnosti obou oblastí.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cs-CZ" u="sng" dirty="0">
                <a:solidFill>
                  <a:srgbClr val="FF0000"/>
                </a:solidFill>
              </a:rPr>
              <a:t>Expertní</a:t>
            </a:r>
            <a:r>
              <a:rPr lang="cs-CZ" dirty="0"/>
              <a:t> (dotazník, delfská metoda) – metody založené na předpovědi expertů</a:t>
            </a:r>
          </a:p>
          <a:p>
            <a:pPr lvl="1"/>
            <a:r>
              <a:rPr lang="cs-CZ" i="1" dirty="0">
                <a:solidFill>
                  <a:schemeClr val="accent6">
                    <a:lumMod val="50000"/>
                  </a:schemeClr>
                </a:solidFill>
              </a:rPr>
              <a:t>Dotazník – dotazování několika odborníků na dálku (zamezení ovlivnění ze setkání) a porovnání jejich hodnocení</a:t>
            </a:r>
          </a:p>
          <a:p>
            <a:pPr lvl="1"/>
            <a:r>
              <a:rPr lang="cs-CZ" i="1" dirty="0">
                <a:solidFill>
                  <a:schemeClr val="accent6">
                    <a:lumMod val="50000"/>
                  </a:schemeClr>
                </a:solidFill>
              </a:rPr>
              <a:t>Delfská metoda – postupné zjišťování a porovnávání názorů expertů, řízení zpětné vazby informací a </a:t>
            </a:r>
            <a:r>
              <a:rPr lang="cs-CZ" dirty="0"/>
              <a:t>statistické identifikaci shody názorů většiny</a:t>
            </a:r>
            <a:r>
              <a:rPr lang="cs-CZ" dirty="0" smtClean="0"/>
              <a:t>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7284813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757</Words>
  <Application>Microsoft Office PowerPoint</Application>
  <PresentationFormat>Vlastní</PresentationFormat>
  <Paragraphs>127</Paragraphs>
  <Slides>20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20</vt:i4>
      </vt:variant>
    </vt:vector>
  </HeadingPairs>
  <TitlesOfParts>
    <vt:vector size="21" baseType="lpstr">
      <vt:lpstr>Motiv Office</vt:lpstr>
      <vt:lpstr>STRATEGICKÉ PLÁNOVÁNÍ</vt:lpstr>
      <vt:lpstr>Prezentace aplikace PowerPoint</vt:lpstr>
      <vt:lpstr>STRATEGICKÉ – DLOUHODOBÉ PLÁNOVÁNÍ</vt:lpstr>
      <vt:lpstr>STRATEGICKÉ PLÁNOVÁNÍ</vt:lpstr>
      <vt:lpstr>DEFINICE</vt:lpstr>
      <vt:lpstr>Základní strategický plánovací model</vt:lpstr>
      <vt:lpstr>Prezentace aplikace PowerPoint</vt:lpstr>
      <vt:lpstr>Prezentace aplikace PowerPoint</vt:lpstr>
      <vt:lpstr>Prezentace aplikace PowerPoint</vt:lpstr>
      <vt:lpstr>Prezentace aplikace PowerPoint</vt:lpstr>
      <vt:lpstr>Členění plánů – různá hlediska: </vt:lpstr>
      <vt:lpstr>Prezentace aplikace PowerPoint</vt:lpstr>
      <vt:lpstr>POSTUP </vt:lpstr>
      <vt:lpstr>POSTUP </vt:lpstr>
      <vt:lpstr>POSTUP </vt:lpstr>
      <vt:lpstr>POSTUP </vt:lpstr>
      <vt:lpstr>POSTUP </vt:lpstr>
      <vt:lpstr>PROCVIČOVÁNÍ</vt:lpstr>
      <vt:lpstr>LITERATURA</vt:lpstr>
      <vt:lpstr>ZDROJE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STRATEGICKÉ PLÁNOVÁNÍ</dc:title>
  <dc:creator>Jarmila Kabourková</dc:creator>
  <cp:lastModifiedBy>LIVA</cp:lastModifiedBy>
  <cp:revision>17</cp:revision>
  <dcterms:created xsi:type="dcterms:W3CDTF">2013-12-11T19:02:12Z</dcterms:created>
  <dcterms:modified xsi:type="dcterms:W3CDTF">2014-10-23T22:17:28Z</dcterms:modified>
</cp:coreProperties>
</file>