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0278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0849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1972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796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2843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21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9530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42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4526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4019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460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49098-4F59-4BA2-AE72-081DE96D5FA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17267-5709-4A34-8E75-C80786D679B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039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399679"/>
              </p:ext>
            </p:extLst>
          </p:nvPr>
        </p:nvGraphicFramePr>
        <p:xfrm>
          <a:off x="1216976" y="1988840"/>
          <a:ext cx="6724428" cy="433324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205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Kvadratické rovnice 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kvadratických rovnic pomocí vzorce, diskuse o počtu řešení, řešení vzorových příkladů  a samostatné řešení příkladů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35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6">
              <a:lumMod val="60000"/>
              <a:lumOff val="40000"/>
            </a:schemeClr>
          </a:solidFill>
          <a:scene3d>
            <a:camera prst="isometricOffAxis2Left"/>
            <a:lightRig rig="threePt" dir="t"/>
          </a:scene3d>
        </p:spPr>
        <p:txBody>
          <a:bodyPr/>
          <a:lstStyle/>
          <a:p>
            <a:r>
              <a:rPr lang="cs-CZ" dirty="0" smtClean="0"/>
              <a:t>Řešené vzorcem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cs-CZ" dirty="0" smtClean="0"/>
              <a:t>Kvadratické rovnice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676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r>
              <a:rPr lang="cs-CZ" dirty="0" smtClean="0"/>
              <a:t>Kvadratická rovnice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Vždy musí po úpravách obsahovat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Řešení: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 převedeme do anulovaného normovaného tvaru  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b.x + c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(Tedy všechny členy jsou na jedné straně!)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koeficienty a, b, c jsou reálná čísla, kde a</a:t>
                </a:r>
                <a:r>
                  <a:rPr lang="cs-CZ" dirty="0" smtClean="0">
                    <a:latin typeface="Calibri"/>
                  </a:rPr>
                  <a:t>≠0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Pokud mají tato čísla společného dělitele, vydělíme jím celou rovnici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3) koeficienty (včetně znamínka!)dosadíme do základního vzorce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>
                    <a:latin typeface="Calibri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i="1" smtClean="0">
                            <a:latin typeface="Cambria Math"/>
                          </a:rPr>
                          <m:t>𝑏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A provedeme numerický výpočet</a:t>
                </a:r>
              </a:p>
              <a:p>
                <a:pPr marL="0" indent="0">
                  <a:buNone/>
                </a:pPr>
                <a:r>
                  <a:rPr lang="cs-CZ" dirty="0" smtClean="0"/>
                  <a:t>4) Tím získáme hodnotu výsledku 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706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cs-CZ" sz="3600" dirty="0" smtClean="0"/>
              <a:t>Řešený příklad 1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= 10x + 15</a:t>
                </a:r>
              </a:p>
              <a:p>
                <a:pPr marL="0" indent="0">
                  <a:buNone/>
                </a:pPr>
                <a:r>
                  <a:rPr lang="cs-CZ" dirty="0"/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cs-CZ" dirty="0"/>
                  <a:t> 10x </a:t>
                </a:r>
                <a:r>
                  <a:rPr lang="cs-CZ" dirty="0" smtClean="0"/>
                  <a:t>– 15 = 0    /:5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>
                        <a:latin typeface="Cambria Math"/>
                      </a:rPr>
                      <m:t>−</m:t>
                    </m:r>
                  </m:oMath>
                </a14:m>
                <a:r>
                  <a:rPr lang="cs-CZ" dirty="0"/>
                  <a:t> 2</a:t>
                </a:r>
                <a:r>
                  <a:rPr lang="cs-CZ" dirty="0" smtClean="0"/>
                  <a:t>x </a:t>
                </a:r>
                <a:r>
                  <a:rPr lang="cs-CZ" dirty="0"/>
                  <a:t>– 3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:r>
                  <a:rPr lang="cs-CZ" dirty="0" smtClean="0"/>
                  <a:t>0</a:t>
                </a:r>
              </a:p>
              <a:p>
                <a:pPr marL="0" indent="0">
                  <a:buNone/>
                </a:pPr>
                <a:r>
                  <a:rPr lang="cs-CZ" dirty="0" smtClean="0"/>
                  <a:t>a = 1; b = -2; c = -3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i="1" smtClean="0">
                            <a:latin typeface="Cambria Math"/>
                          </a:rPr>
                          <m:t>𝑏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(−2)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(−2)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.1.(−3)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4+12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16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2±</m:t>
                        </m:r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 smtClean="0">
                    <a:latin typeface="Calibri"/>
                  </a:rPr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2+4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−2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-1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P ={-1; 3}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187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cs-CZ" sz="3600" dirty="0" smtClean="0"/>
              <a:t>Řešený příklad 2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85000" lnSpcReduction="2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7x = 4 - 2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 smtClean="0"/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+7x – 4 = 0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a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2; b = 7; c = -4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𝑏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</m:t>
                            </m:r>
                            <m:r>
                              <a:rPr lang="cs-CZ" i="1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−4.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cs-CZ" i="1">
                                <a:latin typeface="Cambria Math"/>
                              </a:rPr>
                              <m:t>.(−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cs-CZ" i="1">
                                <a:latin typeface="Cambria Math"/>
                              </a:rPr>
                              <m:t>)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2.</m:t>
                        </m:r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−7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i="1">
                                <a:latin typeface="Cambria Math"/>
                              </a:rPr>
                              <m:t>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9</m:t>
                            </m:r>
                            <m:r>
                              <a:rPr lang="cs-CZ" i="1">
                                <a:latin typeface="Cambria Math"/>
                              </a:rPr>
                              <m:t>+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−7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81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−7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/>
                  <a:t> 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−7+9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0,5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                           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−7</m:t>
                        </m:r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-4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P = {-4; 0,5}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259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cs-CZ" dirty="0" smtClean="0"/>
              <a:t>Počet řešení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 dirty="0" smtClean="0"/>
                  <a:t>Počet řešení je závislý na hodnotě čísla pod odmocninou = D – diskriminant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D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- 4.a.c</a:t>
                </a:r>
              </a:p>
              <a:p>
                <a:pPr marL="514350" indent="-514350">
                  <a:buAutoNum type="arabicParenR"/>
                </a:pPr>
                <a:r>
                  <a:rPr lang="cs-CZ" dirty="0" smtClean="0">
                    <a:solidFill>
                      <a:srgbClr val="C00000"/>
                    </a:solidFill>
                  </a:rPr>
                  <a:t>D ˃ 0 </a:t>
                </a:r>
                <a:r>
                  <a:rPr lang="cs-CZ" dirty="0" smtClean="0">
                    <a:solidFill>
                      <a:srgbClr val="C00000"/>
                    </a:solidFill>
                    <a:latin typeface="Calibri"/>
                  </a:rPr>
                  <a:t>↔</a:t>
                </a:r>
                <a:r>
                  <a:rPr lang="cs-CZ" dirty="0" smtClean="0"/>
                  <a:t>rovnice má dva různé kořeny(výsledky, řešení)</a:t>
                </a:r>
              </a:p>
              <a:p>
                <a:pPr marL="514350" indent="-514350">
                  <a:buAutoNum type="arabicParenR"/>
                </a:pPr>
                <a:r>
                  <a:rPr lang="cs-CZ" dirty="0">
                    <a:solidFill>
                      <a:srgbClr val="C00000"/>
                    </a:solidFill>
                  </a:rPr>
                  <a:t>D 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˂ </a:t>
                </a:r>
                <a:r>
                  <a:rPr lang="cs-CZ" dirty="0">
                    <a:solidFill>
                      <a:srgbClr val="C00000"/>
                    </a:solidFill>
                  </a:rPr>
                  <a:t>0 ↔</a:t>
                </a:r>
                <a:r>
                  <a:rPr lang="cs-CZ" dirty="0"/>
                  <a:t>rovnice </a:t>
                </a:r>
                <a:r>
                  <a:rPr lang="cs-CZ" dirty="0" smtClean="0"/>
                  <a:t>nemá žádné řešení (kořeny)</a:t>
                </a:r>
              </a:p>
              <a:p>
                <a:pPr marL="514350" indent="-514350">
                  <a:buAutoNum type="arabicParenR"/>
                </a:pPr>
                <a:r>
                  <a:rPr lang="cs-CZ" dirty="0">
                    <a:solidFill>
                      <a:srgbClr val="C00000"/>
                    </a:solidFill>
                  </a:rPr>
                  <a:t>D 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= </a:t>
                </a:r>
                <a:r>
                  <a:rPr lang="cs-CZ" dirty="0">
                    <a:solidFill>
                      <a:srgbClr val="C00000"/>
                    </a:solidFill>
                  </a:rPr>
                  <a:t>0 ↔</a:t>
                </a:r>
                <a:r>
                  <a:rPr lang="cs-CZ" dirty="0"/>
                  <a:t>rovnice má </a:t>
                </a:r>
                <a:r>
                  <a:rPr lang="cs-CZ" dirty="0" smtClean="0"/>
                  <a:t>jediné řešení (dvojnásobný kořen)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66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cs-CZ" sz="3600" dirty="0" smtClean="0"/>
              <a:t>Neúplná kvadratická rovnice</a:t>
            </a:r>
            <a:br>
              <a:rPr lang="cs-CZ" sz="3600" dirty="0" smtClean="0"/>
            </a:br>
            <a:r>
              <a:rPr lang="cs-CZ" sz="3600" dirty="0" smtClean="0"/>
              <a:t>(bez absolutního členu)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7500" lnSpcReduction="2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- 125x = 0     /:5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- </a:t>
                </a:r>
                <a:r>
                  <a:rPr lang="cs-CZ" dirty="0" smtClean="0"/>
                  <a:t>25x </a:t>
                </a:r>
                <a:r>
                  <a:rPr lang="cs-CZ" dirty="0"/>
                  <a:t>= 0</a:t>
                </a: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/>
                  <a:t>a</a:t>
                </a:r>
                <a:r>
                  <a:rPr lang="cs-CZ" dirty="0" smtClean="0"/>
                  <a:t> = 1; b = - 25; c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𝑏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</m:t>
                            </m:r>
                            <m:r>
                              <a:rPr lang="cs-CZ" i="1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(−25)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(−25)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−4.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10. 0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2.</m:t>
                        </m:r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25±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625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0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2.1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25±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i="1">
                                <a:latin typeface="Cambria Math"/>
                              </a:rPr>
                              <m:t>62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25±</m:t>
                        </m:r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r>
                  <a:rPr lang="cs-CZ" dirty="0" smtClean="0">
                    <a:latin typeface="Calibri"/>
                  </a:rPr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25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{0; 25}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7500" lnSpcReduction="20000"/>
              </a:bodyPr>
              <a:lstStyle/>
              <a:p>
                <a:pPr marL="0" indent="0" algn="ctr">
                  <a:buNone/>
                </a:pPr>
                <a:r>
                  <a:rPr lang="cs-CZ" b="1" u="sng" dirty="0" smtClean="0"/>
                  <a:t>Jiný způsob řešení: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Vytýkáním</a:t>
                </a:r>
                <a:r>
                  <a:rPr lang="cs-CZ" dirty="0" smtClean="0"/>
                  <a:t>, kdy součin je roven nule právě když alespoň jeden z činitelů je roven nule</a:t>
                </a:r>
              </a:p>
              <a:p>
                <a:endParaRPr lang="cs-CZ" dirty="0"/>
              </a:p>
              <a:p>
                <a:pPr marL="0" indent="0" algn="ctr">
                  <a:buNone/>
                </a:pPr>
                <a:r>
                  <a:rPr lang="cs-CZ" dirty="0"/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- 125x = 0     /:5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- 25x = </a:t>
                </a:r>
                <a:r>
                  <a:rPr lang="cs-CZ" dirty="0" smtClean="0"/>
                  <a:t>0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x</a:t>
                </a:r>
                <a:r>
                  <a:rPr lang="cs-CZ" dirty="0" smtClean="0"/>
                  <a:t>.(</a:t>
                </a:r>
                <a:r>
                  <a:rPr lang="cs-CZ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x – 25) </a:t>
                </a:r>
                <a:r>
                  <a:rPr lang="cs-CZ" dirty="0" smtClean="0"/>
                  <a:t>= 0</a:t>
                </a:r>
              </a:p>
              <a:p>
                <a:pPr marL="0" indent="0" algn="ctr">
                  <a:buNone/>
                </a:pPr>
                <a:r>
                  <a:rPr lang="cs-CZ" dirty="0" smtClean="0">
                    <a:latin typeface="Calibri"/>
                  </a:rPr>
                  <a:t>Buď 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accent5">
                        <a:lumMod val="75000"/>
                      </a:schemeClr>
                    </a:solidFill>
                    <a:latin typeface="Calibri"/>
                  </a:rPr>
                  <a:t> = 0</a:t>
                </a:r>
              </a:p>
              <a:p>
                <a:pPr marL="0" indent="0" algn="ctr">
                  <a:buNone/>
                </a:pPr>
                <a:r>
                  <a:rPr lang="cs-CZ" dirty="0" err="1" smtClean="0">
                    <a:latin typeface="Calibri"/>
                  </a:rPr>
                  <a:t>nebo→</a:t>
                </a:r>
                <a:r>
                  <a:rPr lang="cs-CZ" b="1" dirty="0" err="1" smtClean="0">
                    <a:solidFill>
                      <a:schemeClr val="accent6">
                        <a:lumMod val="50000"/>
                      </a:schemeClr>
                    </a:solidFill>
                    <a:latin typeface="Calibri"/>
                  </a:rPr>
                  <a:t>x</a:t>
                </a:r>
                <a:r>
                  <a:rPr lang="cs-CZ" b="1" dirty="0" smtClean="0">
                    <a:solidFill>
                      <a:schemeClr val="accent6">
                        <a:lumMod val="50000"/>
                      </a:schemeClr>
                    </a:solidFill>
                    <a:latin typeface="Calibri"/>
                  </a:rPr>
                  <a:t> – 25 = 0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>
                    <a:latin typeface="Calibri"/>
                  </a:rPr>
                  <a:t> = 25</a:t>
                </a:r>
              </a:p>
              <a:p>
                <a:pPr marL="0" indent="0" algn="ctr">
                  <a:buNone/>
                </a:pPr>
                <a:endParaRPr lang="cs-CZ" dirty="0" smtClean="0">
                  <a:latin typeface="Calibri"/>
                </a:endParaRPr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P = {0; 25}</a:t>
                </a:r>
              </a:p>
              <a:p>
                <a:pPr marL="0" indent="0" algn="ctr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999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cs-CZ" sz="3600" dirty="0"/>
              <a:t>Neúplná kvadratická rovnice</a:t>
            </a:r>
            <a:br>
              <a:rPr lang="cs-CZ" sz="3600" dirty="0"/>
            </a:br>
            <a:r>
              <a:rPr lang="cs-CZ" sz="3600" dirty="0"/>
              <a:t>(bez </a:t>
            </a:r>
            <a:r>
              <a:rPr lang="cs-CZ" sz="3600" dirty="0" smtClean="0"/>
              <a:t>lineárního </a:t>
            </a:r>
            <a:r>
              <a:rPr lang="cs-CZ" sz="3600" dirty="0"/>
              <a:t>členu)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latin typeface="Cambria Math"/>
                      </a:rPr>
                      <m:t>−175 </m:t>
                    </m:r>
                  </m:oMath>
                </a14:m>
                <a:r>
                  <a:rPr lang="cs-CZ" dirty="0" smtClean="0"/>
                  <a:t>= 0    /:7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i="1">
                        <a:latin typeface="Cambria Math"/>
                      </a:rPr>
                      <m:t>−</m:t>
                    </m:r>
                    <m:r>
                      <a:rPr lang="cs-CZ" b="0" i="1" smtClean="0">
                        <a:latin typeface="Cambria Math"/>
                      </a:rPr>
                      <m:t>2</m:t>
                    </m:r>
                    <m:r>
                      <a:rPr lang="cs-CZ" i="1">
                        <a:latin typeface="Cambria Math"/>
                      </a:rPr>
                      <m:t>5 </m:t>
                    </m:r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0</a:t>
                </a:r>
              </a:p>
              <a:p>
                <a:pPr marL="0" indent="0" algn="ctr">
                  <a:buNone/>
                </a:pPr>
                <a:r>
                  <a:rPr lang="cs-CZ" dirty="0"/>
                  <a:t>a</a:t>
                </a:r>
                <a:r>
                  <a:rPr lang="cs-CZ" dirty="0" smtClean="0"/>
                  <a:t> = 1; b = 0; c = - 25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/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𝑏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</m:t>
                            </m:r>
                            <m:r>
                              <a:rPr lang="cs-CZ" i="1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−4.1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.(−25)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2.1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0+100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2.1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100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𝑂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-5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{-5; 5}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u="sng" dirty="0" smtClean="0"/>
                  <a:t>Jiný způsob řešení: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Odmocněním,</a:t>
                </a:r>
                <a:r>
                  <a:rPr lang="cs-CZ" dirty="0" smtClean="0"/>
                  <a:t> </a:t>
                </a:r>
                <a:r>
                  <a:rPr lang="cs-CZ" dirty="0"/>
                  <a:t>kdy </a:t>
                </a:r>
                <a:r>
                  <a:rPr lang="cs-CZ" dirty="0" smtClean="0"/>
                  <a:t>absolutní člen převedeme a rovnici odmocníme.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Jen nezapomeňte, že sudá odmocnina je kladné i záporné číslo!!</a:t>
                </a:r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/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i="1">
                        <a:latin typeface="Cambria Math"/>
                      </a:rPr>
                      <m:t>−175 </m:t>
                    </m:r>
                  </m:oMath>
                </a14:m>
                <a:r>
                  <a:rPr lang="cs-CZ" dirty="0"/>
                  <a:t>= 0    /:7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i="1">
                        <a:latin typeface="Cambria Math"/>
                      </a:rPr>
                      <m:t>−25 </m:t>
                    </m:r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0</a:t>
                </a:r>
                <a:endParaRPr lang="cs-CZ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i="1">
                          <a:latin typeface="Cambria Math"/>
                        </a:rPr>
                        <m:t>25 </m:t>
                      </m:r>
                    </m:oMath>
                  </m:oMathPara>
                </a14:m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b="0" i="1" smtClean="0">
                            <a:latin typeface="Cambria Math"/>
                          </a:rPr>
                          <m:t>2</m:t>
                        </m:r>
                      </m:deg>
                      <m:e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+5</a:t>
                </a: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</a:t>
                </a:r>
                <a:r>
                  <a:rPr lang="cs-CZ" dirty="0"/>
                  <a:t>-5</a:t>
                </a:r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P = {-5; 5}</a:t>
                </a:r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675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cs-CZ" sz="3600" dirty="0" smtClean="0"/>
              <a:t>Příklady na procvičení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u="sng" dirty="0" smtClean="0"/>
                  <a:t>Řešte kvadratické rovnice</a:t>
                </a:r>
              </a:p>
              <a:p>
                <a:pPr marL="0" indent="0">
                  <a:buNone/>
                </a:pPr>
                <a:endParaRPr lang="cs-CZ" b="1" u="sng" dirty="0"/>
              </a:p>
              <a:p>
                <a:pPr marL="514350" indent="-514350">
                  <a:buAutoNum type="arabicPeriod"/>
                </a:pPr>
                <a:r>
                  <a:rPr lang="cs-CZ" b="1" dirty="0" smtClean="0"/>
                  <a:t>15x + 42 =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514350" indent="-514350">
                  <a:buAutoNum type="arabicPeriod"/>
                </a:pPr>
                <a:r>
                  <a:rPr lang="cs-CZ" b="1" dirty="0" smtClean="0"/>
                  <a:t>-3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+ 48 = 0</a:t>
                </a:r>
              </a:p>
              <a:p>
                <a:pPr marL="514350" indent="-51435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- 7x + 15 = 0</a:t>
                </a:r>
              </a:p>
              <a:p>
                <a:pPr marL="514350" indent="-514350"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/>
                  <a:t> - 1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514350" indent="-514350">
                  <a:buAutoNum type="arabicPeriod"/>
                </a:pPr>
                <a:r>
                  <a:rPr lang="cs-CZ" b="1" dirty="0" smtClean="0"/>
                  <a:t>2 – (x+4)(x-1)=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+ x</a:t>
                </a:r>
                <a:endParaRPr lang="cs-CZ" b="1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u="sng" dirty="0" smtClean="0"/>
                  <a:t>Řešení:</a:t>
                </a:r>
              </a:p>
              <a:p>
                <a:pPr marL="0" indent="0">
                  <a:buNone/>
                </a:pPr>
                <a:endParaRPr lang="cs-CZ" b="1" u="sng" dirty="0"/>
              </a:p>
              <a:p>
                <a:pPr marL="0" indent="0">
                  <a:buNone/>
                </a:pPr>
                <a:r>
                  <a:rPr lang="cs-CZ" b="1" dirty="0" smtClean="0"/>
                  <a:t>1. </a:t>
                </a: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{-2; 7}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2. </a:t>
                </a: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{-4; 4}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3. Nemá řešení </a:t>
                </a: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 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4. </a:t>
                </a: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{-6-3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; -6+3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5. </a:t>
                </a: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{-3; 1}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b="1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890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1163</Words>
  <Application>Microsoft Office PowerPoint</Application>
  <PresentationFormat>Předvádění na obrazovce (4:3)</PresentationFormat>
  <Paragraphs>121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Prezentace aplikace PowerPoint</vt:lpstr>
      <vt:lpstr>Kvadratické rovnice</vt:lpstr>
      <vt:lpstr>Kvadratická rovnice</vt:lpstr>
      <vt:lpstr>Řešený příklad 1</vt:lpstr>
      <vt:lpstr>Řešený příklad 2</vt:lpstr>
      <vt:lpstr>Počet řešení</vt:lpstr>
      <vt:lpstr>Neúplná kvadratická rovnice (bez absolutního členu)</vt:lpstr>
      <vt:lpstr>Neúplná kvadratická rovnice (bez lineárního členu)</vt:lpstr>
      <vt:lpstr>Příklady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Kvadratické rovnice</dc:title>
  <dc:creator>Jiřina Rychtářová</dc:creator>
  <cp:lastModifiedBy>Admin</cp:lastModifiedBy>
  <cp:revision>18</cp:revision>
  <dcterms:created xsi:type="dcterms:W3CDTF">2013-12-31T01:33:18Z</dcterms:created>
  <dcterms:modified xsi:type="dcterms:W3CDTF">2014-05-28T23:15:38Z</dcterms:modified>
</cp:coreProperties>
</file>