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01" r:id="rId1"/>
  </p:sldMasterIdLst>
  <p:sldIdLst>
    <p:sldId id="256" r:id="rId2"/>
    <p:sldId id="269" r:id="rId3"/>
    <p:sldId id="263" r:id="rId4"/>
    <p:sldId id="264" r:id="rId5"/>
    <p:sldId id="265" r:id="rId6"/>
    <p:sldId id="268" r:id="rId7"/>
    <p:sldId id="266" r:id="rId8"/>
    <p:sldId id="267" r:id="rId9"/>
    <p:sldId id="257" r:id="rId10"/>
    <p:sldId id="258" r:id="rId11"/>
    <p:sldId id="261" r:id="rId12"/>
    <p:sldId id="262" r:id="rId13"/>
    <p:sldId id="271" r:id="rId14"/>
    <p:sldId id="272" r:id="rId15"/>
    <p:sldId id="273" r:id="rId16"/>
    <p:sldId id="270" r:id="rId17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Světlý styl 3 – zvýraznění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0" d="100"/>
          <a:sy n="50" d="100"/>
        </p:scale>
        <p:origin x="-533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3BE07D3-C3F0-4FE9-A763-FAF8D9285A86}" type="doc">
      <dgm:prSet loTypeId="urn:microsoft.com/office/officeart/2005/8/layout/hProcess9" loCatId="process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95D4327D-0E6D-4D2E-88D5-4F1F26208204}">
      <dgm:prSet/>
      <dgm:spPr>
        <a:solidFill>
          <a:schemeClr val="accent2">
            <a:hueOff val="0"/>
            <a:satOff val="0"/>
            <a:lumOff val="0"/>
          </a:schemeClr>
        </a:solidFill>
      </dgm:spPr>
      <dgm:t>
        <a:bodyPr/>
        <a:lstStyle/>
        <a:p>
          <a:pPr rtl="0"/>
          <a:r>
            <a:rPr lang="cs-CZ" smtClean="0"/>
            <a:t>Komunikace pochází z latinského slova communicare. Komunikace je proces výměny informací mezi sdělujícím a příjemcem s cílem odstranit či snížit nejistotu na obou komunikujících stranách.</a:t>
          </a:r>
          <a:endParaRPr lang="cs-CZ"/>
        </a:p>
      </dgm:t>
    </dgm:pt>
    <dgm:pt modelId="{65130350-06C9-49C9-B0F6-F5A2F7865831}" type="parTrans" cxnId="{8B340546-5582-48A4-A54A-A10E6F087D91}">
      <dgm:prSet/>
      <dgm:spPr/>
      <dgm:t>
        <a:bodyPr/>
        <a:lstStyle/>
        <a:p>
          <a:endParaRPr lang="cs-CZ"/>
        </a:p>
      </dgm:t>
    </dgm:pt>
    <dgm:pt modelId="{5FD10D07-6C25-4E7C-A047-F962275F03C6}" type="sibTrans" cxnId="{8B340546-5582-48A4-A54A-A10E6F087D91}">
      <dgm:prSet/>
      <dgm:spPr/>
      <dgm:t>
        <a:bodyPr/>
        <a:lstStyle/>
        <a:p>
          <a:endParaRPr lang="cs-CZ"/>
        </a:p>
      </dgm:t>
    </dgm:pt>
    <dgm:pt modelId="{2F51E55C-3B6D-4E10-AC3B-AB8B7B976126}" type="pres">
      <dgm:prSet presAssocID="{33BE07D3-C3F0-4FE9-A763-FAF8D9285A86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3460E56B-9676-4804-901C-55FEFCD88DA3}" type="pres">
      <dgm:prSet presAssocID="{33BE07D3-C3F0-4FE9-A763-FAF8D9285A86}" presName="arrow" presStyleLbl="bgShp" presStyleIdx="0" presStyleCnt="1"/>
      <dgm:spPr/>
    </dgm:pt>
    <dgm:pt modelId="{F3E4595E-FA04-49C9-BF5A-5B8502C56FA0}" type="pres">
      <dgm:prSet presAssocID="{33BE07D3-C3F0-4FE9-A763-FAF8D9285A86}" presName="linearProcess" presStyleCnt="0"/>
      <dgm:spPr/>
    </dgm:pt>
    <dgm:pt modelId="{B78423B6-D331-4539-820A-08A2F46B62CC}" type="pres">
      <dgm:prSet presAssocID="{95D4327D-0E6D-4D2E-88D5-4F1F26208204}" presName="text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8B340546-5582-48A4-A54A-A10E6F087D91}" srcId="{33BE07D3-C3F0-4FE9-A763-FAF8D9285A86}" destId="{95D4327D-0E6D-4D2E-88D5-4F1F26208204}" srcOrd="0" destOrd="0" parTransId="{65130350-06C9-49C9-B0F6-F5A2F7865831}" sibTransId="{5FD10D07-6C25-4E7C-A047-F962275F03C6}"/>
    <dgm:cxn modelId="{FE0CFB26-A432-4B2F-B620-2DA52DC3E07D}" type="presOf" srcId="{33BE07D3-C3F0-4FE9-A763-FAF8D9285A86}" destId="{2F51E55C-3B6D-4E10-AC3B-AB8B7B976126}" srcOrd="0" destOrd="0" presId="urn:microsoft.com/office/officeart/2005/8/layout/hProcess9"/>
    <dgm:cxn modelId="{C62A3C1D-991C-4C52-A820-60DA7805DF93}" type="presOf" srcId="{95D4327D-0E6D-4D2E-88D5-4F1F26208204}" destId="{B78423B6-D331-4539-820A-08A2F46B62CC}" srcOrd="0" destOrd="0" presId="urn:microsoft.com/office/officeart/2005/8/layout/hProcess9"/>
    <dgm:cxn modelId="{2EDC60D8-E4F4-475C-8FE3-D7CA8AE4A044}" type="presParOf" srcId="{2F51E55C-3B6D-4E10-AC3B-AB8B7B976126}" destId="{3460E56B-9676-4804-901C-55FEFCD88DA3}" srcOrd="0" destOrd="0" presId="urn:microsoft.com/office/officeart/2005/8/layout/hProcess9"/>
    <dgm:cxn modelId="{FF0BE9AB-A8EF-42A9-A87C-6A539A1039C1}" type="presParOf" srcId="{2F51E55C-3B6D-4E10-AC3B-AB8B7B976126}" destId="{F3E4595E-FA04-49C9-BF5A-5B8502C56FA0}" srcOrd="1" destOrd="0" presId="urn:microsoft.com/office/officeart/2005/8/layout/hProcess9"/>
    <dgm:cxn modelId="{13060BCB-2F59-49EC-97C8-18FFEBCA30CA}" type="presParOf" srcId="{F3E4595E-FA04-49C9-BF5A-5B8502C56FA0}" destId="{B78423B6-D331-4539-820A-08A2F46B62CC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BCEC5E4-E7C2-40E0-A4AD-6D56C4CF777C}" type="doc">
      <dgm:prSet loTypeId="urn:microsoft.com/office/officeart/2005/8/layout/pyramid2" loCatId="pyramid" qsTypeId="urn:microsoft.com/office/officeart/2005/8/quickstyle/3d4" qsCatId="3D" csTypeId="urn:microsoft.com/office/officeart/2005/8/colors/colorful4" csCatId="colorful"/>
      <dgm:spPr/>
      <dgm:t>
        <a:bodyPr/>
        <a:lstStyle/>
        <a:p>
          <a:endParaRPr lang="cs-CZ"/>
        </a:p>
      </dgm:t>
    </dgm:pt>
    <dgm:pt modelId="{AB1363FA-840B-4057-9AD0-3465BB8BF882}">
      <dgm:prSet/>
      <dgm:spPr/>
      <dgm:t>
        <a:bodyPr/>
        <a:lstStyle/>
        <a:p>
          <a:pPr rtl="0"/>
          <a:r>
            <a:rPr lang="cs-CZ" smtClean="0"/>
            <a:t>Odesílatel sdělení</a:t>
          </a:r>
          <a:endParaRPr lang="cs-CZ"/>
        </a:p>
      </dgm:t>
    </dgm:pt>
    <dgm:pt modelId="{893EDB1D-7A10-470E-877B-E845EC436006}" type="parTrans" cxnId="{FACB457E-74DD-4A8A-A59E-4DDB4BCE9D18}">
      <dgm:prSet/>
      <dgm:spPr/>
      <dgm:t>
        <a:bodyPr/>
        <a:lstStyle/>
        <a:p>
          <a:endParaRPr lang="cs-CZ"/>
        </a:p>
      </dgm:t>
    </dgm:pt>
    <dgm:pt modelId="{3ABA4753-F579-45D9-B7F9-7E49B98E7AD6}" type="sibTrans" cxnId="{FACB457E-74DD-4A8A-A59E-4DDB4BCE9D18}">
      <dgm:prSet/>
      <dgm:spPr/>
      <dgm:t>
        <a:bodyPr/>
        <a:lstStyle/>
        <a:p>
          <a:endParaRPr lang="cs-CZ"/>
        </a:p>
      </dgm:t>
    </dgm:pt>
    <dgm:pt modelId="{69F1AB47-611D-4AB7-BC0C-C7FDCCE632B0}">
      <dgm:prSet/>
      <dgm:spPr/>
      <dgm:t>
        <a:bodyPr/>
        <a:lstStyle/>
        <a:p>
          <a:pPr rtl="0"/>
          <a:r>
            <a:rPr lang="cs-CZ" smtClean="0"/>
            <a:t>Sdělení</a:t>
          </a:r>
          <a:endParaRPr lang="cs-CZ"/>
        </a:p>
      </dgm:t>
    </dgm:pt>
    <dgm:pt modelId="{6C85D776-3E11-48BC-8347-4A1BDD8818D9}" type="parTrans" cxnId="{2CB4D824-97D7-4A89-B9F2-97EC43A698E0}">
      <dgm:prSet/>
      <dgm:spPr/>
      <dgm:t>
        <a:bodyPr/>
        <a:lstStyle/>
        <a:p>
          <a:endParaRPr lang="cs-CZ"/>
        </a:p>
      </dgm:t>
    </dgm:pt>
    <dgm:pt modelId="{5997AC38-4DE7-4126-BCA4-DDA1C1360058}" type="sibTrans" cxnId="{2CB4D824-97D7-4A89-B9F2-97EC43A698E0}">
      <dgm:prSet/>
      <dgm:spPr/>
      <dgm:t>
        <a:bodyPr/>
        <a:lstStyle/>
        <a:p>
          <a:endParaRPr lang="cs-CZ"/>
        </a:p>
      </dgm:t>
    </dgm:pt>
    <dgm:pt modelId="{1306DF34-40E2-41BA-9EA4-630DF5E3A51E}">
      <dgm:prSet/>
      <dgm:spPr/>
      <dgm:t>
        <a:bodyPr/>
        <a:lstStyle/>
        <a:p>
          <a:pPr rtl="0"/>
          <a:r>
            <a:rPr lang="cs-CZ" smtClean="0"/>
            <a:t>Příjemce sdělení</a:t>
          </a:r>
          <a:endParaRPr lang="cs-CZ"/>
        </a:p>
      </dgm:t>
    </dgm:pt>
    <dgm:pt modelId="{B41DB6DA-BF7E-4F3D-B80A-6A95CADF9B2B}" type="parTrans" cxnId="{CFEA9E99-85BE-4DFB-B204-CFD6B84FB4C9}">
      <dgm:prSet/>
      <dgm:spPr/>
      <dgm:t>
        <a:bodyPr/>
        <a:lstStyle/>
        <a:p>
          <a:endParaRPr lang="cs-CZ"/>
        </a:p>
      </dgm:t>
    </dgm:pt>
    <dgm:pt modelId="{CCE02DCF-D2F8-47C1-830E-C628D8900273}" type="sibTrans" cxnId="{CFEA9E99-85BE-4DFB-B204-CFD6B84FB4C9}">
      <dgm:prSet/>
      <dgm:spPr/>
      <dgm:t>
        <a:bodyPr/>
        <a:lstStyle/>
        <a:p>
          <a:endParaRPr lang="cs-CZ"/>
        </a:p>
      </dgm:t>
    </dgm:pt>
    <dgm:pt modelId="{CDA407B7-F1B8-41BE-9130-9A91A59AABDE}">
      <dgm:prSet/>
      <dgm:spPr/>
      <dgm:t>
        <a:bodyPr/>
        <a:lstStyle/>
        <a:p>
          <a:pPr rtl="0"/>
          <a:r>
            <a:rPr lang="cs-CZ" smtClean="0"/>
            <a:t>Komunikační kanál</a:t>
          </a:r>
          <a:endParaRPr lang="cs-CZ"/>
        </a:p>
      </dgm:t>
    </dgm:pt>
    <dgm:pt modelId="{172889AA-41C1-4DC7-BC91-1F8D3BC50C0E}" type="parTrans" cxnId="{64936C94-5B12-4C5F-847D-69F2FCB4F382}">
      <dgm:prSet/>
      <dgm:spPr/>
      <dgm:t>
        <a:bodyPr/>
        <a:lstStyle/>
        <a:p>
          <a:endParaRPr lang="cs-CZ"/>
        </a:p>
      </dgm:t>
    </dgm:pt>
    <dgm:pt modelId="{90305C8F-F112-4C3B-8514-24B65B38DA65}" type="sibTrans" cxnId="{64936C94-5B12-4C5F-847D-69F2FCB4F382}">
      <dgm:prSet/>
      <dgm:spPr/>
      <dgm:t>
        <a:bodyPr/>
        <a:lstStyle/>
        <a:p>
          <a:endParaRPr lang="cs-CZ"/>
        </a:p>
      </dgm:t>
    </dgm:pt>
    <dgm:pt modelId="{3CE67D9D-042E-4130-95F0-3F3C3E38D27F}">
      <dgm:prSet/>
      <dgm:spPr/>
      <dgm:t>
        <a:bodyPr/>
        <a:lstStyle/>
        <a:p>
          <a:pPr rtl="0"/>
          <a:r>
            <a:rPr lang="cs-CZ" smtClean="0"/>
            <a:t>Zpětnou vazbu</a:t>
          </a:r>
          <a:endParaRPr lang="cs-CZ"/>
        </a:p>
      </dgm:t>
    </dgm:pt>
    <dgm:pt modelId="{CB4B05FA-D01E-45FF-8DD1-09E13FA52A18}" type="parTrans" cxnId="{968C5E78-EEED-47BF-8F72-EB9EC32BACD3}">
      <dgm:prSet/>
      <dgm:spPr/>
      <dgm:t>
        <a:bodyPr/>
        <a:lstStyle/>
        <a:p>
          <a:endParaRPr lang="cs-CZ"/>
        </a:p>
      </dgm:t>
    </dgm:pt>
    <dgm:pt modelId="{A63FCB75-BF62-43A6-B9AC-4E0A82C8ADE6}" type="sibTrans" cxnId="{968C5E78-EEED-47BF-8F72-EB9EC32BACD3}">
      <dgm:prSet/>
      <dgm:spPr/>
      <dgm:t>
        <a:bodyPr/>
        <a:lstStyle/>
        <a:p>
          <a:endParaRPr lang="cs-CZ"/>
        </a:p>
      </dgm:t>
    </dgm:pt>
    <dgm:pt modelId="{6F86FFE3-AE79-4400-AC4F-E88430F775FB}" type="pres">
      <dgm:prSet presAssocID="{7BCEC5E4-E7C2-40E0-A4AD-6D56C4CF777C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cs-CZ"/>
        </a:p>
      </dgm:t>
    </dgm:pt>
    <dgm:pt modelId="{3F2A3E6A-B494-4921-BCF5-BCF43FA0E36E}" type="pres">
      <dgm:prSet presAssocID="{7BCEC5E4-E7C2-40E0-A4AD-6D56C4CF777C}" presName="pyramid" presStyleLbl="node1" presStyleIdx="0" presStyleCnt="1"/>
      <dgm:spPr/>
    </dgm:pt>
    <dgm:pt modelId="{289148B2-43D5-4E7D-B1B2-BB8DA403768C}" type="pres">
      <dgm:prSet presAssocID="{7BCEC5E4-E7C2-40E0-A4AD-6D56C4CF777C}" presName="theList" presStyleCnt="0"/>
      <dgm:spPr/>
    </dgm:pt>
    <dgm:pt modelId="{526A313A-6251-4AE4-B69C-91BF39D95157}" type="pres">
      <dgm:prSet presAssocID="{AB1363FA-840B-4057-9AD0-3465BB8BF882}" presName="aNode" presStyleLbl="fgAcc1" presStyleIdx="0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5A82574-1CDD-43C7-9449-13A28E5D91D9}" type="pres">
      <dgm:prSet presAssocID="{AB1363FA-840B-4057-9AD0-3465BB8BF882}" presName="aSpace" presStyleCnt="0"/>
      <dgm:spPr/>
    </dgm:pt>
    <dgm:pt modelId="{269390D1-7B1E-4EB1-935E-EE30D18CA0EB}" type="pres">
      <dgm:prSet presAssocID="{69F1AB47-611D-4AB7-BC0C-C7FDCCE632B0}" presName="aNode" presStyleLbl="fgAcc1" presStyleIdx="1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4418B34-1C36-4E2D-ADA6-BF5F3A63E6B2}" type="pres">
      <dgm:prSet presAssocID="{69F1AB47-611D-4AB7-BC0C-C7FDCCE632B0}" presName="aSpace" presStyleCnt="0"/>
      <dgm:spPr/>
    </dgm:pt>
    <dgm:pt modelId="{4CF07BD4-5559-4ECB-A14D-EC1292357CBA}" type="pres">
      <dgm:prSet presAssocID="{1306DF34-40E2-41BA-9EA4-630DF5E3A51E}" presName="aNode" presStyleLbl="fgAcc1" presStyleIdx="2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8C234F0-952D-4281-9438-B4787B32B8CD}" type="pres">
      <dgm:prSet presAssocID="{1306DF34-40E2-41BA-9EA4-630DF5E3A51E}" presName="aSpace" presStyleCnt="0"/>
      <dgm:spPr/>
    </dgm:pt>
    <dgm:pt modelId="{07D0F0A2-3A16-4FA6-8BF5-1DF7E1BB49B6}" type="pres">
      <dgm:prSet presAssocID="{CDA407B7-F1B8-41BE-9130-9A91A59AABDE}" presName="aNode" presStyleLbl="fgAcc1" presStyleIdx="3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1CAE49A-2F96-45E1-9CE3-3756C7AE86CC}" type="pres">
      <dgm:prSet presAssocID="{CDA407B7-F1B8-41BE-9130-9A91A59AABDE}" presName="aSpace" presStyleCnt="0"/>
      <dgm:spPr/>
    </dgm:pt>
    <dgm:pt modelId="{1DA0453E-2944-4E26-A400-0F75E55A7383}" type="pres">
      <dgm:prSet presAssocID="{3CE67D9D-042E-4130-95F0-3F3C3E38D27F}" presName="aNode" presStyleLbl="fgAcc1" presStyleIdx="4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F0FDCCE-624F-4619-9E80-72280AC10972}" type="pres">
      <dgm:prSet presAssocID="{3CE67D9D-042E-4130-95F0-3F3C3E38D27F}" presName="aSpace" presStyleCnt="0"/>
      <dgm:spPr/>
    </dgm:pt>
  </dgm:ptLst>
  <dgm:cxnLst>
    <dgm:cxn modelId="{E246401A-A0C6-440E-9FDF-689FB9C88BF7}" type="presOf" srcId="{1306DF34-40E2-41BA-9EA4-630DF5E3A51E}" destId="{4CF07BD4-5559-4ECB-A14D-EC1292357CBA}" srcOrd="0" destOrd="0" presId="urn:microsoft.com/office/officeart/2005/8/layout/pyramid2"/>
    <dgm:cxn modelId="{FACB457E-74DD-4A8A-A59E-4DDB4BCE9D18}" srcId="{7BCEC5E4-E7C2-40E0-A4AD-6D56C4CF777C}" destId="{AB1363FA-840B-4057-9AD0-3465BB8BF882}" srcOrd="0" destOrd="0" parTransId="{893EDB1D-7A10-470E-877B-E845EC436006}" sibTransId="{3ABA4753-F579-45D9-B7F9-7E49B98E7AD6}"/>
    <dgm:cxn modelId="{57C92843-A7C4-437C-87EE-410201E9F5EA}" type="presOf" srcId="{3CE67D9D-042E-4130-95F0-3F3C3E38D27F}" destId="{1DA0453E-2944-4E26-A400-0F75E55A7383}" srcOrd="0" destOrd="0" presId="urn:microsoft.com/office/officeart/2005/8/layout/pyramid2"/>
    <dgm:cxn modelId="{D9814248-9921-491C-BBC2-06DC76DDA9DA}" type="presOf" srcId="{7BCEC5E4-E7C2-40E0-A4AD-6D56C4CF777C}" destId="{6F86FFE3-AE79-4400-AC4F-E88430F775FB}" srcOrd="0" destOrd="0" presId="urn:microsoft.com/office/officeart/2005/8/layout/pyramid2"/>
    <dgm:cxn modelId="{2CB4D824-97D7-4A89-B9F2-97EC43A698E0}" srcId="{7BCEC5E4-E7C2-40E0-A4AD-6D56C4CF777C}" destId="{69F1AB47-611D-4AB7-BC0C-C7FDCCE632B0}" srcOrd="1" destOrd="0" parTransId="{6C85D776-3E11-48BC-8347-4A1BDD8818D9}" sibTransId="{5997AC38-4DE7-4126-BCA4-DDA1C1360058}"/>
    <dgm:cxn modelId="{48AC437D-2B26-4853-9613-7636123AED12}" type="presOf" srcId="{CDA407B7-F1B8-41BE-9130-9A91A59AABDE}" destId="{07D0F0A2-3A16-4FA6-8BF5-1DF7E1BB49B6}" srcOrd="0" destOrd="0" presId="urn:microsoft.com/office/officeart/2005/8/layout/pyramid2"/>
    <dgm:cxn modelId="{CFEA9E99-85BE-4DFB-B204-CFD6B84FB4C9}" srcId="{7BCEC5E4-E7C2-40E0-A4AD-6D56C4CF777C}" destId="{1306DF34-40E2-41BA-9EA4-630DF5E3A51E}" srcOrd="2" destOrd="0" parTransId="{B41DB6DA-BF7E-4F3D-B80A-6A95CADF9B2B}" sibTransId="{CCE02DCF-D2F8-47C1-830E-C628D8900273}"/>
    <dgm:cxn modelId="{DD347C6C-D79A-42B3-8909-EE9EAAD206B7}" type="presOf" srcId="{AB1363FA-840B-4057-9AD0-3465BB8BF882}" destId="{526A313A-6251-4AE4-B69C-91BF39D95157}" srcOrd="0" destOrd="0" presId="urn:microsoft.com/office/officeart/2005/8/layout/pyramid2"/>
    <dgm:cxn modelId="{64936C94-5B12-4C5F-847D-69F2FCB4F382}" srcId="{7BCEC5E4-E7C2-40E0-A4AD-6D56C4CF777C}" destId="{CDA407B7-F1B8-41BE-9130-9A91A59AABDE}" srcOrd="3" destOrd="0" parTransId="{172889AA-41C1-4DC7-BC91-1F8D3BC50C0E}" sibTransId="{90305C8F-F112-4C3B-8514-24B65B38DA65}"/>
    <dgm:cxn modelId="{968C5E78-EEED-47BF-8F72-EB9EC32BACD3}" srcId="{7BCEC5E4-E7C2-40E0-A4AD-6D56C4CF777C}" destId="{3CE67D9D-042E-4130-95F0-3F3C3E38D27F}" srcOrd="4" destOrd="0" parTransId="{CB4B05FA-D01E-45FF-8DD1-09E13FA52A18}" sibTransId="{A63FCB75-BF62-43A6-B9AC-4E0A82C8ADE6}"/>
    <dgm:cxn modelId="{AD0B9D00-23D3-4A1A-8D35-F19278781168}" type="presOf" srcId="{69F1AB47-611D-4AB7-BC0C-C7FDCCE632B0}" destId="{269390D1-7B1E-4EB1-935E-EE30D18CA0EB}" srcOrd="0" destOrd="0" presId="urn:microsoft.com/office/officeart/2005/8/layout/pyramid2"/>
    <dgm:cxn modelId="{D033572E-E766-4A76-9190-AE899EFED2F8}" type="presParOf" srcId="{6F86FFE3-AE79-4400-AC4F-E88430F775FB}" destId="{3F2A3E6A-B494-4921-BCF5-BCF43FA0E36E}" srcOrd="0" destOrd="0" presId="urn:microsoft.com/office/officeart/2005/8/layout/pyramid2"/>
    <dgm:cxn modelId="{ABBD5D00-7EF5-494E-AACF-1012ADB1060E}" type="presParOf" srcId="{6F86FFE3-AE79-4400-AC4F-E88430F775FB}" destId="{289148B2-43D5-4E7D-B1B2-BB8DA403768C}" srcOrd="1" destOrd="0" presId="urn:microsoft.com/office/officeart/2005/8/layout/pyramid2"/>
    <dgm:cxn modelId="{5089E3F8-AB4F-42D2-880C-A9F34C4D91AC}" type="presParOf" srcId="{289148B2-43D5-4E7D-B1B2-BB8DA403768C}" destId="{526A313A-6251-4AE4-B69C-91BF39D95157}" srcOrd="0" destOrd="0" presId="urn:microsoft.com/office/officeart/2005/8/layout/pyramid2"/>
    <dgm:cxn modelId="{5B3EBD1D-E37B-4840-8F7A-3BBC75D33B15}" type="presParOf" srcId="{289148B2-43D5-4E7D-B1B2-BB8DA403768C}" destId="{25A82574-1CDD-43C7-9449-13A28E5D91D9}" srcOrd="1" destOrd="0" presId="urn:microsoft.com/office/officeart/2005/8/layout/pyramid2"/>
    <dgm:cxn modelId="{28D118AC-3A96-4172-8F38-9B8F990A6BC2}" type="presParOf" srcId="{289148B2-43D5-4E7D-B1B2-BB8DA403768C}" destId="{269390D1-7B1E-4EB1-935E-EE30D18CA0EB}" srcOrd="2" destOrd="0" presId="urn:microsoft.com/office/officeart/2005/8/layout/pyramid2"/>
    <dgm:cxn modelId="{936DCD55-3A2E-4401-9C21-5EAA81DEE6E9}" type="presParOf" srcId="{289148B2-43D5-4E7D-B1B2-BB8DA403768C}" destId="{84418B34-1C36-4E2D-ADA6-BF5F3A63E6B2}" srcOrd="3" destOrd="0" presId="urn:microsoft.com/office/officeart/2005/8/layout/pyramid2"/>
    <dgm:cxn modelId="{F1D6138C-C35D-4492-88BB-6656650686DA}" type="presParOf" srcId="{289148B2-43D5-4E7D-B1B2-BB8DA403768C}" destId="{4CF07BD4-5559-4ECB-A14D-EC1292357CBA}" srcOrd="4" destOrd="0" presId="urn:microsoft.com/office/officeart/2005/8/layout/pyramid2"/>
    <dgm:cxn modelId="{7033712C-9BC2-4CBA-AE95-A2D306365E1E}" type="presParOf" srcId="{289148B2-43D5-4E7D-B1B2-BB8DA403768C}" destId="{F8C234F0-952D-4281-9438-B4787B32B8CD}" srcOrd="5" destOrd="0" presId="urn:microsoft.com/office/officeart/2005/8/layout/pyramid2"/>
    <dgm:cxn modelId="{172511EB-90BC-4D58-9D6E-69F410B18912}" type="presParOf" srcId="{289148B2-43D5-4E7D-B1B2-BB8DA403768C}" destId="{07D0F0A2-3A16-4FA6-8BF5-1DF7E1BB49B6}" srcOrd="6" destOrd="0" presId="urn:microsoft.com/office/officeart/2005/8/layout/pyramid2"/>
    <dgm:cxn modelId="{E495677A-3C1A-488C-8870-D8E22E41ABCE}" type="presParOf" srcId="{289148B2-43D5-4E7D-B1B2-BB8DA403768C}" destId="{71CAE49A-2F96-45E1-9CE3-3756C7AE86CC}" srcOrd="7" destOrd="0" presId="urn:microsoft.com/office/officeart/2005/8/layout/pyramid2"/>
    <dgm:cxn modelId="{18C80ADF-B105-49D9-9C29-87ADF4966F6F}" type="presParOf" srcId="{289148B2-43D5-4E7D-B1B2-BB8DA403768C}" destId="{1DA0453E-2944-4E26-A400-0F75E55A7383}" srcOrd="8" destOrd="0" presId="urn:microsoft.com/office/officeart/2005/8/layout/pyramid2"/>
    <dgm:cxn modelId="{7807F621-CD8D-4AAE-A454-9E519BDC1980}" type="presParOf" srcId="{289148B2-43D5-4E7D-B1B2-BB8DA403768C}" destId="{4F0FDCCE-624F-4619-9E80-72280AC10972}" srcOrd="9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BC65E48-CA0C-490B-9288-CD6725440CB5}" type="doc">
      <dgm:prSet loTypeId="urn:microsoft.com/office/officeart/2005/8/layout/vList2" loCatId="list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cs-CZ"/>
        </a:p>
      </dgm:t>
    </dgm:pt>
    <dgm:pt modelId="{5C33AE89-F517-403B-B030-4DB296A80D6E}">
      <dgm:prSet custT="1"/>
      <dgm:spPr/>
      <dgm:t>
        <a:bodyPr/>
        <a:lstStyle/>
        <a:p>
          <a:pPr rtl="0"/>
          <a:r>
            <a:rPr lang="cs-CZ" sz="2400" dirty="0" smtClean="0"/>
            <a:t>Odesílatelem sdělení je člověk nebo skupina lidí podílející se na produkci projevu.  </a:t>
          </a:r>
          <a:endParaRPr lang="cs-CZ" sz="2400" dirty="0"/>
        </a:p>
      </dgm:t>
    </dgm:pt>
    <dgm:pt modelId="{2A5BF6B3-D4C5-4DB6-93EE-93FF83C4E2AA}" type="parTrans" cxnId="{3230E9B1-AD60-4534-90F7-46602FF2B9DA}">
      <dgm:prSet/>
      <dgm:spPr/>
      <dgm:t>
        <a:bodyPr/>
        <a:lstStyle/>
        <a:p>
          <a:endParaRPr lang="cs-CZ"/>
        </a:p>
      </dgm:t>
    </dgm:pt>
    <dgm:pt modelId="{8814D2BB-6860-44CE-982F-D4D182FE4D93}" type="sibTrans" cxnId="{3230E9B1-AD60-4534-90F7-46602FF2B9DA}">
      <dgm:prSet/>
      <dgm:spPr/>
      <dgm:t>
        <a:bodyPr/>
        <a:lstStyle/>
        <a:p>
          <a:endParaRPr lang="cs-CZ"/>
        </a:p>
      </dgm:t>
    </dgm:pt>
    <dgm:pt modelId="{D0C1E445-0635-41C9-B4E4-89D2864ED2DD}">
      <dgm:prSet/>
      <dgm:spPr/>
      <dgm:t>
        <a:bodyPr/>
        <a:lstStyle/>
        <a:p>
          <a:pPr rtl="0"/>
          <a:r>
            <a:rPr lang="cs-CZ" dirty="0" smtClean="0"/>
            <a:t>Sdělení je mnohostranný balíček s řečovými i mimo řečovými složkami.  Sdělení je složeno z obsahu (názor, postoj, emoce) a z formy (vysvětlení, žádost, dotaz, přesvědčování). Ve sdělení můžeme najít věcný obsah, </a:t>
          </a:r>
          <a:r>
            <a:rPr lang="cs-CZ" dirty="0" err="1" smtClean="0"/>
            <a:t>sebeprojev</a:t>
          </a:r>
          <a:r>
            <a:rPr lang="cs-CZ" dirty="0" smtClean="0"/>
            <a:t> </a:t>
          </a:r>
          <a:r>
            <a:rPr lang="cs-CZ" dirty="0" smtClean="0"/>
            <a:t>(v každém sdělení je chtěné sebe představení i nechtěné sebeodhalení), vztah odesílatele sdělení a příjemcem a výzva (sdělení může být i pobídkou k určité činnosti). </a:t>
          </a:r>
          <a:endParaRPr lang="cs-CZ" dirty="0"/>
        </a:p>
      </dgm:t>
    </dgm:pt>
    <dgm:pt modelId="{40F44A2C-2FB7-4B4B-A587-CD900AC88900}" type="parTrans" cxnId="{FBDB0613-B8D9-4F3C-97A6-B4D517F49071}">
      <dgm:prSet/>
      <dgm:spPr/>
      <dgm:t>
        <a:bodyPr/>
        <a:lstStyle/>
        <a:p>
          <a:endParaRPr lang="cs-CZ"/>
        </a:p>
      </dgm:t>
    </dgm:pt>
    <dgm:pt modelId="{B754751E-D52F-42DE-B4DC-0B98AA98A640}" type="sibTrans" cxnId="{FBDB0613-B8D9-4F3C-97A6-B4D517F49071}">
      <dgm:prSet/>
      <dgm:spPr/>
      <dgm:t>
        <a:bodyPr/>
        <a:lstStyle/>
        <a:p>
          <a:endParaRPr lang="cs-CZ"/>
        </a:p>
      </dgm:t>
    </dgm:pt>
    <dgm:pt modelId="{160DC942-A77B-462E-8645-BB12B0B204FB}">
      <dgm:prSet custT="1"/>
      <dgm:spPr/>
      <dgm:t>
        <a:bodyPr/>
        <a:lstStyle/>
        <a:p>
          <a:pPr rtl="0"/>
          <a:r>
            <a:rPr lang="cs-CZ" sz="2400" dirty="0" smtClean="0"/>
            <a:t>Médium představuje nositele sdělení. </a:t>
          </a:r>
          <a:endParaRPr lang="cs-CZ" sz="2400" dirty="0"/>
        </a:p>
      </dgm:t>
    </dgm:pt>
    <dgm:pt modelId="{4C7EC07C-BF12-4286-B184-5E74C68DEA69}" type="parTrans" cxnId="{E6F24FF2-D046-4B72-83EF-DCA11C811F99}">
      <dgm:prSet/>
      <dgm:spPr/>
      <dgm:t>
        <a:bodyPr/>
        <a:lstStyle/>
        <a:p>
          <a:endParaRPr lang="cs-CZ"/>
        </a:p>
      </dgm:t>
    </dgm:pt>
    <dgm:pt modelId="{87E8537B-E680-4C76-A452-444422F79E77}" type="sibTrans" cxnId="{E6F24FF2-D046-4B72-83EF-DCA11C811F99}">
      <dgm:prSet/>
      <dgm:spPr/>
      <dgm:t>
        <a:bodyPr/>
        <a:lstStyle/>
        <a:p>
          <a:endParaRPr lang="cs-CZ"/>
        </a:p>
      </dgm:t>
    </dgm:pt>
    <dgm:pt modelId="{EE45F1DC-D54E-42AE-970D-8D1B382DA371}" type="pres">
      <dgm:prSet presAssocID="{CBC65E48-CA0C-490B-9288-CD6725440CB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F671493A-C5A9-4F38-B5FA-A601B53E7E14}" type="pres">
      <dgm:prSet presAssocID="{5C33AE89-F517-403B-B030-4DB296A80D6E}" presName="parentText" presStyleLbl="node1" presStyleIdx="0" presStyleCnt="3" custScaleY="34376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1AC55A5-BE73-44F1-8499-933BF25B960D}" type="pres">
      <dgm:prSet presAssocID="{8814D2BB-6860-44CE-982F-D4D182FE4D93}" presName="spacer" presStyleCnt="0"/>
      <dgm:spPr/>
    </dgm:pt>
    <dgm:pt modelId="{97C4BF28-6543-46CD-A4F5-A6A128865AB2}" type="pres">
      <dgm:prSet presAssocID="{D0C1E445-0635-41C9-B4E4-89D2864ED2DD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4F028F5-ABCD-432B-9223-230DE6490553}" type="pres">
      <dgm:prSet presAssocID="{B754751E-D52F-42DE-B4DC-0B98AA98A640}" presName="spacer" presStyleCnt="0"/>
      <dgm:spPr/>
    </dgm:pt>
    <dgm:pt modelId="{2A68FDF3-89DA-4571-8F78-8C0E7733A469}" type="pres">
      <dgm:prSet presAssocID="{160DC942-A77B-462E-8645-BB12B0B204FB}" presName="parentText" presStyleLbl="node1" presStyleIdx="2" presStyleCnt="3" custScaleY="24765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705C9F77-6827-43A8-ACF0-FE34D9BF60DA}" type="presOf" srcId="{5C33AE89-F517-403B-B030-4DB296A80D6E}" destId="{F671493A-C5A9-4F38-B5FA-A601B53E7E14}" srcOrd="0" destOrd="0" presId="urn:microsoft.com/office/officeart/2005/8/layout/vList2"/>
    <dgm:cxn modelId="{B3503128-6CA6-4BC7-852F-561A3836B550}" type="presOf" srcId="{D0C1E445-0635-41C9-B4E4-89D2864ED2DD}" destId="{97C4BF28-6543-46CD-A4F5-A6A128865AB2}" srcOrd="0" destOrd="0" presId="urn:microsoft.com/office/officeart/2005/8/layout/vList2"/>
    <dgm:cxn modelId="{3230E9B1-AD60-4534-90F7-46602FF2B9DA}" srcId="{CBC65E48-CA0C-490B-9288-CD6725440CB5}" destId="{5C33AE89-F517-403B-B030-4DB296A80D6E}" srcOrd="0" destOrd="0" parTransId="{2A5BF6B3-D4C5-4DB6-93EE-93FF83C4E2AA}" sibTransId="{8814D2BB-6860-44CE-982F-D4D182FE4D93}"/>
    <dgm:cxn modelId="{F8D2DD0C-AC1C-4743-BC32-E4305C5A428E}" type="presOf" srcId="{160DC942-A77B-462E-8645-BB12B0B204FB}" destId="{2A68FDF3-89DA-4571-8F78-8C0E7733A469}" srcOrd="0" destOrd="0" presId="urn:microsoft.com/office/officeart/2005/8/layout/vList2"/>
    <dgm:cxn modelId="{2802231D-EF73-43EF-8201-2ED3830F4A7A}" type="presOf" srcId="{CBC65E48-CA0C-490B-9288-CD6725440CB5}" destId="{EE45F1DC-D54E-42AE-970D-8D1B382DA371}" srcOrd="0" destOrd="0" presId="urn:microsoft.com/office/officeart/2005/8/layout/vList2"/>
    <dgm:cxn modelId="{FBDB0613-B8D9-4F3C-97A6-B4D517F49071}" srcId="{CBC65E48-CA0C-490B-9288-CD6725440CB5}" destId="{D0C1E445-0635-41C9-B4E4-89D2864ED2DD}" srcOrd="1" destOrd="0" parTransId="{40F44A2C-2FB7-4B4B-A587-CD900AC88900}" sibTransId="{B754751E-D52F-42DE-B4DC-0B98AA98A640}"/>
    <dgm:cxn modelId="{E6F24FF2-D046-4B72-83EF-DCA11C811F99}" srcId="{CBC65E48-CA0C-490B-9288-CD6725440CB5}" destId="{160DC942-A77B-462E-8645-BB12B0B204FB}" srcOrd="2" destOrd="0" parTransId="{4C7EC07C-BF12-4286-B184-5E74C68DEA69}" sibTransId="{87E8537B-E680-4C76-A452-444422F79E77}"/>
    <dgm:cxn modelId="{020AC6C1-93C7-4BC0-BDCD-2512C4B99E4D}" type="presParOf" srcId="{EE45F1DC-D54E-42AE-970D-8D1B382DA371}" destId="{F671493A-C5A9-4F38-B5FA-A601B53E7E14}" srcOrd="0" destOrd="0" presId="urn:microsoft.com/office/officeart/2005/8/layout/vList2"/>
    <dgm:cxn modelId="{F2394595-C830-4662-8E4E-4A34FC2DF25B}" type="presParOf" srcId="{EE45F1DC-D54E-42AE-970D-8D1B382DA371}" destId="{F1AC55A5-BE73-44F1-8499-933BF25B960D}" srcOrd="1" destOrd="0" presId="urn:microsoft.com/office/officeart/2005/8/layout/vList2"/>
    <dgm:cxn modelId="{4F533D7C-6B28-463D-9636-8A8EF7653125}" type="presParOf" srcId="{EE45F1DC-D54E-42AE-970D-8D1B382DA371}" destId="{97C4BF28-6543-46CD-A4F5-A6A128865AB2}" srcOrd="2" destOrd="0" presId="urn:microsoft.com/office/officeart/2005/8/layout/vList2"/>
    <dgm:cxn modelId="{94CB7CFC-214B-4E9F-BEFA-9391FDA8C9E4}" type="presParOf" srcId="{EE45F1DC-D54E-42AE-970D-8D1B382DA371}" destId="{84F028F5-ABCD-432B-9223-230DE6490553}" srcOrd="3" destOrd="0" presId="urn:microsoft.com/office/officeart/2005/8/layout/vList2"/>
    <dgm:cxn modelId="{376C35F5-E7C0-465A-ABF7-DB8F068CF007}" type="presParOf" srcId="{EE45F1DC-D54E-42AE-970D-8D1B382DA371}" destId="{2A68FDF3-89DA-4571-8F78-8C0E7733A469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B3E10CE-74BC-4AF5-BD9E-A3C317E67EAF}" type="doc">
      <dgm:prSet loTypeId="urn:microsoft.com/office/officeart/2005/8/layout/vList2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7800B64B-FB0B-472D-A2C2-21BE98C14A85}">
      <dgm:prSet/>
      <dgm:spPr/>
      <dgm:t>
        <a:bodyPr/>
        <a:lstStyle/>
        <a:p>
          <a:pPr rtl="0"/>
          <a:r>
            <a:rPr lang="cs-CZ" dirty="0" smtClean="0"/>
            <a:t>Příjemce sdělení v rámci komunikačního procesu má podstatný vliv na jeho průběh a účinky.</a:t>
          </a:r>
          <a:endParaRPr lang="cs-CZ" dirty="0"/>
        </a:p>
      </dgm:t>
    </dgm:pt>
    <dgm:pt modelId="{62C6291E-225A-42FA-A5A3-B0C41FF17FFA}" type="parTrans" cxnId="{E24ABA0D-2B6D-45ED-BAEF-54FED1D278ED}">
      <dgm:prSet/>
      <dgm:spPr/>
      <dgm:t>
        <a:bodyPr/>
        <a:lstStyle/>
        <a:p>
          <a:endParaRPr lang="cs-CZ"/>
        </a:p>
      </dgm:t>
    </dgm:pt>
    <dgm:pt modelId="{2E662B36-833D-4755-93E8-5AE87EA1242F}" type="sibTrans" cxnId="{E24ABA0D-2B6D-45ED-BAEF-54FED1D278ED}">
      <dgm:prSet/>
      <dgm:spPr/>
      <dgm:t>
        <a:bodyPr/>
        <a:lstStyle/>
        <a:p>
          <a:endParaRPr lang="cs-CZ"/>
        </a:p>
      </dgm:t>
    </dgm:pt>
    <dgm:pt modelId="{84933FA6-CEFA-4B73-B39A-7E25F7F63D5B}">
      <dgm:prSet custT="1"/>
      <dgm:spPr/>
      <dgm:t>
        <a:bodyPr/>
        <a:lstStyle/>
        <a:p>
          <a:pPr rtl="0"/>
          <a:r>
            <a:rPr lang="cs-CZ" sz="2000" b="1" u="sng" dirty="0" smtClean="0">
              <a:solidFill>
                <a:srgbClr val="C00000"/>
              </a:solidFill>
            </a:rPr>
            <a:t>Příjemce lze vnímat ve třech rovinách: </a:t>
          </a:r>
          <a:endParaRPr lang="cs-CZ" sz="2000" dirty="0">
            <a:solidFill>
              <a:srgbClr val="C00000"/>
            </a:solidFill>
          </a:endParaRPr>
        </a:p>
      </dgm:t>
    </dgm:pt>
    <dgm:pt modelId="{4926A26B-EFC6-4B71-AB06-1FB08C231D25}" type="parTrans" cxnId="{67278188-0FA6-43CC-AE8E-CA474B23FE82}">
      <dgm:prSet/>
      <dgm:spPr/>
      <dgm:t>
        <a:bodyPr/>
        <a:lstStyle/>
        <a:p>
          <a:endParaRPr lang="cs-CZ"/>
        </a:p>
      </dgm:t>
    </dgm:pt>
    <dgm:pt modelId="{8E93B3E1-193F-4CAD-A892-6095605FCEC3}" type="sibTrans" cxnId="{67278188-0FA6-43CC-AE8E-CA474B23FE82}">
      <dgm:prSet/>
      <dgm:spPr/>
      <dgm:t>
        <a:bodyPr/>
        <a:lstStyle/>
        <a:p>
          <a:endParaRPr lang="cs-CZ"/>
        </a:p>
      </dgm:t>
    </dgm:pt>
    <dgm:pt modelId="{A1B0875C-9AAA-4BEC-8AC5-82CE0A8AC3BA}">
      <dgm:prSet/>
      <dgm:spPr/>
      <dgm:t>
        <a:bodyPr/>
        <a:lstStyle/>
        <a:p>
          <a:pPr rtl="0"/>
          <a:r>
            <a:rPr lang="cs-CZ" b="1" dirty="0" smtClean="0">
              <a:solidFill>
                <a:schemeClr val="tx1"/>
              </a:solidFill>
            </a:rPr>
            <a:t>Příjemce jako osobnost</a:t>
          </a:r>
          <a:r>
            <a:rPr lang="cs-CZ" dirty="0" smtClean="0">
              <a:solidFill>
                <a:schemeClr val="tx1"/>
              </a:solidFill>
            </a:rPr>
            <a:t>: každý člověk v roli příjemce má stanovené individuální postoje, </a:t>
          </a:r>
          <a:r>
            <a:rPr lang="cs-CZ" dirty="0" smtClean="0">
              <a:solidFill>
                <a:schemeClr val="tx1"/>
              </a:solidFill>
            </a:rPr>
            <a:t>názory, </a:t>
          </a:r>
          <a:r>
            <a:rPr lang="cs-CZ" dirty="0" smtClean="0">
              <a:solidFill>
                <a:schemeClr val="tx1"/>
              </a:solidFill>
            </a:rPr>
            <a:t>jež ovlivňují příjem komunikovaného sdělení. Patří sem všechny prvky složité osobnostní struktury, měnící se </a:t>
          </a:r>
          <a:r>
            <a:rPr lang="cs-CZ" dirty="0" smtClean="0">
              <a:solidFill>
                <a:schemeClr val="tx1"/>
              </a:solidFill>
            </a:rPr>
            <a:t/>
          </a:r>
          <a:br>
            <a:rPr lang="cs-CZ" dirty="0" smtClean="0">
              <a:solidFill>
                <a:schemeClr val="tx1"/>
              </a:solidFill>
            </a:rPr>
          </a:br>
          <a:r>
            <a:rPr lang="cs-CZ" dirty="0" smtClean="0">
              <a:solidFill>
                <a:schemeClr val="tx1"/>
              </a:solidFill>
            </a:rPr>
            <a:t>v </a:t>
          </a:r>
          <a:r>
            <a:rPr lang="cs-CZ" dirty="0" smtClean="0">
              <a:solidFill>
                <a:schemeClr val="tx1"/>
              </a:solidFill>
            </a:rPr>
            <a:t>průběhu života.</a:t>
          </a:r>
          <a:endParaRPr lang="cs-CZ" dirty="0">
            <a:solidFill>
              <a:schemeClr val="tx1"/>
            </a:solidFill>
          </a:endParaRPr>
        </a:p>
      </dgm:t>
    </dgm:pt>
    <dgm:pt modelId="{6B0CFD08-730D-4DBF-983F-C80104E4042E}" type="parTrans" cxnId="{130B465B-B365-40F7-98A6-CFA6484AB3C5}">
      <dgm:prSet/>
      <dgm:spPr/>
      <dgm:t>
        <a:bodyPr/>
        <a:lstStyle/>
        <a:p>
          <a:endParaRPr lang="cs-CZ"/>
        </a:p>
      </dgm:t>
    </dgm:pt>
    <dgm:pt modelId="{82975E05-367E-48C9-A78E-014F7B36EDAE}" type="sibTrans" cxnId="{130B465B-B365-40F7-98A6-CFA6484AB3C5}">
      <dgm:prSet/>
      <dgm:spPr/>
      <dgm:t>
        <a:bodyPr/>
        <a:lstStyle/>
        <a:p>
          <a:endParaRPr lang="cs-CZ"/>
        </a:p>
      </dgm:t>
    </dgm:pt>
    <dgm:pt modelId="{04EBD518-D478-49D4-A349-37A990D0DB3B}">
      <dgm:prSet/>
      <dgm:spPr/>
      <dgm:t>
        <a:bodyPr/>
        <a:lstStyle/>
        <a:p>
          <a:pPr rtl="0"/>
          <a:r>
            <a:rPr lang="cs-CZ" b="1" smtClean="0"/>
            <a:t>Příjemce jako člen skupiny</a:t>
          </a:r>
          <a:r>
            <a:rPr lang="cs-CZ" smtClean="0"/>
            <a:t>: člověk bývá členem sociální skupiny, ta vytváří určité normy, ty pak jednotlivec uplatňuje při posuzování sama sebe i okolního světa. </a:t>
          </a:r>
          <a:endParaRPr lang="cs-CZ"/>
        </a:p>
      </dgm:t>
    </dgm:pt>
    <dgm:pt modelId="{9EE6E344-16B2-4879-A2B5-52058C666EEA}" type="parTrans" cxnId="{8401482C-2547-45EA-8FF2-E099D8FF8AC8}">
      <dgm:prSet/>
      <dgm:spPr/>
      <dgm:t>
        <a:bodyPr/>
        <a:lstStyle/>
        <a:p>
          <a:endParaRPr lang="cs-CZ"/>
        </a:p>
      </dgm:t>
    </dgm:pt>
    <dgm:pt modelId="{2D60EAD1-6113-49B9-9E92-2E8834E33E32}" type="sibTrans" cxnId="{8401482C-2547-45EA-8FF2-E099D8FF8AC8}">
      <dgm:prSet/>
      <dgm:spPr/>
      <dgm:t>
        <a:bodyPr/>
        <a:lstStyle/>
        <a:p>
          <a:endParaRPr lang="cs-CZ"/>
        </a:p>
      </dgm:t>
    </dgm:pt>
    <dgm:pt modelId="{9F66A2C9-2E0A-45A3-BDF7-CC2DCD300630}">
      <dgm:prSet/>
      <dgm:spPr/>
      <dgm:t>
        <a:bodyPr/>
        <a:lstStyle/>
        <a:p>
          <a:pPr rtl="0"/>
          <a:r>
            <a:rPr lang="cs-CZ" b="1" dirty="0" smtClean="0"/>
            <a:t>Příjemce jako člen společnosti</a:t>
          </a:r>
          <a:r>
            <a:rPr lang="cs-CZ" dirty="0" smtClean="0"/>
            <a:t>: společnost do značné míry určuje nejen obsah sdělení, ale i jak ho budou jedinci přijímat a zpracovávat.</a:t>
          </a:r>
          <a:endParaRPr lang="cs-CZ" dirty="0"/>
        </a:p>
      </dgm:t>
    </dgm:pt>
    <dgm:pt modelId="{F3F6F42C-FD2B-41D7-A387-7EFC4C21B1ED}" type="parTrans" cxnId="{C756E541-4D19-410C-8F9C-9DCC0324B6B0}">
      <dgm:prSet/>
      <dgm:spPr/>
      <dgm:t>
        <a:bodyPr/>
        <a:lstStyle/>
        <a:p>
          <a:endParaRPr lang="cs-CZ"/>
        </a:p>
      </dgm:t>
    </dgm:pt>
    <dgm:pt modelId="{05D68AE5-59AE-448A-B05E-F63DDFC0FB1F}" type="sibTrans" cxnId="{C756E541-4D19-410C-8F9C-9DCC0324B6B0}">
      <dgm:prSet/>
      <dgm:spPr/>
      <dgm:t>
        <a:bodyPr/>
        <a:lstStyle/>
        <a:p>
          <a:endParaRPr lang="cs-CZ"/>
        </a:p>
      </dgm:t>
    </dgm:pt>
    <dgm:pt modelId="{B75AEBC8-1CCF-4F84-89DD-1C5DBE21E2EC}" type="pres">
      <dgm:prSet presAssocID="{FB3E10CE-74BC-4AF5-BD9E-A3C317E67EA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733B87FF-1AA4-4CA5-962E-BC2C9BDFABAE}" type="pres">
      <dgm:prSet presAssocID="{7800B64B-FB0B-472D-A2C2-21BE98C14A85}" presName="parentText" presStyleLbl="node1" presStyleIdx="0" presStyleCnt="5" custLinFactY="-13340" custLinFactNeighborX="1428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7A99A1B-99A1-4B5A-97B7-74E4D006F208}" type="pres">
      <dgm:prSet presAssocID="{2E662B36-833D-4755-93E8-5AE87EA1242F}" presName="spacer" presStyleCnt="0"/>
      <dgm:spPr/>
    </dgm:pt>
    <dgm:pt modelId="{63E460FE-8C06-40E8-9E58-CE2480EA92FA}" type="pres">
      <dgm:prSet presAssocID="{84933FA6-CEFA-4B73-B39A-7E25F7F63D5B}" presName="parentText" presStyleLbl="node1" presStyleIdx="1" presStyleCnt="5" custScaleX="49406" custLinFactY="-19022" custLinFactNeighborX="908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98C337B-DBCA-4218-A915-06B0A0F50508}" type="pres">
      <dgm:prSet presAssocID="{8E93B3E1-193F-4CAD-A892-6095605FCEC3}" presName="spacer" presStyleCnt="0"/>
      <dgm:spPr/>
    </dgm:pt>
    <dgm:pt modelId="{3ED53FDA-5397-48CA-ADAC-4E38C12A8E0F}" type="pres">
      <dgm:prSet presAssocID="{A1B0875C-9AAA-4BEC-8AC5-82CE0A8AC3BA}" presName="parentText" presStyleLbl="node1" presStyleIdx="2" presStyleCnt="5" custLinFactNeighborX="-389" custLinFactNeighborY="55752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73FEAF3-0A75-4FE6-ADE4-BDC703BE9972}" type="pres">
      <dgm:prSet presAssocID="{82975E05-367E-48C9-A78E-014F7B36EDAE}" presName="spacer" presStyleCnt="0"/>
      <dgm:spPr/>
    </dgm:pt>
    <dgm:pt modelId="{301160A7-27FB-4D77-991A-8D985A101DC9}" type="pres">
      <dgm:prSet presAssocID="{04EBD518-D478-49D4-A349-37A990D0DB3B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2822C75-AAC4-4128-8D6C-0F59D391AD96}" type="pres">
      <dgm:prSet presAssocID="{2D60EAD1-6113-49B9-9E92-2E8834E33E32}" presName="spacer" presStyleCnt="0"/>
      <dgm:spPr/>
    </dgm:pt>
    <dgm:pt modelId="{A2D248B0-006D-4F54-82D0-BCA9645379A4}" type="pres">
      <dgm:prSet presAssocID="{9F66A2C9-2E0A-45A3-BDF7-CC2DCD300630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8401482C-2547-45EA-8FF2-E099D8FF8AC8}" srcId="{FB3E10CE-74BC-4AF5-BD9E-A3C317E67EAF}" destId="{04EBD518-D478-49D4-A349-37A990D0DB3B}" srcOrd="3" destOrd="0" parTransId="{9EE6E344-16B2-4879-A2B5-52058C666EEA}" sibTransId="{2D60EAD1-6113-49B9-9E92-2E8834E33E32}"/>
    <dgm:cxn modelId="{E24ABA0D-2B6D-45ED-BAEF-54FED1D278ED}" srcId="{FB3E10CE-74BC-4AF5-BD9E-A3C317E67EAF}" destId="{7800B64B-FB0B-472D-A2C2-21BE98C14A85}" srcOrd="0" destOrd="0" parTransId="{62C6291E-225A-42FA-A5A3-B0C41FF17FFA}" sibTransId="{2E662B36-833D-4755-93E8-5AE87EA1242F}"/>
    <dgm:cxn modelId="{67278188-0FA6-43CC-AE8E-CA474B23FE82}" srcId="{FB3E10CE-74BC-4AF5-BD9E-A3C317E67EAF}" destId="{84933FA6-CEFA-4B73-B39A-7E25F7F63D5B}" srcOrd="1" destOrd="0" parTransId="{4926A26B-EFC6-4B71-AB06-1FB08C231D25}" sibTransId="{8E93B3E1-193F-4CAD-A892-6095605FCEC3}"/>
    <dgm:cxn modelId="{C756E541-4D19-410C-8F9C-9DCC0324B6B0}" srcId="{FB3E10CE-74BC-4AF5-BD9E-A3C317E67EAF}" destId="{9F66A2C9-2E0A-45A3-BDF7-CC2DCD300630}" srcOrd="4" destOrd="0" parTransId="{F3F6F42C-FD2B-41D7-A387-7EFC4C21B1ED}" sibTransId="{05D68AE5-59AE-448A-B05E-F63DDFC0FB1F}"/>
    <dgm:cxn modelId="{EC8C210C-81A0-4911-AB79-247068BB0BED}" type="presOf" srcId="{7800B64B-FB0B-472D-A2C2-21BE98C14A85}" destId="{733B87FF-1AA4-4CA5-962E-BC2C9BDFABAE}" srcOrd="0" destOrd="0" presId="urn:microsoft.com/office/officeart/2005/8/layout/vList2"/>
    <dgm:cxn modelId="{71FD9D9A-52A5-4150-9CA7-19A4188A97B7}" type="presOf" srcId="{04EBD518-D478-49D4-A349-37A990D0DB3B}" destId="{301160A7-27FB-4D77-991A-8D985A101DC9}" srcOrd="0" destOrd="0" presId="urn:microsoft.com/office/officeart/2005/8/layout/vList2"/>
    <dgm:cxn modelId="{099ECE11-342B-41D8-8FE9-A42BB6D14C34}" type="presOf" srcId="{FB3E10CE-74BC-4AF5-BD9E-A3C317E67EAF}" destId="{B75AEBC8-1CCF-4F84-89DD-1C5DBE21E2EC}" srcOrd="0" destOrd="0" presId="urn:microsoft.com/office/officeart/2005/8/layout/vList2"/>
    <dgm:cxn modelId="{130B465B-B365-40F7-98A6-CFA6484AB3C5}" srcId="{FB3E10CE-74BC-4AF5-BD9E-A3C317E67EAF}" destId="{A1B0875C-9AAA-4BEC-8AC5-82CE0A8AC3BA}" srcOrd="2" destOrd="0" parTransId="{6B0CFD08-730D-4DBF-983F-C80104E4042E}" sibTransId="{82975E05-367E-48C9-A78E-014F7B36EDAE}"/>
    <dgm:cxn modelId="{E354AE32-EFE9-42C3-8B26-FD7105B71F13}" type="presOf" srcId="{84933FA6-CEFA-4B73-B39A-7E25F7F63D5B}" destId="{63E460FE-8C06-40E8-9E58-CE2480EA92FA}" srcOrd="0" destOrd="0" presId="urn:microsoft.com/office/officeart/2005/8/layout/vList2"/>
    <dgm:cxn modelId="{D88E8545-A5A6-48C2-941E-875D7F5A0E1D}" type="presOf" srcId="{9F66A2C9-2E0A-45A3-BDF7-CC2DCD300630}" destId="{A2D248B0-006D-4F54-82D0-BCA9645379A4}" srcOrd="0" destOrd="0" presId="urn:microsoft.com/office/officeart/2005/8/layout/vList2"/>
    <dgm:cxn modelId="{5126B81E-7071-4AEC-9C7E-A021434B6663}" type="presOf" srcId="{A1B0875C-9AAA-4BEC-8AC5-82CE0A8AC3BA}" destId="{3ED53FDA-5397-48CA-ADAC-4E38C12A8E0F}" srcOrd="0" destOrd="0" presId="urn:microsoft.com/office/officeart/2005/8/layout/vList2"/>
    <dgm:cxn modelId="{030A6E99-9411-441D-BA9E-3B232442BD22}" type="presParOf" srcId="{B75AEBC8-1CCF-4F84-89DD-1C5DBE21E2EC}" destId="{733B87FF-1AA4-4CA5-962E-BC2C9BDFABAE}" srcOrd="0" destOrd="0" presId="urn:microsoft.com/office/officeart/2005/8/layout/vList2"/>
    <dgm:cxn modelId="{50F90CC6-33DE-406F-9978-CBD827C7F966}" type="presParOf" srcId="{B75AEBC8-1CCF-4F84-89DD-1C5DBE21E2EC}" destId="{37A99A1B-99A1-4B5A-97B7-74E4D006F208}" srcOrd="1" destOrd="0" presId="urn:microsoft.com/office/officeart/2005/8/layout/vList2"/>
    <dgm:cxn modelId="{6C9E75A8-B8BB-4D26-A4D2-4A6319F35603}" type="presParOf" srcId="{B75AEBC8-1CCF-4F84-89DD-1C5DBE21E2EC}" destId="{63E460FE-8C06-40E8-9E58-CE2480EA92FA}" srcOrd="2" destOrd="0" presId="urn:microsoft.com/office/officeart/2005/8/layout/vList2"/>
    <dgm:cxn modelId="{73301A21-6AC2-48A6-A846-1861BDB09ACC}" type="presParOf" srcId="{B75AEBC8-1CCF-4F84-89DD-1C5DBE21E2EC}" destId="{998C337B-DBCA-4218-A915-06B0A0F50508}" srcOrd="3" destOrd="0" presId="urn:microsoft.com/office/officeart/2005/8/layout/vList2"/>
    <dgm:cxn modelId="{C8CBA14B-B54C-4A6E-9227-39596D1FC9E2}" type="presParOf" srcId="{B75AEBC8-1CCF-4F84-89DD-1C5DBE21E2EC}" destId="{3ED53FDA-5397-48CA-ADAC-4E38C12A8E0F}" srcOrd="4" destOrd="0" presId="urn:microsoft.com/office/officeart/2005/8/layout/vList2"/>
    <dgm:cxn modelId="{DAAFD444-5861-40D2-9297-2BBB9FDDC4CC}" type="presParOf" srcId="{B75AEBC8-1CCF-4F84-89DD-1C5DBE21E2EC}" destId="{873FEAF3-0A75-4FE6-ADE4-BDC703BE9972}" srcOrd="5" destOrd="0" presId="urn:microsoft.com/office/officeart/2005/8/layout/vList2"/>
    <dgm:cxn modelId="{FD5798AE-0D51-4D58-B36B-D0C961B4B610}" type="presParOf" srcId="{B75AEBC8-1CCF-4F84-89DD-1C5DBE21E2EC}" destId="{301160A7-27FB-4D77-991A-8D985A101DC9}" srcOrd="6" destOrd="0" presId="urn:microsoft.com/office/officeart/2005/8/layout/vList2"/>
    <dgm:cxn modelId="{5BCAC100-5457-4FFA-8F43-E080FDB81C5E}" type="presParOf" srcId="{B75AEBC8-1CCF-4F84-89DD-1C5DBE21E2EC}" destId="{92822C75-AAC4-4128-8D6C-0F59D391AD96}" srcOrd="7" destOrd="0" presId="urn:microsoft.com/office/officeart/2005/8/layout/vList2"/>
    <dgm:cxn modelId="{40402B76-6887-42A0-A263-D8AC298225F5}" type="presParOf" srcId="{B75AEBC8-1CCF-4F84-89DD-1C5DBE21E2EC}" destId="{A2D248B0-006D-4F54-82D0-BCA9645379A4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60E56B-9676-4804-901C-55FEFCD88DA3}">
      <dsp:nvSpPr>
        <dsp:cNvPr id="0" name=""/>
        <dsp:cNvSpPr/>
      </dsp:nvSpPr>
      <dsp:spPr>
        <a:xfrm>
          <a:off x="729019" y="0"/>
          <a:ext cx="8262222" cy="4022725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8423B6-D331-4539-820A-08A2F46B62CC}">
      <dsp:nvSpPr>
        <dsp:cNvPr id="0" name=""/>
        <dsp:cNvSpPr/>
      </dsp:nvSpPr>
      <dsp:spPr>
        <a:xfrm>
          <a:off x="0" y="1206817"/>
          <a:ext cx="9720262" cy="1609090"/>
        </a:xfrm>
        <a:prstGeom prst="roundRect">
          <a:avLst/>
        </a:prstGeom>
        <a:solidFill>
          <a:schemeClr val="accent2">
            <a:hueOff val="0"/>
            <a:satOff val="0"/>
            <a:lumOff val="0"/>
          </a:schemeClr>
        </a:soli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smtClean="0"/>
            <a:t>Komunikace pochází z latinského slova communicare. Komunikace je proces výměny informací mezi sdělujícím a příjemcem s cílem odstranit či snížit nejistotu na obou komunikujících stranách.</a:t>
          </a:r>
          <a:endParaRPr lang="cs-CZ" sz="2800" kern="1200"/>
        </a:p>
      </dsp:txBody>
      <dsp:txXfrm>
        <a:off x="78549" y="1285366"/>
        <a:ext cx="9563164" cy="145199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A3E6A-B494-4921-BCF5-BCF43FA0E36E}">
      <dsp:nvSpPr>
        <dsp:cNvPr id="0" name=""/>
        <dsp:cNvSpPr/>
      </dsp:nvSpPr>
      <dsp:spPr>
        <a:xfrm>
          <a:off x="2547064" y="0"/>
          <a:ext cx="4022725" cy="4022725"/>
        </a:xfrm>
        <a:prstGeom prst="triangl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6A313A-6251-4AE4-B69C-91BF39D95157}">
      <dsp:nvSpPr>
        <dsp:cNvPr id="0" name=""/>
        <dsp:cNvSpPr/>
      </dsp:nvSpPr>
      <dsp:spPr>
        <a:xfrm>
          <a:off x="4558426" y="402665"/>
          <a:ext cx="2614771" cy="57198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smtClean="0"/>
            <a:t>Odesílatel sdělení</a:t>
          </a:r>
          <a:endParaRPr lang="cs-CZ" sz="2500" kern="1200"/>
        </a:p>
      </dsp:txBody>
      <dsp:txXfrm>
        <a:off x="4586348" y="430587"/>
        <a:ext cx="2558927" cy="516137"/>
      </dsp:txXfrm>
    </dsp:sp>
    <dsp:sp modelId="{269390D1-7B1E-4EB1-935E-EE30D18CA0EB}">
      <dsp:nvSpPr>
        <dsp:cNvPr id="0" name=""/>
        <dsp:cNvSpPr/>
      </dsp:nvSpPr>
      <dsp:spPr>
        <a:xfrm>
          <a:off x="4558426" y="1046144"/>
          <a:ext cx="2614771" cy="57198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382089"/>
              <a:satOff val="-2561"/>
              <a:lumOff val="-2647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smtClean="0"/>
            <a:t>Sdělení</a:t>
          </a:r>
          <a:endParaRPr lang="cs-CZ" sz="2500" kern="1200"/>
        </a:p>
      </dsp:txBody>
      <dsp:txXfrm>
        <a:off x="4586348" y="1074066"/>
        <a:ext cx="2558927" cy="516137"/>
      </dsp:txXfrm>
    </dsp:sp>
    <dsp:sp modelId="{4CF07BD4-5559-4ECB-A14D-EC1292357CBA}">
      <dsp:nvSpPr>
        <dsp:cNvPr id="0" name=""/>
        <dsp:cNvSpPr/>
      </dsp:nvSpPr>
      <dsp:spPr>
        <a:xfrm>
          <a:off x="4558426" y="1689623"/>
          <a:ext cx="2614771" cy="57198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764177"/>
              <a:satOff val="-5123"/>
              <a:lumOff val="-5295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smtClean="0"/>
            <a:t>Příjemce sdělení</a:t>
          </a:r>
          <a:endParaRPr lang="cs-CZ" sz="2500" kern="1200"/>
        </a:p>
      </dsp:txBody>
      <dsp:txXfrm>
        <a:off x="4586348" y="1717545"/>
        <a:ext cx="2558927" cy="516137"/>
      </dsp:txXfrm>
    </dsp:sp>
    <dsp:sp modelId="{07D0F0A2-3A16-4FA6-8BF5-1DF7E1BB49B6}">
      <dsp:nvSpPr>
        <dsp:cNvPr id="0" name=""/>
        <dsp:cNvSpPr/>
      </dsp:nvSpPr>
      <dsp:spPr>
        <a:xfrm>
          <a:off x="4558426" y="2333101"/>
          <a:ext cx="2614771" cy="57198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1146266"/>
              <a:satOff val="-7684"/>
              <a:lumOff val="-7942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smtClean="0"/>
            <a:t>Komunikační kanál</a:t>
          </a:r>
          <a:endParaRPr lang="cs-CZ" sz="2500" kern="1200"/>
        </a:p>
      </dsp:txBody>
      <dsp:txXfrm>
        <a:off x="4586348" y="2361023"/>
        <a:ext cx="2558927" cy="516137"/>
      </dsp:txXfrm>
    </dsp:sp>
    <dsp:sp modelId="{1DA0453E-2944-4E26-A400-0F75E55A7383}">
      <dsp:nvSpPr>
        <dsp:cNvPr id="0" name=""/>
        <dsp:cNvSpPr/>
      </dsp:nvSpPr>
      <dsp:spPr>
        <a:xfrm>
          <a:off x="4558426" y="2976580"/>
          <a:ext cx="2614771" cy="57198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1528355"/>
              <a:satOff val="-10245"/>
              <a:lumOff val="-10589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smtClean="0"/>
            <a:t>Zpětnou vazbu</a:t>
          </a:r>
          <a:endParaRPr lang="cs-CZ" sz="2500" kern="1200"/>
        </a:p>
      </dsp:txBody>
      <dsp:txXfrm>
        <a:off x="4586348" y="3004502"/>
        <a:ext cx="2558927" cy="51613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71493A-C5A9-4F38-B5FA-A601B53E7E14}">
      <dsp:nvSpPr>
        <dsp:cNvPr id="0" name=""/>
        <dsp:cNvSpPr/>
      </dsp:nvSpPr>
      <dsp:spPr>
        <a:xfrm>
          <a:off x="0" y="39388"/>
          <a:ext cx="9720262" cy="81958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dirty="0" smtClean="0"/>
            <a:t>Odesílatelem sdělení je člověk nebo skupina lidí podílející se na produkci projevu.  </a:t>
          </a:r>
          <a:endParaRPr lang="cs-CZ" sz="2400" kern="1200" dirty="0"/>
        </a:p>
      </dsp:txBody>
      <dsp:txXfrm>
        <a:off x="40009" y="79397"/>
        <a:ext cx="9640244" cy="739563"/>
      </dsp:txXfrm>
    </dsp:sp>
    <dsp:sp modelId="{97C4BF28-6543-46CD-A4F5-A6A128865AB2}">
      <dsp:nvSpPr>
        <dsp:cNvPr id="0" name=""/>
        <dsp:cNvSpPr/>
      </dsp:nvSpPr>
      <dsp:spPr>
        <a:xfrm>
          <a:off x="0" y="933849"/>
          <a:ext cx="9720262" cy="2384167"/>
        </a:xfrm>
        <a:prstGeom prst="roundRect">
          <a:avLst/>
        </a:prstGeom>
        <a:solidFill>
          <a:schemeClr val="accent2">
            <a:hueOff val="-661686"/>
            <a:satOff val="746"/>
            <a:lumOff val="1765"/>
            <a:alphaOff val="0"/>
          </a:schemeClr>
        </a:soli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dirty="0" smtClean="0"/>
            <a:t>Sdělení je mnohostranný balíček s řečovými i mimo řečovými složkami.  Sdělení je složeno z obsahu (názor, postoj, emoce) a z formy (vysvětlení, žádost, dotaz, přesvědčování). Ve sdělení můžeme najít věcný obsah, </a:t>
          </a:r>
          <a:r>
            <a:rPr lang="cs-CZ" sz="2500" kern="1200" dirty="0" err="1" smtClean="0"/>
            <a:t>sebeprojev</a:t>
          </a:r>
          <a:r>
            <a:rPr lang="cs-CZ" sz="2500" kern="1200" dirty="0" smtClean="0"/>
            <a:t> </a:t>
          </a:r>
          <a:r>
            <a:rPr lang="cs-CZ" sz="2500" kern="1200" dirty="0" smtClean="0"/>
            <a:t>(v každém sdělení je chtěné sebe představení i nechtěné sebeodhalení), vztah odesílatele sdělení a příjemcem a výzva (sdělení může být i pobídkou k určité činnosti). </a:t>
          </a:r>
          <a:endParaRPr lang="cs-CZ" sz="2500" kern="1200" dirty="0"/>
        </a:p>
      </dsp:txBody>
      <dsp:txXfrm>
        <a:off x="116385" y="1050234"/>
        <a:ext cx="9487492" cy="2151397"/>
      </dsp:txXfrm>
    </dsp:sp>
    <dsp:sp modelId="{2A68FDF3-89DA-4571-8F78-8C0E7733A469}">
      <dsp:nvSpPr>
        <dsp:cNvPr id="0" name=""/>
        <dsp:cNvSpPr/>
      </dsp:nvSpPr>
      <dsp:spPr>
        <a:xfrm>
          <a:off x="0" y="3392897"/>
          <a:ext cx="9720262" cy="590439"/>
        </a:xfrm>
        <a:prstGeom prst="roundRect">
          <a:avLst/>
        </a:prstGeom>
        <a:solidFill>
          <a:schemeClr val="accent2">
            <a:hueOff val="-1323373"/>
            <a:satOff val="1492"/>
            <a:lumOff val="3530"/>
            <a:alphaOff val="0"/>
          </a:schemeClr>
        </a:soli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dirty="0" smtClean="0"/>
            <a:t>Médium představuje nositele sdělení. </a:t>
          </a:r>
          <a:endParaRPr lang="cs-CZ" sz="2400" kern="1200" dirty="0"/>
        </a:p>
      </dsp:txBody>
      <dsp:txXfrm>
        <a:off x="28823" y="3421720"/>
        <a:ext cx="9662616" cy="53279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3B87FF-1AA4-4CA5-962E-BC2C9BDFABAE}">
      <dsp:nvSpPr>
        <dsp:cNvPr id="0" name=""/>
        <dsp:cNvSpPr/>
      </dsp:nvSpPr>
      <dsp:spPr>
        <a:xfrm>
          <a:off x="0" y="0"/>
          <a:ext cx="10515600" cy="94994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dirty="0" smtClean="0"/>
            <a:t>Příjemce sdělení v rámci komunikačního procesu má podstatný vliv na jeho průběh a účinky.</a:t>
          </a:r>
          <a:endParaRPr lang="cs-CZ" sz="1900" kern="1200" dirty="0"/>
        </a:p>
      </dsp:txBody>
      <dsp:txXfrm>
        <a:off x="46372" y="46372"/>
        <a:ext cx="10422856" cy="857197"/>
      </dsp:txXfrm>
    </dsp:sp>
    <dsp:sp modelId="{63E460FE-8C06-40E8-9E58-CE2480EA92FA}">
      <dsp:nvSpPr>
        <dsp:cNvPr id="0" name=""/>
        <dsp:cNvSpPr/>
      </dsp:nvSpPr>
      <dsp:spPr>
        <a:xfrm>
          <a:off x="2755612" y="786577"/>
          <a:ext cx="5195337" cy="949941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1" u="sng" kern="1200" dirty="0" smtClean="0">
              <a:solidFill>
                <a:srgbClr val="C00000"/>
              </a:solidFill>
            </a:rPr>
            <a:t>Příjemce lze vnímat ve třech rovinách: </a:t>
          </a:r>
          <a:endParaRPr lang="cs-CZ" sz="2000" kern="1200" dirty="0">
            <a:solidFill>
              <a:srgbClr val="C00000"/>
            </a:solidFill>
          </a:endParaRPr>
        </a:p>
      </dsp:txBody>
      <dsp:txXfrm>
        <a:off x="2801984" y="832949"/>
        <a:ext cx="5102593" cy="857197"/>
      </dsp:txXfrm>
    </dsp:sp>
    <dsp:sp modelId="{3ED53FDA-5397-48CA-ADAC-4E38C12A8E0F}">
      <dsp:nvSpPr>
        <dsp:cNvPr id="0" name=""/>
        <dsp:cNvSpPr/>
      </dsp:nvSpPr>
      <dsp:spPr>
        <a:xfrm>
          <a:off x="0" y="2057164"/>
          <a:ext cx="10515600" cy="949941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b="1" kern="1200" dirty="0" smtClean="0">
              <a:solidFill>
                <a:schemeClr val="tx1"/>
              </a:solidFill>
            </a:rPr>
            <a:t>Příjemce jako osobnost</a:t>
          </a:r>
          <a:r>
            <a:rPr lang="cs-CZ" sz="1900" kern="1200" dirty="0" smtClean="0">
              <a:solidFill>
                <a:schemeClr val="tx1"/>
              </a:solidFill>
            </a:rPr>
            <a:t>: každý člověk v roli příjemce má stanovené individuální postoje, </a:t>
          </a:r>
          <a:r>
            <a:rPr lang="cs-CZ" sz="1900" kern="1200" dirty="0" smtClean="0">
              <a:solidFill>
                <a:schemeClr val="tx1"/>
              </a:solidFill>
            </a:rPr>
            <a:t>názory, </a:t>
          </a:r>
          <a:r>
            <a:rPr lang="cs-CZ" sz="1900" kern="1200" dirty="0" smtClean="0">
              <a:solidFill>
                <a:schemeClr val="tx1"/>
              </a:solidFill>
            </a:rPr>
            <a:t>jež ovlivňují příjem komunikovaného sdělení. Patří sem všechny prvky složité osobnostní struktury, měnící se </a:t>
          </a:r>
          <a:r>
            <a:rPr lang="cs-CZ" sz="1900" kern="1200" dirty="0" smtClean="0">
              <a:solidFill>
                <a:schemeClr val="tx1"/>
              </a:solidFill>
            </a:rPr>
            <a:t/>
          </a:r>
          <a:br>
            <a:rPr lang="cs-CZ" sz="1900" kern="1200" dirty="0" smtClean="0">
              <a:solidFill>
                <a:schemeClr val="tx1"/>
              </a:solidFill>
            </a:rPr>
          </a:br>
          <a:r>
            <a:rPr lang="cs-CZ" sz="1900" kern="1200" dirty="0" smtClean="0">
              <a:solidFill>
                <a:schemeClr val="tx1"/>
              </a:solidFill>
            </a:rPr>
            <a:t>v </a:t>
          </a:r>
          <a:r>
            <a:rPr lang="cs-CZ" sz="1900" kern="1200" dirty="0" smtClean="0">
              <a:solidFill>
                <a:schemeClr val="tx1"/>
              </a:solidFill>
            </a:rPr>
            <a:t>průběhu života.</a:t>
          </a:r>
          <a:endParaRPr lang="cs-CZ" sz="1900" kern="1200" dirty="0">
            <a:solidFill>
              <a:schemeClr val="tx1"/>
            </a:solidFill>
          </a:endParaRPr>
        </a:p>
      </dsp:txBody>
      <dsp:txXfrm>
        <a:off x="46372" y="2103536"/>
        <a:ext cx="10422856" cy="857197"/>
      </dsp:txXfrm>
    </dsp:sp>
    <dsp:sp modelId="{301160A7-27FB-4D77-991A-8D985A101DC9}">
      <dsp:nvSpPr>
        <dsp:cNvPr id="0" name=""/>
        <dsp:cNvSpPr/>
      </dsp:nvSpPr>
      <dsp:spPr>
        <a:xfrm>
          <a:off x="0" y="3031318"/>
          <a:ext cx="10515600" cy="949941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b="1" kern="1200" smtClean="0"/>
            <a:t>Příjemce jako člen skupiny</a:t>
          </a:r>
          <a:r>
            <a:rPr lang="cs-CZ" sz="1900" kern="1200" smtClean="0"/>
            <a:t>: člověk bývá členem sociální skupiny, ta vytváří určité normy, ty pak jednotlivec uplatňuje při posuzování sama sebe i okolního světa. </a:t>
          </a:r>
          <a:endParaRPr lang="cs-CZ" sz="1900" kern="1200"/>
        </a:p>
      </dsp:txBody>
      <dsp:txXfrm>
        <a:off x="46372" y="3077690"/>
        <a:ext cx="10422856" cy="857197"/>
      </dsp:txXfrm>
    </dsp:sp>
    <dsp:sp modelId="{A2D248B0-006D-4F54-82D0-BCA9645379A4}">
      <dsp:nvSpPr>
        <dsp:cNvPr id="0" name=""/>
        <dsp:cNvSpPr/>
      </dsp:nvSpPr>
      <dsp:spPr>
        <a:xfrm>
          <a:off x="0" y="4035980"/>
          <a:ext cx="10515600" cy="949941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b="1" kern="1200" dirty="0" smtClean="0"/>
            <a:t>Příjemce jako člen společnosti</a:t>
          </a:r>
          <a:r>
            <a:rPr lang="cs-CZ" sz="1900" kern="1200" dirty="0" smtClean="0"/>
            <a:t>: společnost do značné míry určuje nejen obsah sdělení, ale i jak ho budou jedinci přijímat a zpracovávat.</a:t>
          </a:r>
          <a:endParaRPr lang="cs-CZ" sz="1900" kern="1200" dirty="0"/>
        </a:p>
      </dsp:txBody>
      <dsp:txXfrm>
        <a:off x="46372" y="4082352"/>
        <a:ext cx="10422856" cy="8571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A26435C4-343C-453A-85FA-4234D1479BE4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AEF7A-0A33-4446-9079-FCDA11D028A4}" type="slidenum">
              <a:rPr lang="cs-CZ" smtClean="0"/>
              <a:t>‹#›</a:t>
            </a:fld>
            <a:endParaRPr lang="cs-CZ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1170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35C4-343C-453A-85FA-4234D1479BE4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AEF7A-0A33-4446-9079-FCDA11D028A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47012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35C4-343C-453A-85FA-4234D1479BE4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AEF7A-0A33-4446-9079-FCDA11D028A4}" type="slidenum">
              <a:rPr lang="cs-CZ" smtClean="0"/>
              <a:t>‹#›</a:t>
            </a:fld>
            <a:endParaRPr lang="cs-CZ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70220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35C4-343C-453A-85FA-4234D1479BE4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AEF7A-0A33-4446-9079-FCDA11D028A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975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35C4-343C-453A-85FA-4234D1479BE4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AEF7A-0A33-4446-9079-FCDA11D028A4}" type="slidenum">
              <a:rPr lang="cs-CZ" smtClean="0"/>
              <a:t>‹#›</a:t>
            </a:fld>
            <a:endParaRPr lang="cs-CZ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0297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35C4-343C-453A-85FA-4234D1479BE4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AEF7A-0A33-4446-9079-FCDA11D028A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1925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35C4-343C-453A-85FA-4234D1479BE4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AEF7A-0A33-4446-9079-FCDA11D028A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22393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35C4-343C-453A-85FA-4234D1479BE4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AEF7A-0A33-4446-9079-FCDA11D028A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31926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35C4-343C-453A-85FA-4234D1479BE4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AEF7A-0A33-4446-9079-FCDA11D028A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58459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35C4-343C-453A-85FA-4234D1479BE4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AEF7A-0A33-4446-9079-FCDA11D028A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33413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35C4-343C-453A-85FA-4234D1479BE4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AEF7A-0A33-4446-9079-FCDA11D028A4}" type="slidenum">
              <a:rPr lang="cs-CZ" smtClean="0"/>
              <a:t>‹#›</a:t>
            </a:fld>
            <a:endParaRPr lang="cs-CZ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9744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2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A26435C4-343C-453A-85FA-4234D1479BE4}" type="datetimeFigureOut">
              <a:rPr lang="cs-CZ" smtClean="0"/>
              <a:t>24.10.2014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F9AEF7A-0A33-4446-9079-FCDA11D028A4}" type="slidenum">
              <a:rPr lang="cs-CZ" smtClean="0"/>
              <a:t>‹#›</a:t>
            </a:fld>
            <a:endParaRPr lang="cs-CZ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1867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DUM%20f&#225;ze%20kontroln&#237;ho%20procesu.ppt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perspectiveAbove"/>
              <a:lightRig rig="threePt" dir="t"/>
            </a:scene3d>
          </a:bodyPr>
          <a:lstStyle/>
          <a:p>
            <a:r>
              <a:rPr lang="cs-CZ" b="1" spc="500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KOMUNIKAČNÍ SCHÉMA</a:t>
            </a:r>
            <a:endParaRPr lang="cs-CZ" b="1" spc="500" dirty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584751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SCHÉMA KOMUNIKAČNÍHO MODELU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0937" y="3016155"/>
            <a:ext cx="8120418" cy="2074460"/>
          </a:xfrm>
          <a:prstGeom prst="roundRect">
            <a:avLst>
              <a:gd name="adj" fmla="val 8594"/>
            </a:avLst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accent2">
                <a:lumMod val="75000"/>
              </a:schemeClr>
            </a:solidFill>
          </a:ln>
          <a:effectLst>
            <a:innerShdw blurRad="63500" dist="50800" dir="10800000">
              <a:prstClr val="black">
                <a:alpha val="50000"/>
              </a:prstClr>
            </a:innerShdw>
            <a:reflection blurRad="12700" stA="38000" endPos="28000" dist="5000" dir="5400000" sy="-100000" algn="bl" rotWithShape="0"/>
          </a:effectLst>
        </p:spPr>
      </p:pic>
      <p:sp>
        <p:nvSpPr>
          <p:cNvPr id="5" name="Obdélník 4"/>
          <p:cNvSpPr/>
          <p:nvPr/>
        </p:nvSpPr>
        <p:spPr>
          <a:xfrm>
            <a:off x="3151436" y="2138865"/>
            <a:ext cx="52886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Odesílatel                                                 Přenos (šum) </a:t>
            </a:r>
            <a:endParaRPr lang="cs-CZ" dirty="0"/>
          </a:p>
        </p:txBody>
      </p:sp>
      <p:sp>
        <p:nvSpPr>
          <p:cNvPr id="6" name="Obdélník 5"/>
          <p:cNvSpPr/>
          <p:nvPr/>
        </p:nvSpPr>
        <p:spPr>
          <a:xfrm>
            <a:off x="4714609" y="5550806"/>
            <a:ext cx="1479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Zpětná vazba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15541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76571"/>
          </a:xfrm>
        </p:spPr>
        <p:txBody>
          <a:bodyPr>
            <a:normAutofit/>
          </a:bodyPr>
          <a:lstStyle/>
          <a:p>
            <a:r>
              <a:rPr lang="cs-CZ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Příklad komunikačního řetězce podle Shannon-</a:t>
            </a:r>
            <a:r>
              <a:rPr lang="cs-CZ" sz="2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Weaverova</a:t>
            </a:r>
            <a:r>
              <a:rPr lang="cs-CZ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modelu: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955342"/>
            <a:ext cx="10515600" cy="580029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Publikování tištěných dokumentů</a:t>
            </a:r>
          </a:p>
          <a:p>
            <a:r>
              <a:rPr lang="cs-CZ" b="1" dirty="0"/>
              <a:t>ZDROJ</a:t>
            </a:r>
            <a:r>
              <a:rPr lang="cs-CZ" dirty="0"/>
              <a:t> = původce (autor) dokumentu</a:t>
            </a:r>
          </a:p>
          <a:p>
            <a:r>
              <a:rPr lang="cs-CZ" b="1" dirty="0"/>
              <a:t>KÓDOVÁNÍ</a:t>
            </a:r>
            <a:r>
              <a:rPr lang="cs-CZ" dirty="0"/>
              <a:t> = výběr vhodné fyzické manifestace (slova, zvuky, obrazy, znaky...) a její záznam na vhodné médium (papír, pevný disk...)</a:t>
            </a:r>
          </a:p>
          <a:p>
            <a:r>
              <a:rPr lang="cs-CZ" b="1" dirty="0"/>
              <a:t>SDĚLENÍ</a:t>
            </a:r>
            <a:r>
              <a:rPr lang="cs-CZ" dirty="0"/>
              <a:t> = obsah dokumentu - např. „Příčiny úbytku ozónové vrstvy Země“</a:t>
            </a:r>
          </a:p>
          <a:p>
            <a:r>
              <a:rPr lang="cs-CZ" b="1" dirty="0"/>
              <a:t>PŘENOSOVÁ CESTA (kanál)</a:t>
            </a:r>
            <a:r>
              <a:rPr lang="cs-CZ" dirty="0"/>
              <a:t> = vytvořený dokument a jeho formy (např. rukopis, soubor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v </a:t>
            </a:r>
            <a:r>
              <a:rPr lang="cs-CZ" dirty="0"/>
              <a:t>textovém editoru, soubor v DTP programu, vytištěné podklady pro korekturu, kniha, článek v časopise, xerokopie), jichž nabývá cestou od zdroje k příjemci (např. redakce - vydavatel - velkoobchod - maloobchod - skladiště knihovny - studovna knihovny)</a:t>
            </a:r>
          </a:p>
          <a:p>
            <a:r>
              <a:rPr lang="cs-CZ" b="1" dirty="0"/>
              <a:t>DEKÓDOVÁNÍ</a:t>
            </a:r>
            <a:r>
              <a:rPr lang="cs-CZ" dirty="0"/>
              <a:t> = schopnost příjemce pochopit sdělení ve formě, v níž je prezentováno (např. překlad do mateřského jazyka, porozumění obsahu)</a:t>
            </a:r>
          </a:p>
          <a:p>
            <a:r>
              <a:rPr lang="cs-CZ" b="1" dirty="0"/>
              <a:t>PŘÍJEMCE</a:t>
            </a:r>
            <a:r>
              <a:rPr lang="cs-CZ" dirty="0"/>
              <a:t> = čtenář dokumentu</a:t>
            </a:r>
          </a:p>
          <a:p>
            <a:r>
              <a:rPr lang="cs-CZ" b="1" dirty="0"/>
              <a:t>ŠUM</a:t>
            </a:r>
            <a:r>
              <a:rPr lang="cs-CZ" dirty="0"/>
              <a:t> = např. překlepy písařky při přepisování rukopisu (při kódování), poškození knihy např. vytržením listů (při přenosu), dyslexie (při dekódování)</a:t>
            </a:r>
          </a:p>
          <a:p>
            <a:r>
              <a:rPr lang="cs-CZ" b="1" dirty="0"/>
              <a:t>ZPĚTNÁ VAZBA</a:t>
            </a:r>
            <a:r>
              <a:rPr lang="cs-CZ" dirty="0"/>
              <a:t> = např. recenze dokumentu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16987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shannon-weaverův mode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594" y="477673"/>
            <a:ext cx="9376012" cy="5977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013553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Procvičování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Co je komunikace? </a:t>
            </a:r>
          </a:p>
          <a:p>
            <a:r>
              <a:rPr lang="cs-CZ" dirty="0" smtClean="0"/>
              <a:t>Jak vypadá schéma komunikačního modelu?</a:t>
            </a:r>
          </a:p>
          <a:p>
            <a:r>
              <a:rPr lang="cs-CZ" dirty="0" smtClean="0"/>
              <a:t>Jaké otázky řeší </a:t>
            </a:r>
            <a:r>
              <a:rPr lang="cs-CZ" dirty="0" err="1" smtClean="0"/>
              <a:t>Laswellův</a:t>
            </a:r>
            <a:r>
              <a:rPr lang="cs-CZ" dirty="0" smtClean="0"/>
              <a:t> komunikační model?</a:t>
            </a:r>
          </a:p>
          <a:p>
            <a:r>
              <a:rPr lang="cs-CZ" dirty="0" smtClean="0"/>
              <a:t>Co obsahuje komunikační proces?</a:t>
            </a:r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03190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9945164"/>
              </p:ext>
            </p:extLst>
          </p:nvPr>
        </p:nvGraphicFramePr>
        <p:xfrm>
          <a:off x="1231894" y="850898"/>
          <a:ext cx="9537705" cy="4813300"/>
        </p:xfrm>
        <a:graphic>
          <a:graphicData uri="http://schemas.openxmlformats.org/drawingml/2006/table">
            <a:tbl>
              <a:tblPr/>
              <a:tblGrid>
                <a:gridCol w="382054"/>
                <a:gridCol w="368409"/>
                <a:gridCol w="382054"/>
                <a:gridCol w="382054"/>
                <a:gridCol w="382054"/>
                <a:gridCol w="382054"/>
                <a:gridCol w="382054"/>
                <a:gridCol w="382054"/>
                <a:gridCol w="382054"/>
                <a:gridCol w="382054"/>
                <a:gridCol w="382054"/>
                <a:gridCol w="382054"/>
                <a:gridCol w="382054"/>
                <a:gridCol w="382054"/>
                <a:gridCol w="382054"/>
                <a:gridCol w="382054"/>
                <a:gridCol w="382054"/>
                <a:gridCol w="382054"/>
                <a:gridCol w="382054"/>
                <a:gridCol w="382054"/>
                <a:gridCol w="382054"/>
                <a:gridCol w="382054"/>
                <a:gridCol w="382054"/>
                <a:gridCol w="382054"/>
                <a:gridCol w="382054"/>
              </a:tblGrid>
              <a:tr h="481330"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1330"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81330"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81330"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8133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81330"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81330"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8133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81330"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81330"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0" y="585788"/>
            <a:ext cx="9720263" cy="1498600"/>
          </a:xfrm>
        </p:spPr>
        <p:txBody>
          <a:bodyPr>
            <a:normAutofit/>
          </a:bodyPr>
          <a:lstStyle/>
          <a:p>
            <a:r>
              <a:rPr lang="cs-CZ" sz="1400" dirty="0" smtClean="0"/>
              <a:t>Tajenka</a:t>
            </a:r>
            <a:endParaRPr lang="cs-CZ" sz="1400" dirty="0"/>
          </a:p>
        </p:txBody>
      </p:sp>
    </p:spTree>
    <p:extLst>
      <p:ext uri="{BB962C8B-B14F-4D97-AF65-F5344CB8AC3E}">
        <p14:creationId xmlns:p14="http://schemas.microsoft.com/office/powerpoint/2010/main" val="21728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3853177"/>
              </p:ext>
            </p:extLst>
          </p:nvPr>
        </p:nvGraphicFramePr>
        <p:xfrm>
          <a:off x="1136349" y="787399"/>
          <a:ext cx="9720266" cy="5168903"/>
        </p:xfrm>
        <a:graphic>
          <a:graphicData uri="http://schemas.openxmlformats.org/drawingml/2006/table">
            <a:tbl>
              <a:tblPr/>
              <a:tblGrid>
                <a:gridCol w="586884"/>
                <a:gridCol w="342349"/>
                <a:gridCol w="330122"/>
                <a:gridCol w="342349"/>
                <a:gridCol w="342349"/>
                <a:gridCol w="342349"/>
                <a:gridCol w="342349"/>
                <a:gridCol w="342349"/>
                <a:gridCol w="342349"/>
                <a:gridCol w="342349"/>
                <a:gridCol w="342349"/>
                <a:gridCol w="342349"/>
                <a:gridCol w="342349"/>
                <a:gridCol w="342349"/>
                <a:gridCol w="342349"/>
                <a:gridCol w="342349"/>
                <a:gridCol w="342349"/>
                <a:gridCol w="342349"/>
                <a:gridCol w="342349"/>
                <a:gridCol w="342349"/>
                <a:gridCol w="342349"/>
                <a:gridCol w="342349"/>
                <a:gridCol w="342349"/>
                <a:gridCol w="342349"/>
                <a:gridCol w="342349"/>
                <a:gridCol w="342349"/>
                <a:gridCol w="586884"/>
              </a:tblGrid>
              <a:tr h="432458"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2458"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č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í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2458"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ř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á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2458"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9170" marR="9170" marT="917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ř</a:t>
                      </a:r>
                    </a:p>
                  </a:txBody>
                  <a:tcPr marL="9170" marR="9170" marT="917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í</a:t>
                      </a:r>
                    </a:p>
                  </a:txBody>
                  <a:tcPr marL="9170" marR="9170" marT="917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</a:t>
                      </a:r>
                    </a:p>
                  </a:txBody>
                  <a:tcPr marL="9170" marR="9170" marT="917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</a:t>
                      </a:r>
                    </a:p>
                  </a:txBody>
                  <a:tcPr marL="9170" marR="9170" marT="917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</a:t>
                      </a:r>
                    </a:p>
                  </a:txBody>
                  <a:tcPr marL="9170" marR="9170" marT="917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</a:t>
                      </a:r>
                    </a:p>
                  </a:txBody>
                  <a:tcPr marL="9170" marR="9170" marT="917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2458"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š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2458"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ó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á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í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2458"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č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í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2458"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ó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á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í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2458"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ě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á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2458"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ř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í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2458"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ě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í</a:t>
                      </a:r>
                    </a:p>
                  </a:txBody>
                  <a:tcPr marL="9170" marR="9170" marT="91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11865"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70" marR="9170" marT="917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0" y="585788"/>
            <a:ext cx="9720263" cy="1498600"/>
          </a:xfrm>
        </p:spPr>
        <p:txBody>
          <a:bodyPr>
            <a:normAutofit/>
          </a:bodyPr>
          <a:lstStyle/>
          <a:p>
            <a:r>
              <a:rPr lang="cs-CZ" sz="1400" dirty="0" smtClean="0"/>
              <a:t>Tajenka</a:t>
            </a:r>
            <a:endParaRPr lang="cs-CZ" sz="1400" dirty="0"/>
          </a:p>
        </p:txBody>
      </p:sp>
    </p:spTree>
    <p:extLst>
      <p:ext uri="{BB962C8B-B14F-4D97-AF65-F5344CB8AC3E}">
        <p14:creationId xmlns:p14="http://schemas.microsoft.com/office/powerpoint/2010/main" val="708338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BĚLOHLÁVEK</a:t>
            </a:r>
            <a:r>
              <a:rPr lang="en-US" dirty="0"/>
              <a:t>, F. a </a:t>
            </a:r>
            <a:r>
              <a:rPr lang="en-US" dirty="0" err="1"/>
              <a:t>kol</a:t>
            </a:r>
            <a:r>
              <a:rPr lang="en-US" dirty="0"/>
              <a:t>. Management. 1. </a:t>
            </a:r>
            <a:r>
              <a:rPr lang="en-US" dirty="0" err="1"/>
              <a:t>vyd</a:t>
            </a:r>
            <a:r>
              <a:rPr lang="en-US" dirty="0"/>
              <a:t>. Brno : </a:t>
            </a:r>
            <a:r>
              <a:rPr lang="en-US" dirty="0" err="1"/>
              <a:t>ComputerPress</a:t>
            </a:r>
            <a:r>
              <a:rPr lang="en-US" dirty="0"/>
              <a:t>, </a:t>
            </a:r>
            <a:r>
              <a:rPr lang="en-US" dirty="0" smtClean="0"/>
              <a:t>2006, </a:t>
            </a:r>
            <a:r>
              <a:rPr lang="en-US" dirty="0"/>
              <a:t>724 s.. ISBN 80-251-0396-X. </a:t>
            </a:r>
            <a:endParaRPr lang="cs-CZ" dirty="0" smtClean="0"/>
          </a:p>
          <a:p>
            <a:r>
              <a:rPr lang="cs-CZ" dirty="0"/>
              <a:t>MANAGEMENT: základy </a:t>
            </a:r>
            <a:r>
              <a:rPr lang="cs-CZ" b="1" dirty="0"/>
              <a:t>management</a:t>
            </a:r>
            <a:r>
              <a:rPr lang="cs-CZ" dirty="0"/>
              <a:t>u / Jaroslav Zlámal, Petr Bačík, Jana Bellová, Kralice na Hané : </a:t>
            </a:r>
            <a:r>
              <a:rPr lang="cs-CZ" dirty="0" err="1"/>
              <a:t>Computer</a:t>
            </a:r>
            <a:r>
              <a:rPr lang="cs-CZ" dirty="0"/>
              <a:t> Media, 2011, 104 s, ISBN : 978-80-7402-083-4 (brož</a:t>
            </a:r>
            <a:r>
              <a:rPr lang="cs-CZ" dirty="0" smtClean="0"/>
              <a:t>.)</a:t>
            </a:r>
          </a:p>
          <a:p>
            <a:r>
              <a:rPr lang="cs-CZ" dirty="0"/>
              <a:t>SYNEK, M. Manažerská ekonomika. 4. vyd. Praha : </a:t>
            </a:r>
            <a:r>
              <a:rPr lang="cs-CZ" dirty="0" err="1"/>
              <a:t>Grada</a:t>
            </a:r>
            <a:r>
              <a:rPr lang="cs-CZ" dirty="0"/>
              <a:t> </a:t>
            </a:r>
            <a:r>
              <a:rPr lang="cs-CZ" dirty="0" err="1"/>
              <a:t>Publishing</a:t>
            </a:r>
            <a:r>
              <a:rPr lang="cs-CZ" dirty="0"/>
              <a:t>, 2007. 464 s. ISBN 978-80-247-1992-4. </a:t>
            </a:r>
          </a:p>
          <a:p>
            <a:r>
              <a:rPr lang="cs-CZ" dirty="0"/>
              <a:t>ON-LINE: http:</a:t>
            </a:r>
            <a:r>
              <a:rPr lang="cs-CZ" dirty="0">
                <a:hlinkClick r:id="rId2" action="ppaction://hlinkpres?slideindex=1&amp;slidetitle="/>
              </a:rPr>
              <a:t>//www.univerzita-online.cz/</a:t>
            </a:r>
            <a:r>
              <a:rPr lang="cs-CZ" dirty="0" err="1">
                <a:hlinkClick r:id="rId2" action="ppaction://hlinkpres?slideindex=1&amp;slidetitle="/>
              </a:rPr>
              <a:t>mng</a:t>
            </a:r>
            <a:r>
              <a:rPr lang="cs-CZ" dirty="0">
                <a:hlinkClick r:id="rId2" action="ppaction://hlinkpres?slideindex=1&amp;slidetitle="/>
              </a:rPr>
              <a:t>.</a:t>
            </a:r>
            <a:endParaRPr lang="cs-CZ" dirty="0"/>
          </a:p>
          <a:p>
            <a:pPr marL="0" indent="0">
              <a:buNone/>
            </a:pP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0945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391" y="668740"/>
            <a:ext cx="5761219" cy="1261981"/>
          </a:xfrm>
          <a:prstGeom prst="rect">
            <a:avLst/>
          </a:prstGeom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3011776"/>
              </p:ext>
            </p:extLst>
          </p:nvPr>
        </p:nvGraphicFramePr>
        <p:xfrm>
          <a:off x="2567608" y="2256972"/>
          <a:ext cx="7056784" cy="3693067"/>
        </p:xfrm>
        <a:graphic>
          <a:graphicData uri="http://schemas.openxmlformats.org/drawingml/2006/table">
            <a:tbl>
              <a:tblPr bandRow="1">
                <a:tableStyleId>{5DA37D80-6434-44D0-A028-1B22A696006F}</a:tableStyleId>
              </a:tblPr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školy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Soukromé střední odborné učiliště</a:t>
                      </a:r>
                      <a:r>
                        <a:rPr lang="cs-CZ" sz="1600" baseline="0" dirty="0" smtClean="0"/>
                        <a:t> LIVA s.r.o.</a:t>
                      </a:r>
                      <a:endParaRPr lang="cs-CZ" sz="1600" b="1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750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/>
                        <a:t>VY_32_INOVACE_1020</a:t>
                      </a:r>
                      <a:r>
                        <a:rPr lang="cs-CZ" sz="1600" baseline="0" dirty="0" smtClean="0"/>
                        <a:t> Komunikační schéma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Management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 ročník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Ing.</a:t>
                      </a:r>
                      <a:r>
                        <a:rPr lang="cs-CZ" sz="1600" baseline="0" dirty="0" smtClean="0"/>
                        <a:t> Jarmila Kabourková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15.3.2014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9445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baseline="0" dirty="0" smtClean="0"/>
                        <a:t>Materiál popisuje jednotlivá komunikační schémata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učiva prostřednictvím projektoru</a:t>
                      </a:r>
                      <a:endParaRPr lang="cs-CZ" sz="1600" dirty="0">
                        <a:latin typeface="Tw Cen MT" panose="020B0602020104020603" pitchFamily="34" charset="-18"/>
                      </a:endParaRPr>
                    </a:p>
                  </a:txBody>
                  <a:tcPr anchor="ctr"/>
                </a:tc>
              </a:tr>
              <a:tr h="369748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Pokud není uvedeno jinak, pochází publikované materiály ze zdrojů autora.</a:t>
                      </a:r>
                      <a:endParaRPr kumimoji="0" lang="cs-CZ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ill Sans M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3503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vert="wordArtVert">
            <a:noAutofit/>
          </a:bodyPr>
          <a:lstStyle/>
          <a:p>
            <a:r>
              <a:rPr lang="cs-CZ" sz="7200" b="1" dirty="0" smtClean="0"/>
              <a:t>Komunikace</a:t>
            </a:r>
            <a:endParaRPr lang="cs-CZ" sz="7200" b="1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69507"/>
              </p:ext>
            </p:extLst>
          </p:nvPr>
        </p:nvGraphicFramePr>
        <p:xfrm>
          <a:off x="1023938" y="2286000"/>
          <a:ext cx="9720262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469093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KOMUNIKAČNÍ PROCES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Komunikační proces představuje </a:t>
            </a:r>
            <a:r>
              <a:rPr lang="cs-CZ" dirty="0" smtClean="0"/>
              <a:t>průběh </a:t>
            </a:r>
            <a:r>
              <a:rPr lang="cs-CZ" dirty="0"/>
              <a:t>komunikace. Komunikační proces obsahuje </a:t>
            </a:r>
            <a:r>
              <a:rPr lang="cs-CZ" b="1" dirty="0">
                <a:solidFill>
                  <a:srgbClr val="FF0000"/>
                </a:solidFill>
              </a:rPr>
              <a:t>pět základních složek</a:t>
            </a:r>
            <a:r>
              <a:rPr lang="cs-CZ" dirty="0">
                <a:solidFill>
                  <a:srgbClr val="00B050"/>
                </a:solidFill>
              </a:rPr>
              <a:t>: </a:t>
            </a:r>
            <a:r>
              <a:rPr lang="cs-CZ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odesílatel sdělení </a:t>
            </a:r>
            <a:r>
              <a:rPr lang="cs-CZ" dirty="0"/>
              <a:t>(neboli mluvčí, komunikátor), </a:t>
            </a:r>
            <a:r>
              <a:rPr lang="cs-CZ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sdělení </a:t>
            </a:r>
            <a:r>
              <a:rPr lang="cs-CZ" dirty="0"/>
              <a:t>(neboli zpráva, </a:t>
            </a:r>
            <a:r>
              <a:rPr lang="cs-CZ" dirty="0" err="1"/>
              <a:t>komunité</a:t>
            </a:r>
            <a:r>
              <a:rPr lang="cs-CZ" dirty="0"/>
              <a:t>), </a:t>
            </a:r>
            <a:r>
              <a:rPr lang="cs-CZ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příjemce sdělení</a:t>
            </a:r>
            <a:r>
              <a:rPr lang="cs-CZ" dirty="0"/>
              <a:t> (neboli komunikant, posluchač), </a:t>
            </a:r>
            <a:r>
              <a:rPr lang="cs-CZ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komunikační kanál</a:t>
            </a:r>
            <a:r>
              <a:rPr lang="cs-CZ" dirty="0"/>
              <a:t>, </a:t>
            </a:r>
            <a:r>
              <a:rPr lang="cs-CZ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médium</a:t>
            </a:r>
            <a:r>
              <a:rPr lang="cs-CZ" dirty="0"/>
              <a:t> či </a:t>
            </a:r>
            <a:r>
              <a:rPr lang="cs-CZ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prostředek pro sdělení </a:t>
            </a:r>
            <a:r>
              <a:rPr lang="cs-CZ" dirty="0"/>
              <a:t>a v neposlední řadě i </a:t>
            </a:r>
            <a:r>
              <a:rPr lang="cs-CZ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zpětnou vazbu </a:t>
            </a:r>
            <a:r>
              <a:rPr lang="cs-CZ" dirty="0"/>
              <a:t>také ve formě komunikačního kanálu, média nebo prostředku pro sdělení. </a:t>
            </a:r>
            <a:endParaRPr lang="cs-CZ" dirty="0" smtClean="0"/>
          </a:p>
          <a:p>
            <a:endParaRPr lang="cs-CZ" dirty="0"/>
          </a:p>
          <a:p>
            <a:r>
              <a:rPr lang="cs-CZ" dirty="0" smtClean="0"/>
              <a:t>Tyto </a:t>
            </a:r>
            <a:r>
              <a:rPr lang="cs-CZ" dirty="0"/>
              <a:t>složky nám názorně vyznačuje </a:t>
            </a:r>
            <a:r>
              <a:rPr lang="cs-CZ" dirty="0">
                <a:solidFill>
                  <a:srgbClr val="FF0000"/>
                </a:solidFill>
              </a:rPr>
              <a:t>schéma komunikačního procesu</a:t>
            </a:r>
            <a:r>
              <a:rPr lang="cs-CZ" dirty="0"/>
              <a:t>. </a:t>
            </a:r>
          </a:p>
          <a:p>
            <a:endParaRPr lang="cs-CZ" dirty="0"/>
          </a:p>
        </p:txBody>
      </p:sp>
      <p:sp>
        <p:nvSpPr>
          <p:cNvPr id="4" name="Šipka dolů 3"/>
          <p:cNvSpPr/>
          <p:nvPr/>
        </p:nvSpPr>
        <p:spPr>
          <a:xfrm>
            <a:off x="8120418" y="5199797"/>
            <a:ext cx="1064525" cy="914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43654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4610"/>
          <p:cNvGrpSpPr/>
          <p:nvPr/>
        </p:nvGrpSpPr>
        <p:grpSpPr>
          <a:xfrm>
            <a:off x="996287" y="668741"/>
            <a:ext cx="10363199" cy="6045958"/>
            <a:chOff x="0" y="0"/>
            <a:chExt cx="4810816" cy="1848485"/>
          </a:xfrm>
        </p:grpSpPr>
        <p:sp>
          <p:nvSpPr>
            <p:cNvPr id="3" name="Rectangle 805"/>
            <p:cNvSpPr/>
            <p:nvPr/>
          </p:nvSpPr>
          <p:spPr>
            <a:xfrm>
              <a:off x="0" y="206477"/>
              <a:ext cx="50673" cy="224380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6350" indent="-6350" algn="l">
                <a:lnSpc>
                  <a:spcPct val="107000"/>
                </a:lnSpc>
                <a:spcAft>
                  <a:spcPts val="800"/>
                </a:spcAft>
              </a:pPr>
              <a:r>
                <a:rPr lang="cs-CZ" sz="12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</a:p>
          </p:txBody>
        </p:sp>
        <p:sp>
          <p:nvSpPr>
            <p:cNvPr id="4" name="Rectangle 806"/>
            <p:cNvSpPr/>
            <p:nvPr/>
          </p:nvSpPr>
          <p:spPr>
            <a:xfrm>
              <a:off x="0" y="621259"/>
              <a:ext cx="50673" cy="224380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6350" indent="-6350" algn="l">
                <a:lnSpc>
                  <a:spcPct val="107000"/>
                </a:lnSpc>
                <a:spcAft>
                  <a:spcPts val="800"/>
                </a:spcAft>
              </a:pPr>
              <a:r>
                <a:rPr lang="cs-CZ" sz="12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</a:p>
          </p:txBody>
        </p:sp>
        <p:sp>
          <p:nvSpPr>
            <p:cNvPr id="5" name="Rectangle 807"/>
            <p:cNvSpPr/>
            <p:nvPr/>
          </p:nvSpPr>
          <p:spPr>
            <a:xfrm>
              <a:off x="0" y="1038835"/>
              <a:ext cx="50673" cy="224380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6350" indent="-6350" algn="l">
                <a:lnSpc>
                  <a:spcPct val="107000"/>
                </a:lnSpc>
                <a:spcAft>
                  <a:spcPts val="800"/>
                </a:spcAft>
              </a:pPr>
              <a:r>
                <a:rPr lang="cs-CZ" sz="12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</a:p>
          </p:txBody>
        </p:sp>
        <p:sp>
          <p:nvSpPr>
            <p:cNvPr id="6" name="Rectangle 808"/>
            <p:cNvSpPr/>
            <p:nvPr/>
          </p:nvSpPr>
          <p:spPr>
            <a:xfrm>
              <a:off x="0" y="1453363"/>
              <a:ext cx="50673" cy="224380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6350" indent="-6350" algn="l">
                <a:lnSpc>
                  <a:spcPct val="107000"/>
                </a:lnSpc>
                <a:spcAft>
                  <a:spcPts val="800"/>
                </a:spcAft>
              </a:pPr>
              <a:r>
                <a:rPr lang="cs-CZ" sz="12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</a:p>
          </p:txBody>
        </p:sp>
        <p:sp>
          <p:nvSpPr>
            <p:cNvPr id="7" name="Shape 898"/>
            <p:cNvSpPr/>
            <p:nvPr/>
          </p:nvSpPr>
          <p:spPr>
            <a:xfrm>
              <a:off x="2116658" y="679451"/>
              <a:ext cx="683895" cy="431800"/>
            </a:xfrm>
            <a:custGeom>
              <a:avLst/>
              <a:gdLst/>
              <a:ahLst/>
              <a:cxnLst/>
              <a:rect l="0" t="0" r="0" b="0"/>
              <a:pathLst>
                <a:path w="683895" h="431800">
                  <a:moveTo>
                    <a:pt x="0" y="431800"/>
                  </a:moveTo>
                  <a:lnTo>
                    <a:pt x="683895" y="431800"/>
                  </a:lnTo>
                  <a:lnTo>
                    <a:pt x="683895" y="0"/>
                  </a:lnTo>
                  <a:lnTo>
                    <a:pt x="0" y="0"/>
                  </a:lnTo>
                  <a:close/>
                </a:path>
              </a:pathLst>
            </a:custGeom>
            <a:ln w="9525" cap="rnd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cs-CZ"/>
            </a:p>
          </p:txBody>
        </p:sp>
        <p:sp>
          <p:nvSpPr>
            <p:cNvPr id="8" name="Rectangle 899"/>
            <p:cNvSpPr/>
            <p:nvPr/>
          </p:nvSpPr>
          <p:spPr>
            <a:xfrm>
              <a:off x="2213712" y="831179"/>
              <a:ext cx="574834" cy="1843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6350" indent="-6350" algn="l">
                <a:lnSpc>
                  <a:spcPct val="107000"/>
                </a:lnSpc>
                <a:spcAft>
                  <a:spcPts val="800"/>
                </a:spcAft>
              </a:pPr>
              <a:r>
                <a:rPr lang="cs-CZ" sz="2800" b="1" u="sng" dirty="0">
                  <a:solidFill>
                    <a:srgbClr val="C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sdělení</a:t>
              </a:r>
            </a:p>
          </p:txBody>
        </p:sp>
        <p:sp>
          <p:nvSpPr>
            <p:cNvPr id="9" name="Rectangle 900"/>
            <p:cNvSpPr/>
            <p:nvPr/>
          </p:nvSpPr>
          <p:spPr>
            <a:xfrm>
              <a:off x="2646883" y="880339"/>
              <a:ext cx="50673" cy="224380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6350" indent="-6350" algn="l">
                <a:lnSpc>
                  <a:spcPct val="107000"/>
                </a:lnSpc>
                <a:spcAft>
                  <a:spcPts val="800"/>
                </a:spcAft>
              </a:pPr>
              <a:r>
                <a:rPr lang="cs-CZ" sz="12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</a:p>
          </p:txBody>
        </p:sp>
        <p:sp>
          <p:nvSpPr>
            <p:cNvPr id="10" name="Shape 902"/>
            <p:cNvSpPr/>
            <p:nvPr/>
          </p:nvSpPr>
          <p:spPr>
            <a:xfrm>
              <a:off x="73863" y="679451"/>
              <a:ext cx="1327785" cy="431800"/>
            </a:xfrm>
            <a:custGeom>
              <a:avLst/>
              <a:gdLst/>
              <a:ahLst/>
              <a:cxnLst/>
              <a:rect l="0" t="0" r="0" b="0"/>
              <a:pathLst>
                <a:path w="1327785" h="431800">
                  <a:moveTo>
                    <a:pt x="0" y="431800"/>
                  </a:moveTo>
                  <a:lnTo>
                    <a:pt x="1327785" y="431800"/>
                  </a:lnTo>
                  <a:lnTo>
                    <a:pt x="1327785" y="0"/>
                  </a:lnTo>
                  <a:lnTo>
                    <a:pt x="0" y="0"/>
                  </a:lnTo>
                  <a:close/>
                </a:path>
              </a:pathLst>
            </a:custGeom>
            <a:ln w="9525" cap="rnd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cs-CZ"/>
            </a:p>
          </p:txBody>
        </p:sp>
        <p:sp>
          <p:nvSpPr>
            <p:cNvPr id="11" name="Rectangle 903"/>
            <p:cNvSpPr/>
            <p:nvPr/>
          </p:nvSpPr>
          <p:spPr>
            <a:xfrm>
              <a:off x="93559" y="804023"/>
              <a:ext cx="1445599" cy="1843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6350" indent="-6350" algn="l">
                <a:lnSpc>
                  <a:spcPct val="107000"/>
                </a:lnSpc>
                <a:spcAft>
                  <a:spcPts val="800"/>
                </a:spcAft>
              </a:pPr>
              <a:r>
                <a:rPr lang="cs-CZ" sz="2800" b="1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Odesílatel sdělení</a:t>
              </a:r>
            </a:p>
          </p:txBody>
        </p:sp>
        <p:sp>
          <p:nvSpPr>
            <p:cNvPr id="12" name="Rectangle 904"/>
            <p:cNvSpPr/>
            <p:nvPr/>
          </p:nvSpPr>
          <p:spPr>
            <a:xfrm>
              <a:off x="1259408" y="880339"/>
              <a:ext cx="50673" cy="224380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6350" indent="-6350" algn="l">
                <a:lnSpc>
                  <a:spcPct val="107000"/>
                </a:lnSpc>
                <a:spcAft>
                  <a:spcPts val="800"/>
                </a:spcAft>
              </a:pPr>
              <a:r>
                <a:rPr lang="cs-CZ" sz="12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</a:p>
          </p:txBody>
        </p:sp>
        <p:sp>
          <p:nvSpPr>
            <p:cNvPr id="13" name="Shape 906"/>
            <p:cNvSpPr/>
            <p:nvPr/>
          </p:nvSpPr>
          <p:spPr>
            <a:xfrm>
              <a:off x="3429203" y="679451"/>
              <a:ext cx="1208405" cy="431800"/>
            </a:xfrm>
            <a:custGeom>
              <a:avLst/>
              <a:gdLst/>
              <a:ahLst/>
              <a:cxnLst/>
              <a:rect l="0" t="0" r="0" b="0"/>
              <a:pathLst>
                <a:path w="1208405" h="431800">
                  <a:moveTo>
                    <a:pt x="0" y="431800"/>
                  </a:moveTo>
                  <a:lnTo>
                    <a:pt x="1208405" y="431800"/>
                  </a:lnTo>
                  <a:lnTo>
                    <a:pt x="1208405" y="0"/>
                  </a:lnTo>
                  <a:lnTo>
                    <a:pt x="0" y="0"/>
                  </a:lnTo>
                  <a:close/>
                </a:path>
              </a:pathLst>
            </a:custGeom>
            <a:ln w="9525" cap="rnd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cs-CZ"/>
            </a:p>
          </p:txBody>
        </p:sp>
        <p:sp>
          <p:nvSpPr>
            <p:cNvPr id="14" name="Rectangle 907"/>
            <p:cNvSpPr/>
            <p:nvPr/>
          </p:nvSpPr>
          <p:spPr>
            <a:xfrm>
              <a:off x="3466765" y="799320"/>
              <a:ext cx="1344051" cy="1843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6350" indent="-6350" algn="l">
                <a:lnSpc>
                  <a:spcPct val="107000"/>
                </a:lnSpc>
                <a:spcAft>
                  <a:spcPts val="800"/>
                </a:spcAft>
              </a:pPr>
              <a:r>
                <a:rPr lang="cs-CZ" sz="2800" b="1" dirty="0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Příjemce </a:t>
              </a:r>
              <a:r>
                <a:rPr lang="cs-CZ" sz="2800" b="1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sdělení</a:t>
              </a:r>
            </a:p>
          </p:txBody>
        </p:sp>
        <p:sp>
          <p:nvSpPr>
            <p:cNvPr id="15" name="Rectangle 908"/>
            <p:cNvSpPr/>
            <p:nvPr/>
          </p:nvSpPr>
          <p:spPr>
            <a:xfrm>
              <a:off x="4540326" y="880339"/>
              <a:ext cx="50673" cy="224380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6350" indent="-6350" algn="l">
                <a:lnSpc>
                  <a:spcPct val="107000"/>
                </a:lnSpc>
                <a:spcAft>
                  <a:spcPts val="800"/>
                </a:spcAft>
              </a:pPr>
              <a:r>
                <a:rPr lang="cs-CZ" sz="12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</a:p>
          </p:txBody>
        </p:sp>
        <p:sp>
          <p:nvSpPr>
            <p:cNvPr id="16" name="Shape 910"/>
            <p:cNvSpPr/>
            <p:nvPr/>
          </p:nvSpPr>
          <p:spPr>
            <a:xfrm>
              <a:off x="1401648" y="0"/>
              <a:ext cx="2027555" cy="646430"/>
            </a:xfrm>
            <a:custGeom>
              <a:avLst/>
              <a:gdLst/>
              <a:ahLst/>
              <a:cxnLst/>
              <a:rect l="0" t="0" r="0" b="0"/>
              <a:pathLst>
                <a:path w="2027555" h="646430">
                  <a:moveTo>
                    <a:pt x="0" y="646430"/>
                  </a:moveTo>
                  <a:lnTo>
                    <a:pt x="2027555" y="646430"/>
                  </a:lnTo>
                  <a:lnTo>
                    <a:pt x="2027555" y="0"/>
                  </a:lnTo>
                  <a:lnTo>
                    <a:pt x="0" y="0"/>
                  </a:lnTo>
                  <a:close/>
                </a:path>
              </a:pathLst>
            </a:custGeom>
            <a:ln w="9525" cap="rnd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cs-CZ"/>
            </a:p>
          </p:txBody>
        </p:sp>
        <p:sp>
          <p:nvSpPr>
            <p:cNvPr id="17" name="Rectangle 911"/>
            <p:cNvSpPr/>
            <p:nvPr/>
          </p:nvSpPr>
          <p:spPr>
            <a:xfrm>
              <a:off x="1385255" y="192221"/>
              <a:ext cx="2488855" cy="1843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6350" indent="-6350" algn="l">
                <a:lnSpc>
                  <a:spcPct val="107000"/>
                </a:lnSpc>
                <a:spcAft>
                  <a:spcPts val="800"/>
                </a:spcAft>
              </a:pPr>
              <a:r>
                <a:rPr lang="cs-CZ" sz="2800" b="1" dirty="0">
                  <a:solidFill>
                    <a:schemeClr val="accent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Komunikační kanál, médium</a:t>
              </a:r>
              <a:r>
                <a:rPr lang="cs-CZ" sz="1200" dirty="0">
                  <a:solidFill>
                    <a:schemeClr val="accent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, </a:t>
              </a:r>
            </a:p>
          </p:txBody>
        </p:sp>
        <p:sp>
          <p:nvSpPr>
            <p:cNvPr id="18" name="Rectangle 912"/>
            <p:cNvSpPr/>
            <p:nvPr/>
          </p:nvSpPr>
          <p:spPr>
            <a:xfrm>
              <a:off x="1500200" y="434971"/>
              <a:ext cx="567537" cy="1843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6350" indent="-6350" algn="l">
                <a:lnSpc>
                  <a:spcPct val="107000"/>
                </a:lnSpc>
                <a:spcAft>
                  <a:spcPts val="800"/>
                </a:spcAft>
              </a:pPr>
              <a:endParaRPr lang="cs-CZ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9" name="Rectangle 913"/>
            <p:cNvSpPr/>
            <p:nvPr/>
          </p:nvSpPr>
          <p:spPr>
            <a:xfrm>
              <a:off x="1569198" y="327135"/>
              <a:ext cx="1739100" cy="1843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6350" indent="-6350"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sz="2800" b="1" dirty="0" smtClean="0">
                  <a:solidFill>
                    <a:schemeClr val="accent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prostředek pro sdělení</a:t>
              </a:r>
              <a:endParaRPr lang="cs-CZ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0" name="Rectangle 914"/>
            <p:cNvSpPr/>
            <p:nvPr/>
          </p:nvSpPr>
          <p:spPr>
            <a:xfrm>
              <a:off x="2470090" y="418163"/>
              <a:ext cx="50673" cy="224380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6350" indent="-6350" algn="l">
                <a:lnSpc>
                  <a:spcPct val="107000"/>
                </a:lnSpc>
                <a:spcAft>
                  <a:spcPts val="800"/>
                </a:spcAft>
              </a:pPr>
              <a:r>
                <a:rPr lang="cs-CZ" sz="12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</a:p>
          </p:txBody>
        </p:sp>
        <p:sp>
          <p:nvSpPr>
            <p:cNvPr id="21" name="Shape 33859"/>
            <p:cNvSpPr/>
            <p:nvPr/>
          </p:nvSpPr>
          <p:spPr>
            <a:xfrm>
              <a:off x="1401648" y="1111250"/>
              <a:ext cx="2027555" cy="737235"/>
            </a:xfrm>
            <a:custGeom>
              <a:avLst/>
              <a:gdLst/>
              <a:ahLst/>
              <a:cxnLst/>
              <a:rect l="0" t="0" r="0" b="0"/>
              <a:pathLst>
                <a:path w="2027555" h="737235">
                  <a:moveTo>
                    <a:pt x="0" y="0"/>
                  </a:moveTo>
                  <a:lnTo>
                    <a:pt x="2027555" y="0"/>
                  </a:lnTo>
                  <a:lnTo>
                    <a:pt x="2027555" y="737235"/>
                  </a:lnTo>
                  <a:lnTo>
                    <a:pt x="0" y="737235"/>
                  </a:lnTo>
                  <a:lnTo>
                    <a:pt x="0" y="0"/>
                  </a:lnTo>
                </a:path>
              </a:pathLst>
            </a:custGeom>
            <a:noFill/>
            <a:ln w="0" cap="rnd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cs-CZ"/>
            </a:p>
          </p:txBody>
        </p:sp>
        <p:sp>
          <p:nvSpPr>
            <p:cNvPr id="22" name="Shape 916"/>
            <p:cNvSpPr/>
            <p:nvPr/>
          </p:nvSpPr>
          <p:spPr>
            <a:xfrm>
              <a:off x="1401648" y="1111250"/>
              <a:ext cx="2027555" cy="737235"/>
            </a:xfrm>
            <a:custGeom>
              <a:avLst/>
              <a:gdLst/>
              <a:ahLst/>
              <a:cxnLst/>
              <a:rect l="0" t="0" r="0" b="0"/>
              <a:pathLst>
                <a:path w="2027555" h="737235">
                  <a:moveTo>
                    <a:pt x="0" y="737235"/>
                  </a:moveTo>
                  <a:lnTo>
                    <a:pt x="2027555" y="737235"/>
                  </a:lnTo>
                  <a:lnTo>
                    <a:pt x="2027555" y="0"/>
                  </a:lnTo>
                  <a:lnTo>
                    <a:pt x="0" y="0"/>
                  </a:lnTo>
                  <a:close/>
                </a:path>
              </a:pathLst>
            </a:custGeom>
            <a:ln w="9525" cap="rnd">
              <a:miter lim="127000"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cs-CZ"/>
            </a:p>
          </p:txBody>
        </p:sp>
        <p:sp>
          <p:nvSpPr>
            <p:cNvPr id="23" name="Rectangle 917"/>
            <p:cNvSpPr/>
            <p:nvPr/>
          </p:nvSpPr>
          <p:spPr>
            <a:xfrm>
              <a:off x="1379623" y="1224455"/>
              <a:ext cx="2488855" cy="1843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6350" indent="-6350" algn="l">
                <a:lnSpc>
                  <a:spcPct val="107000"/>
                </a:lnSpc>
                <a:spcAft>
                  <a:spcPts val="800"/>
                </a:spcAft>
              </a:pPr>
              <a:r>
                <a:rPr lang="cs-CZ" sz="2800" b="1" dirty="0">
                  <a:solidFill>
                    <a:schemeClr val="accent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Komunikační kanál, médium</a:t>
              </a:r>
              <a:r>
                <a:rPr lang="cs-CZ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, </a:t>
              </a:r>
            </a:p>
          </p:txBody>
        </p:sp>
        <p:sp>
          <p:nvSpPr>
            <p:cNvPr id="24" name="Rectangle 918"/>
            <p:cNvSpPr/>
            <p:nvPr/>
          </p:nvSpPr>
          <p:spPr>
            <a:xfrm>
              <a:off x="1353477" y="1349703"/>
              <a:ext cx="2397847" cy="1843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6350" indent="-6350" algn="l">
                <a:lnSpc>
                  <a:spcPct val="107000"/>
                </a:lnSpc>
                <a:spcAft>
                  <a:spcPts val="800"/>
                </a:spcAft>
              </a:pPr>
              <a:r>
                <a:rPr lang="cs-CZ" sz="2800" b="1" dirty="0">
                  <a:solidFill>
                    <a:schemeClr val="accent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prostředek pro zpětnou vazbu</a:t>
              </a:r>
            </a:p>
          </p:txBody>
        </p:sp>
        <p:sp>
          <p:nvSpPr>
            <p:cNvPr id="25" name="Rectangle 919"/>
            <p:cNvSpPr/>
            <p:nvPr/>
          </p:nvSpPr>
          <p:spPr>
            <a:xfrm>
              <a:off x="3308299" y="1514704"/>
              <a:ext cx="50673" cy="224380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6350" indent="-6350" algn="l">
                <a:lnSpc>
                  <a:spcPct val="107000"/>
                </a:lnSpc>
                <a:spcAft>
                  <a:spcPts val="800"/>
                </a:spcAft>
              </a:pPr>
              <a:r>
                <a:rPr lang="cs-CZ" sz="12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</a:p>
          </p:txBody>
        </p:sp>
        <p:sp>
          <p:nvSpPr>
            <p:cNvPr id="26" name="Shape 920"/>
            <p:cNvSpPr/>
            <p:nvPr/>
          </p:nvSpPr>
          <p:spPr>
            <a:xfrm>
              <a:off x="1395298" y="641351"/>
              <a:ext cx="2033905" cy="76200"/>
            </a:xfrm>
            <a:custGeom>
              <a:avLst/>
              <a:gdLst/>
              <a:ahLst/>
              <a:cxnLst/>
              <a:rect l="0" t="0" r="0" b="0"/>
              <a:pathLst>
                <a:path w="2033905" h="76200">
                  <a:moveTo>
                    <a:pt x="1957705" y="0"/>
                  </a:moveTo>
                  <a:lnTo>
                    <a:pt x="2033905" y="38100"/>
                  </a:lnTo>
                  <a:lnTo>
                    <a:pt x="1957705" y="76200"/>
                  </a:lnTo>
                  <a:lnTo>
                    <a:pt x="1957705" y="44450"/>
                  </a:lnTo>
                  <a:lnTo>
                    <a:pt x="6350" y="44450"/>
                  </a:lnTo>
                  <a:cubicBezTo>
                    <a:pt x="2794" y="44450"/>
                    <a:pt x="0" y="41656"/>
                    <a:pt x="0" y="38100"/>
                  </a:cubicBezTo>
                  <a:cubicBezTo>
                    <a:pt x="0" y="34544"/>
                    <a:pt x="2794" y="31750"/>
                    <a:pt x="6350" y="31750"/>
                  </a:cubicBezTo>
                  <a:lnTo>
                    <a:pt x="1957705" y="31750"/>
                  </a:lnTo>
                  <a:lnTo>
                    <a:pt x="1957705" y="0"/>
                  </a:lnTo>
                  <a:close/>
                </a:path>
              </a:pathLst>
            </a:custGeom>
            <a:ln w="0" cap="rnd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000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cs-CZ"/>
            </a:p>
          </p:txBody>
        </p:sp>
        <p:sp>
          <p:nvSpPr>
            <p:cNvPr id="27" name="Shape 921"/>
            <p:cNvSpPr/>
            <p:nvPr/>
          </p:nvSpPr>
          <p:spPr>
            <a:xfrm>
              <a:off x="1401648" y="1073151"/>
              <a:ext cx="2033905" cy="76200"/>
            </a:xfrm>
            <a:custGeom>
              <a:avLst/>
              <a:gdLst/>
              <a:ahLst/>
              <a:cxnLst/>
              <a:rect l="0" t="0" r="0" b="0"/>
              <a:pathLst>
                <a:path w="2033905" h="76200">
                  <a:moveTo>
                    <a:pt x="76200" y="0"/>
                  </a:moveTo>
                  <a:lnTo>
                    <a:pt x="76200" y="31750"/>
                  </a:lnTo>
                  <a:lnTo>
                    <a:pt x="2027555" y="31750"/>
                  </a:lnTo>
                  <a:cubicBezTo>
                    <a:pt x="2031111" y="31750"/>
                    <a:pt x="2033905" y="34544"/>
                    <a:pt x="2033905" y="38100"/>
                  </a:cubicBezTo>
                  <a:cubicBezTo>
                    <a:pt x="2033905" y="41656"/>
                    <a:pt x="2031111" y="44450"/>
                    <a:pt x="2027555" y="44450"/>
                  </a:cubicBezTo>
                  <a:lnTo>
                    <a:pt x="76200" y="44450"/>
                  </a:lnTo>
                  <a:lnTo>
                    <a:pt x="76200" y="76200"/>
                  </a:lnTo>
                  <a:lnTo>
                    <a:pt x="0" y="38100"/>
                  </a:lnTo>
                  <a:lnTo>
                    <a:pt x="76200" y="0"/>
                  </a:lnTo>
                  <a:close/>
                </a:path>
              </a:pathLst>
            </a:custGeom>
            <a:ln w="0" cap="rnd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000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1458013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KOMUNIKAČNÍ PROCES obsahuje:</a:t>
            </a:r>
            <a:endParaRPr lang="cs-CZ" dirty="0"/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9327554"/>
              </p:ext>
            </p:extLst>
          </p:nvPr>
        </p:nvGraphicFramePr>
        <p:xfrm>
          <a:off x="1023938" y="2286000"/>
          <a:ext cx="9720262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5675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Jednoduché schéma komunikačního procesu</a:t>
            </a: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918895"/>
              </p:ext>
            </p:extLst>
          </p:nvPr>
        </p:nvGraphicFramePr>
        <p:xfrm>
          <a:off x="1023938" y="2286000"/>
          <a:ext cx="9720262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17188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Jednoduché schéma komunikačního procesu</a:t>
            </a: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3284851"/>
              </p:ext>
            </p:extLst>
          </p:nvPr>
        </p:nvGraphicFramePr>
        <p:xfrm>
          <a:off x="892791" y="1310185"/>
          <a:ext cx="10515600" cy="5003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9306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/>
          <a:lstStyle/>
          <a:p>
            <a:r>
              <a:rPr lang="cs-CZ" dirty="0" smtClean="0"/>
              <a:t>KOMUNIKAČNÍ MODEL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blipFill>
            <a:blip r:embed="rId2">
              <a:alphaModFix amt="26000"/>
            </a:blip>
            <a:tile tx="0" ty="0" sx="100000" sy="100000" flip="none" algn="tl"/>
          </a:blipFill>
        </p:spPr>
        <p:txBody>
          <a:bodyPr/>
          <a:lstStyle/>
          <a:p>
            <a:pPr marL="0" indent="0">
              <a:buNone/>
            </a:pPr>
            <a:r>
              <a:rPr lang="cs-CZ" dirty="0" smtClean="0">
                <a:solidFill>
                  <a:schemeClr val="accent1">
                    <a:lumMod val="50000"/>
                  </a:schemeClr>
                </a:solidFill>
              </a:rPr>
              <a:t>Komunikační model je forma, která vyjadřuje základní charakteristiky a vlastní průběh komunikačního procesu. Nejvýznamnější a nejznámější je </a:t>
            </a:r>
            <a:r>
              <a:rPr lang="cs-CZ" dirty="0" err="1" smtClean="0">
                <a:solidFill>
                  <a:schemeClr val="accent1">
                    <a:lumMod val="50000"/>
                  </a:schemeClr>
                </a:solidFill>
              </a:rPr>
              <a:t>Laswellův</a:t>
            </a:r>
            <a:r>
              <a:rPr lang="cs-CZ" dirty="0" smtClean="0">
                <a:solidFill>
                  <a:schemeClr val="accent1">
                    <a:lumMod val="50000"/>
                  </a:schemeClr>
                </a:solidFill>
              </a:rPr>
              <a:t> komunikační model, který řeší následující otázky: </a:t>
            </a:r>
          </a:p>
          <a:p>
            <a:pPr marL="514350" indent="-514350">
              <a:buAutoNum type="alphaLcParenR"/>
            </a:pPr>
            <a:r>
              <a:rPr lang="cs-CZ" dirty="0" smtClean="0">
                <a:solidFill>
                  <a:schemeClr val="accent1">
                    <a:lumMod val="50000"/>
                  </a:schemeClr>
                </a:solidFill>
              </a:rPr>
              <a:t>Kdo? – komunikátor předává sdělení </a:t>
            </a:r>
          </a:p>
          <a:p>
            <a:pPr marL="514350" indent="-514350">
              <a:buAutoNum type="alphaLcParenR"/>
            </a:pPr>
            <a:r>
              <a:rPr lang="cs-CZ" dirty="0" smtClean="0">
                <a:solidFill>
                  <a:schemeClr val="accent1">
                    <a:lumMod val="50000"/>
                  </a:schemeClr>
                </a:solidFill>
              </a:rPr>
              <a:t>Co? – předává je sdělení </a:t>
            </a:r>
          </a:p>
          <a:p>
            <a:pPr marL="514350" indent="-514350">
              <a:buAutoNum type="alphaLcParenR"/>
            </a:pPr>
            <a:r>
              <a:rPr lang="cs-CZ" dirty="0" smtClean="0">
                <a:solidFill>
                  <a:schemeClr val="accent1">
                    <a:lumMod val="50000"/>
                  </a:schemeClr>
                </a:solidFill>
              </a:rPr>
              <a:t>Jak? – kanál, kterým se uskuteční přenos </a:t>
            </a:r>
            <a:endParaRPr lang="cs-CZ" dirty="0">
              <a:solidFill>
                <a:schemeClr val="accent1">
                  <a:lumMod val="50000"/>
                </a:schemeClr>
              </a:solidFill>
            </a:endParaRPr>
          </a:p>
          <a:p>
            <a:pPr marL="514350" indent="-514350">
              <a:buAutoNum type="alphaLcParenR"/>
            </a:pPr>
            <a:r>
              <a:rPr lang="cs-CZ" dirty="0" smtClean="0">
                <a:solidFill>
                  <a:schemeClr val="accent1">
                    <a:lumMod val="50000"/>
                  </a:schemeClr>
                </a:solidFill>
              </a:rPr>
              <a:t>Komu? – sdělení je orientováno posluchačem </a:t>
            </a:r>
            <a:endParaRPr lang="cs-CZ" dirty="0">
              <a:solidFill>
                <a:schemeClr val="accent1">
                  <a:lumMod val="50000"/>
                </a:schemeClr>
              </a:solidFill>
            </a:endParaRPr>
          </a:p>
          <a:p>
            <a:pPr marL="514350" indent="-514350">
              <a:buAutoNum type="alphaLcParenR"/>
            </a:pPr>
            <a:r>
              <a:rPr lang="cs-CZ" dirty="0" smtClean="0">
                <a:solidFill>
                  <a:schemeClr val="accent1">
                    <a:lumMod val="50000"/>
                  </a:schemeClr>
                </a:solidFill>
              </a:rPr>
              <a:t>S jakým efektem? – efektivita sdělení </a:t>
            </a:r>
            <a:endParaRPr lang="cs-CZ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23067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ál">
  <a:themeElements>
    <a:clrScheme name="Integrá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á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á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184</TotalTime>
  <Words>775</Words>
  <Application>Microsoft Office PowerPoint</Application>
  <PresentationFormat>Vlastní</PresentationFormat>
  <Paragraphs>302</Paragraphs>
  <Slides>16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16</vt:i4>
      </vt:variant>
    </vt:vector>
  </HeadingPairs>
  <TitlesOfParts>
    <vt:vector size="17" baseType="lpstr">
      <vt:lpstr>Integrál</vt:lpstr>
      <vt:lpstr>KOMUNIKAČNÍ SCHÉMA</vt:lpstr>
      <vt:lpstr>Prezentace aplikace PowerPoint</vt:lpstr>
      <vt:lpstr>Komunikace</vt:lpstr>
      <vt:lpstr>KOMUNIKAČNÍ PROCES</vt:lpstr>
      <vt:lpstr>Prezentace aplikace PowerPoint</vt:lpstr>
      <vt:lpstr>KOMUNIKAČNÍ PROCES obsahuje:</vt:lpstr>
      <vt:lpstr>Jednoduché schéma komunikačního procesu</vt:lpstr>
      <vt:lpstr>Jednoduché schéma komunikačního procesu</vt:lpstr>
      <vt:lpstr>KOMUNIKAČNÍ MODEL</vt:lpstr>
      <vt:lpstr>SCHÉMA KOMUNIKAČNÍHO MODELU</vt:lpstr>
      <vt:lpstr>Příklad komunikačního řetězce podle Shannon-Weaverova modelu:</vt:lpstr>
      <vt:lpstr>Prezentace aplikace PowerPoint</vt:lpstr>
      <vt:lpstr>Procvičování</vt:lpstr>
      <vt:lpstr>Tajenka</vt:lpstr>
      <vt:lpstr>Tajenka</vt:lpstr>
      <vt:lpstr>LITERATURA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KOMUNIKAČNÍ SCHÉMA</dc:title>
  <dc:creator>Kabourkovci</dc:creator>
  <cp:lastModifiedBy>LIVA</cp:lastModifiedBy>
  <cp:revision>27</cp:revision>
  <dcterms:created xsi:type="dcterms:W3CDTF">2014-01-26T14:45:41Z</dcterms:created>
  <dcterms:modified xsi:type="dcterms:W3CDTF">2014-10-23T22:14:28Z</dcterms:modified>
</cp:coreProperties>
</file>