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3" r:id="rId1"/>
  </p:sldMasterIdLst>
  <p:sldIdLst>
    <p:sldId id="257" r:id="rId2"/>
    <p:sldId id="273" r:id="rId3"/>
    <p:sldId id="259" r:id="rId4"/>
    <p:sldId id="260" r:id="rId5"/>
    <p:sldId id="256" r:id="rId6"/>
    <p:sldId id="267" r:id="rId7"/>
    <p:sldId id="258" r:id="rId8"/>
    <p:sldId id="261" r:id="rId9"/>
    <p:sldId id="271" r:id="rId10"/>
    <p:sldId id="262" r:id="rId11"/>
    <p:sldId id="263" r:id="rId12"/>
    <p:sldId id="264" r:id="rId13"/>
    <p:sldId id="265" r:id="rId14"/>
    <p:sldId id="266" r:id="rId15"/>
    <p:sldId id="272" r:id="rId16"/>
    <p:sldId id="268" r:id="rId17"/>
    <p:sldId id="278" r:id="rId18"/>
    <p:sldId id="269" r:id="rId19"/>
    <p:sldId id="270" r:id="rId20"/>
    <p:sldId id="275" r:id="rId21"/>
    <p:sldId id="276" r:id="rId22"/>
    <p:sldId id="277" r:id="rId23"/>
    <p:sldId id="274" r:id="rId24"/>
    <p:sldId id="279" r:id="rId25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0" d="100"/>
          <a:sy n="50" d="100"/>
        </p:scale>
        <p:origin x="-533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7" Type="http://schemas.openxmlformats.org/officeDocument/2006/relationships/image" Target="../media/image13.WMF"/><Relationship Id="rId2" Type="http://schemas.openxmlformats.org/officeDocument/2006/relationships/image" Target="../media/image8.jpeg"/><Relationship Id="rId1" Type="http://schemas.openxmlformats.org/officeDocument/2006/relationships/image" Target="../media/image7.WMF"/><Relationship Id="rId6" Type="http://schemas.openxmlformats.org/officeDocument/2006/relationships/image" Target="../media/image12.WMF"/><Relationship Id="rId5" Type="http://schemas.openxmlformats.org/officeDocument/2006/relationships/image" Target="../media/image11.WMF"/><Relationship Id="rId4" Type="http://schemas.openxmlformats.org/officeDocument/2006/relationships/image" Target="../media/image10.WMF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diagrams/_rels/drawing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7" Type="http://schemas.openxmlformats.org/officeDocument/2006/relationships/image" Target="../media/image13.WMF"/><Relationship Id="rId2" Type="http://schemas.openxmlformats.org/officeDocument/2006/relationships/image" Target="../media/image8.jpeg"/><Relationship Id="rId1" Type="http://schemas.openxmlformats.org/officeDocument/2006/relationships/image" Target="../media/image7.WMF"/><Relationship Id="rId6" Type="http://schemas.openxmlformats.org/officeDocument/2006/relationships/image" Target="../media/image12.WMF"/><Relationship Id="rId5" Type="http://schemas.openxmlformats.org/officeDocument/2006/relationships/image" Target="../media/image11.WMF"/><Relationship Id="rId4" Type="http://schemas.openxmlformats.org/officeDocument/2006/relationships/image" Target="../media/image10.WMF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188205B-5D17-4657-B200-D611230F62F5}" type="doc">
      <dgm:prSet loTypeId="urn:microsoft.com/office/officeart/2005/8/layout/vList2" loCatId="list" qsTypeId="urn:microsoft.com/office/officeart/2009/2/quickstyle/3d8" qsCatId="3D" csTypeId="urn:microsoft.com/office/officeart/2005/8/colors/colorful2" csCatId="colorful"/>
      <dgm:spPr/>
      <dgm:t>
        <a:bodyPr/>
        <a:lstStyle/>
        <a:p>
          <a:endParaRPr lang="cs-CZ"/>
        </a:p>
      </dgm:t>
    </dgm:pt>
    <dgm:pt modelId="{B30E6222-20E3-4859-8F1B-004429E793D3}">
      <dgm:prSet/>
      <dgm:spPr/>
      <dgm:t>
        <a:bodyPr/>
        <a:lstStyle/>
        <a:p>
          <a:pPr rtl="0"/>
          <a:r>
            <a:rPr lang="cs-CZ" b="1" smtClean="0"/>
            <a:t>plánování </a:t>
          </a:r>
          <a:r>
            <a:rPr lang="cs-CZ" smtClean="0"/>
            <a:t>-- účelem je plánování lidských zdrojů, rozdělování úkolů mezi zaměstnance, rozhodování o ocenění pracovního místa, management pozic;</a:t>
          </a:r>
          <a:r>
            <a:rPr lang="cs-CZ" b="1" smtClean="0"/>
            <a:t> </a:t>
          </a:r>
          <a:endParaRPr lang="cs-CZ"/>
        </a:p>
      </dgm:t>
    </dgm:pt>
    <dgm:pt modelId="{A222D544-0A2E-41D6-B602-12E08403BE8F}" type="parTrans" cxnId="{96318D0F-FB37-4ABF-9E3D-F97BA49CF746}">
      <dgm:prSet/>
      <dgm:spPr/>
      <dgm:t>
        <a:bodyPr/>
        <a:lstStyle/>
        <a:p>
          <a:endParaRPr lang="cs-CZ"/>
        </a:p>
      </dgm:t>
    </dgm:pt>
    <dgm:pt modelId="{7201020B-7A7B-43BE-A03C-7B337A277077}" type="sibTrans" cxnId="{96318D0F-FB37-4ABF-9E3D-F97BA49CF746}">
      <dgm:prSet/>
      <dgm:spPr/>
      <dgm:t>
        <a:bodyPr/>
        <a:lstStyle/>
        <a:p>
          <a:endParaRPr lang="cs-CZ"/>
        </a:p>
      </dgm:t>
    </dgm:pt>
    <dgm:pt modelId="{929B463D-8B25-4F5C-AE3C-84A28BA1ABEA}">
      <dgm:prSet/>
      <dgm:spPr/>
      <dgm:t>
        <a:bodyPr/>
        <a:lstStyle/>
        <a:p>
          <a:pPr rtl="0"/>
          <a:r>
            <a:rPr lang="cs-CZ" b="1" smtClean="0"/>
            <a:t>získávání (akvizice) -- </a:t>
          </a:r>
          <a:r>
            <a:rPr lang="cs-CZ" smtClean="0"/>
            <a:t>nábor a výběr zaměstnanců;</a:t>
          </a:r>
          <a:r>
            <a:rPr lang="cs-CZ" b="1" smtClean="0"/>
            <a:t> </a:t>
          </a:r>
          <a:endParaRPr lang="cs-CZ"/>
        </a:p>
      </dgm:t>
    </dgm:pt>
    <dgm:pt modelId="{22B87A10-D387-44AF-A334-C5948AD8EC65}" type="parTrans" cxnId="{B8C8AD52-9166-4429-9B7C-C8E562DCB1D4}">
      <dgm:prSet/>
      <dgm:spPr/>
      <dgm:t>
        <a:bodyPr/>
        <a:lstStyle/>
        <a:p>
          <a:endParaRPr lang="cs-CZ"/>
        </a:p>
      </dgm:t>
    </dgm:pt>
    <dgm:pt modelId="{051B5F2C-A7CA-4442-B825-7C45C50C9855}" type="sibTrans" cxnId="{B8C8AD52-9166-4429-9B7C-C8E562DCB1D4}">
      <dgm:prSet/>
      <dgm:spPr/>
      <dgm:t>
        <a:bodyPr/>
        <a:lstStyle/>
        <a:p>
          <a:endParaRPr lang="cs-CZ"/>
        </a:p>
      </dgm:t>
    </dgm:pt>
    <dgm:pt modelId="{C6B04F1D-CED0-4D8B-9BF3-EE31106D9CF0}">
      <dgm:prSet/>
      <dgm:spPr/>
      <dgm:t>
        <a:bodyPr/>
        <a:lstStyle/>
        <a:p>
          <a:pPr rtl="0"/>
          <a:r>
            <a:rPr lang="cs-CZ" b="1" smtClean="0"/>
            <a:t>rozvoj -</a:t>
          </a:r>
          <a:r>
            <a:rPr lang="cs-CZ" smtClean="0"/>
            <a:t>- trénování, motivace, podněcování zaměstnanců ke zvyšování jejich znalostí, dovedností a schopností;</a:t>
          </a:r>
          <a:r>
            <a:rPr lang="cs-CZ" b="1" smtClean="0"/>
            <a:t> </a:t>
          </a:r>
          <a:endParaRPr lang="cs-CZ"/>
        </a:p>
      </dgm:t>
    </dgm:pt>
    <dgm:pt modelId="{6A05A4BD-6F55-4C9C-88BB-33C9A914C571}" type="parTrans" cxnId="{F860C4AC-2B54-446C-B8D8-2ECBA354C34B}">
      <dgm:prSet/>
      <dgm:spPr/>
      <dgm:t>
        <a:bodyPr/>
        <a:lstStyle/>
        <a:p>
          <a:endParaRPr lang="cs-CZ"/>
        </a:p>
      </dgm:t>
    </dgm:pt>
    <dgm:pt modelId="{3566B742-F478-4668-9623-02534A99A1EA}" type="sibTrans" cxnId="{F860C4AC-2B54-446C-B8D8-2ECBA354C34B}">
      <dgm:prSet/>
      <dgm:spPr/>
      <dgm:t>
        <a:bodyPr/>
        <a:lstStyle/>
        <a:p>
          <a:endParaRPr lang="cs-CZ"/>
        </a:p>
      </dgm:t>
    </dgm:pt>
    <dgm:pt modelId="{AE240825-865D-4E09-8DD5-16236144C300}">
      <dgm:prSet/>
      <dgm:spPr/>
      <dgm:t>
        <a:bodyPr/>
        <a:lstStyle/>
        <a:p>
          <a:pPr rtl="0"/>
          <a:r>
            <a:rPr lang="cs-CZ" b="1" smtClean="0"/>
            <a:t>souhlas </a:t>
          </a:r>
          <a:r>
            <a:rPr lang="cs-CZ" smtClean="0"/>
            <a:t>-- vytváření a udržování očekávání a povinností, které mají zaměstnanci a zaměstnavatel vzájemně vůči sobě.</a:t>
          </a:r>
          <a:endParaRPr lang="cs-CZ"/>
        </a:p>
      </dgm:t>
    </dgm:pt>
    <dgm:pt modelId="{B8BC7F4A-F342-4ED2-8744-A0AC4E0168B4}" type="parTrans" cxnId="{B430930E-F0BF-4B5A-87D6-1FE25BF12C65}">
      <dgm:prSet/>
      <dgm:spPr/>
      <dgm:t>
        <a:bodyPr/>
        <a:lstStyle/>
        <a:p>
          <a:endParaRPr lang="cs-CZ"/>
        </a:p>
      </dgm:t>
    </dgm:pt>
    <dgm:pt modelId="{A29F3F18-7879-49A0-8542-3D2B1BFA0ED7}" type="sibTrans" cxnId="{B430930E-F0BF-4B5A-87D6-1FE25BF12C65}">
      <dgm:prSet/>
      <dgm:spPr/>
      <dgm:t>
        <a:bodyPr/>
        <a:lstStyle/>
        <a:p>
          <a:endParaRPr lang="cs-CZ"/>
        </a:p>
      </dgm:t>
    </dgm:pt>
    <dgm:pt modelId="{BA1A40FA-F75E-4C56-8C6F-C3FFF10E4207}" type="pres">
      <dgm:prSet presAssocID="{7188205B-5D17-4657-B200-D611230F62F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16F3F98A-28F4-4C1A-849F-995B4C3621C6}" type="pres">
      <dgm:prSet presAssocID="{B30E6222-20E3-4859-8F1B-004429E793D3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A04B36B3-00FB-4536-9229-4DEF10F36C8B}" type="pres">
      <dgm:prSet presAssocID="{7201020B-7A7B-43BE-A03C-7B337A277077}" presName="spacer" presStyleCnt="0"/>
      <dgm:spPr/>
    </dgm:pt>
    <dgm:pt modelId="{D797432B-C221-41FD-8FA1-9AD65B2698E5}" type="pres">
      <dgm:prSet presAssocID="{929B463D-8B25-4F5C-AE3C-84A28BA1ABEA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A48B7EE3-C7F7-43DD-806A-C64415C0F99B}" type="pres">
      <dgm:prSet presAssocID="{051B5F2C-A7CA-4442-B825-7C45C50C9855}" presName="spacer" presStyleCnt="0"/>
      <dgm:spPr/>
    </dgm:pt>
    <dgm:pt modelId="{90633BD9-4DA9-4C0F-816F-564A88266900}" type="pres">
      <dgm:prSet presAssocID="{C6B04F1D-CED0-4D8B-9BF3-EE31106D9CF0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DCDE12AB-5803-4E18-AC68-F4F7F7969A78}" type="pres">
      <dgm:prSet presAssocID="{3566B742-F478-4668-9623-02534A99A1EA}" presName="spacer" presStyleCnt="0"/>
      <dgm:spPr/>
    </dgm:pt>
    <dgm:pt modelId="{B6E33FDB-A163-4BB7-951B-6FEA82AB49F9}" type="pres">
      <dgm:prSet presAssocID="{AE240825-865D-4E09-8DD5-16236144C300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13202A67-3EA3-45D1-AE32-3F29F4673D73}" type="presOf" srcId="{C6B04F1D-CED0-4D8B-9BF3-EE31106D9CF0}" destId="{90633BD9-4DA9-4C0F-816F-564A88266900}" srcOrd="0" destOrd="0" presId="urn:microsoft.com/office/officeart/2005/8/layout/vList2"/>
    <dgm:cxn modelId="{B8C8AD52-9166-4429-9B7C-C8E562DCB1D4}" srcId="{7188205B-5D17-4657-B200-D611230F62F5}" destId="{929B463D-8B25-4F5C-AE3C-84A28BA1ABEA}" srcOrd="1" destOrd="0" parTransId="{22B87A10-D387-44AF-A334-C5948AD8EC65}" sibTransId="{051B5F2C-A7CA-4442-B825-7C45C50C9855}"/>
    <dgm:cxn modelId="{ECEF1B97-2152-450F-8E3E-C7FD51CDDCA1}" type="presOf" srcId="{929B463D-8B25-4F5C-AE3C-84A28BA1ABEA}" destId="{D797432B-C221-41FD-8FA1-9AD65B2698E5}" srcOrd="0" destOrd="0" presId="urn:microsoft.com/office/officeart/2005/8/layout/vList2"/>
    <dgm:cxn modelId="{2CAE4596-99D6-48DB-967D-36CCD8361071}" type="presOf" srcId="{7188205B-5D17-4657-B200-D611230F62F5}" destId="{BA1A40FA-F75E-4C56-8C6F-C3FFF10E4207}" srcOrd="0" destOrd="0" presId="urn:microsoft.com/office/officeart/2005/8/layout/vList2"/>
    <dgm:cxn modelId="{B430930E-F0BF-4B5A-87D6-1FE25BF12C65}" srcId="{7188205B-5D17-4657-B200-D611230F62F5}" destId="{AE240825-865D-4E09-8DD5-16236144C300}" srcOrd="3" destOrd="0" parTransId="{B8BC7F4A-F342-4ED2-8744-A0AC4E0168B4}" sibTransId="{A29F3F18-7879-49A0-8542-3D2B1BFA0ED7}"/>
    <dgm:cxn modelId="{E8933C62-BB50-4874-9D3A-C957B3549763}" type="presOf" srcId="{AE240825-865D-4E09-8DD5-16236144C300}" destId="{B6E33FDB-A163-4BB7-951B-6FEA82AB49F9}" srcOrd="0" destOrd="0" presId="urn:microsoft.com/office/officeart/2005/8/layout/vList2"/>
    <dgm:cxn modelId="{96318D0F-FB37-4ABF-9E3D-F97BA49CF746}" srcId="{7188205B-5D17-4657-B200-D611230F62F5}" destId="{B30E6222-20E3-4859-8F1B-004429E793D3}" srcOrd="0" destOrd="0" parTransId="{A222D544-0A2E-41D6-B602-12E08403BE8F}" sibTransId="{7201020B-7A7B-43BE-A03C-7B337A277077}"/>
    <dgm:cxn modelId="{F860C4AC-2B54-446C-B8D8-2ECBA354C34B}" srcId="{7188205B-5D17-4657-B200-D611230F62F5}" destId="{C6B04F1D-CED0-4D8B-9BF3-EE31106D9CF0}" srcOrd="2" destOrd="0" parTransId="{6A05A4BD-6F55-4C9C-88BB-33C9A914C571}" sibTransId="{3566B742-F478-4668-9623-02534A99A1EA}"/>
    <dgm:cxn modelId="{06EA4FDF-034E-4AAB-967D-FF2BBCC908C1}" type="presOf" srcId="{B30E6222-20E3-4859-8F1B-004429E793D3}" destId="{16F3F98A-28F4-4C1A-849F-995B4C3621C6}" srcOrd="0" destOrd="0" presId="urn:microsoft.com/office/officeart/2005/8/layout/vList2"/>
    <dgm:cxn modelId="{8D20D369-E59F-4251-AFD0-E3277DD596F2}" type="presParOf" srcId="{BA1A40FA-F75E-4C56-8C6F-C3FFF10E4207}" destId="{16F3F98A-28F4-4C1A-849F-995B4C3621C6}" srcOrd="0" destOrd="0" presId="urn:microsoft.com/office/officeart/2005/8/layout/vList2"/>
    <dgm:cxn modelId="{9CF859B5-370E-4F5E-967B-3E6AF1A81A7D}" type="presParOf" srcId="{BA1A40FA-F75E-4C56-8C6F-C3FFF10E4207}" destId="{A04B36B3-00FB-4536-9229-4DEF10F36C8B}" srcOrd="1" destOrd="0" presId="urn:microsoft.com/office/officeart/2005/8/layout/vList2"/>
    <dgm:cxn modelId="{F8939D8E-5208-431B-AE42-4A17DA9CE6FB}" type="presParOf" srcId="{BA1A40FA-F75E-4C56-8C6F-C3FFF10E4207}" destId="{D797432B-C221-41FD-8FA1-9AD65B2698E5}" srcOrd="2" destOrd="0" presId="urn:microsoft.com/office/officeart/2005/8/layout/vList2"/>
    <dgm:cxn modelId="{5D1EBA4A-213C-4B5F-84F7-D7F29ACA17E0}" type="presParOf" srcId="{BA1A40FA-F75E-4C56-8C6F-C3FFF10E4207}" destId="{A48B7EE3-C7F7-43DD-806A-C64415C0F99B}" srcOrd="3" destOrd="0" presId="urn:microsoft.com/office/officeart/2005/8/layout/vList2"/>
    <dgm:cxn modelId="{2D7AB2B5-7513-4E95-AFA3-99D4008FAA69}" type="presParOf" srcId="{BA1A40FA-F75E-4C56-8C6F-C3FFF10E4207}" destId="{90633BD9-4DA9-4C0F-816F-564A88266900}" srcOrd="4" destOrd="0" presId="urn:microsoft.com/office/officeart/2005/8/layout/vList2"/>
    <dgm:cxn modelId="{0BB41800-6D8C-4CEC-8629-77D2BC6AE4F7}" type="presParOf" srcId="{BA1A40FA-F75E-4C56-8C6F-C3FFF10E4207}" destId="{DCDE12AB-5803-4E18-AC68-F4F7F7969A78}" srcOrd="5" destOrd="0" presId="urn:microsoft.com/office/officeart/2005/8/layout/vList2"/>
    <dgm:cxn modelId="{8D747D6D-A60B-4D4D-96E7-319AC60298C5}" type="presParOf" srcId="{BA1A40FA-F75E-4C56-8C6F-C3FFF10E4207}" destId="{B6E33FDB-A163-4BB7-951B-6FEA82AB49F9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B1B3916-91FE-44B2-8EAF-A0C6C53D2A15}" type="doc">
      <dgm:prSet loTypeId="urn:microsoft.com/office/officeart/2005/8/layout/hList7" loCatId="list" qsTypeId="urn:microsoft.com/office/officeart/2005/8/quickstyle/simple5" qsCatId="simple" csTypeId="urn:microsoft.com/office/officeart/2005/8/colors/colorful3" csCatId="colorful" phldr="1"/>
      <dgm:spPr/>
      <dgm:t>
        <a:bodyPr/>
        <a:lstStyle/>
        <a:p>
          <a:endParaRPr lang="cs-CZ"/>
        </a:p>
      </dgm:t>
    </dgm:pt>
    <dgm:pt modelId="{C3601149-C78E-4BDA-B533-8233A8D43250}">
      <dgm:prSet/>
      <dgm:spPr/>
      <dgm:t>
        <a:bodyPr/>
        <a:lstStyle/>
        <a:p>
          <a:pPr rtl="0"/>
          <a:r>
            <a:rPr lang="cs-CZ" smtClean="0"/>
            <a:t>PRACOVNÍ SMLOUVOU</a:t>
          </a:r>
          <a:endParaRPr lang="cs-CZ"/>
        </a:p>
      </dgm:t>
    </dgm:pt>
    <dgm:pt modelId="{F5F929CF-6DB5-4FAB-83F1-CF9EB311EF86}" type="parTrans" cxnId="{1D9B984D-8A52-41B6-BE3F-B6B62E7CAE39}">
      <dgm:prSet/>
      <dgm:spPr/>
      <dgm:t>
        <a:bodyPr/>
        <a:lstStyle/>
        <a:p>
          <a:endParaRPr lang="cs-CZ"/>
        </a:p>
      </dgm:t>
    </dgm:pt>
    <dgm:pt modelId="{40E7F234-4C43-428D-8F76-6E337D2D4008}" type="sibTrans" cxnId="{1D9B984D-8A52-41B6-BE3F-B6B62E7CAE39}">
      <dgm:prSet/>
      <dgm:spPr/>
      <dgm:t>
        <a:bodyPr/>
        <a:lstStyle/>
        <a:p>
          <a:endParaRPr lang="cs-CZ"/>
        </a:p>
      </dgm:t>
    </dgm:pt>
    <dgm:pt modelId="{1E1B819A-6C0D-491B-B370-A442F34C32A6}">
      <dgm:prSet/>
      <dgm:spPr/>
      <dgm:t>
        <a:bodyPr/>
        <a:lstStyle/>
        <a:p>
          <a:pPr rtl="0"/>
          <a:r>
            <a:rPr lang="cs-CZ" smtClean="0"/>
            <a:t>VOLBOU</a:t>
          </a:r>
          <a:endParaRPr lang="cs-CZ"/>
        </a:p>
      </dgm:t>
    </dgm:pt>
    <dgm:pt modelId="{C60A2635-186E-4FA7-955F-B16D3A37A689}" type="parTrans" cxnId="{7E85AC34-4593-4AB9-A414-79846FC4AC5C}">
      <dgm:prSet/>
      <dgm:spPr/>
      <dgm:t>
        <a:bodyPr/>
        <a:lstStyle/>
        <a:p>
          <a:endParaRPr lang="cs-CZ"/>
        </a:p>
      </dgm:t>
    </dgm:pt>
    <dgm:pt modelId="{5CA2FE41-430A-4197-A1DC-ACF2C710B0A5}" type="sibTrans" cxnId="{7E85AC34-4593-4AB9-A414-79846FC4AC5C}">
      <dgm:prSet/>
      <dgm:spPr/>
      <dgm:t>
        <a:bodyPr/>
        <a:lstStyle/>
        <a:p>
          <a:endParaRPr lang="cs-CZ"/>
        </a:p>
      </dgm:t>
    </dgm:pt>
    <dgm:pt modelId="{CE705BCF-4FAC-4AD3-9877-26D0C8191DFC}">
      <dgm:prSet/>
      <dgm:spPr/>
      <dgm:t>
        <a:bodyPr/>
        <a:lstStyle/>
        <a:p>
          <a:pPr rtl="0"/>
          <a:r>
            <a:rPr lang="cs-CZ" smtClean="0"/>
            <a:t>JMENOVÁNÍM</a:t>
          </a:r>
          <a:endParaRPr lang="cs-CZ"/>
        </a:p>
      </dgm:t>
    </dgm:pt>
    <dgm:pt modelId="{32E2914A-47C8-4B03-A09D-F98D76787AE5}" type="parTrans" cxnId="{33B61D6B-B23F-43A2-AF51-30655EC15E64}">
      <dgm:prSet/>
      <dgm:spPr/>
      <dgm:t>
        <a:bodyPr/>
        <a:lstStyle/>
        <a:p>
          <a:endParaRPr lang="cs-CZ"/>
        </a:p>
      </dgm:t>
    </dgm:pt>
    <dgm:pt modelId="{5CB559E3-13F8-4463-97B7-3857939BECD9}" type="sibTrans" cxnId="{33B61D6B-B23F-43A2-AF51-30655EC15E64}">
      <dgm:prSet/>
      <dgm:spPr/>
      <dgm:t>
        <a:bodyPr/>
        <a:lstStyle/>
        <a:p>
          <a:endParaRPr lang="cs-CZ"/>
        </a:p>
      </dgm:t>
    </dgm:pt>
    <dgm:pt modelId="{7AB019FE-3BF3-4058-9AF2-BE3C7CFBDCC2}" type="pres">
      <dgm:prSet presAssocID="{CB1B3916-91FE-44B2-8EAF-A0C6C53D2A15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D8B6CBA3-4C97-417F-955A-A155E8B5344D}" type="pres">
      <dgm:prSet presAssocID="{CB1B3916-91FE-44B2-8EAF-A0C6C53D2A15}" presName="fgShape" presStyleLbl="fgShp" presStyleIdx="0" presStyleCnt="1"/>
      <dgm:spPr/>
    </dgm:pt>
    <dgm:pt modelId="{1500A761-B2B8-427D-A3AA-EE729539EEEC}" type="pres">
      <dgm:prSet presAssocID="{CB1B3916-91FE-44B2-8EAF-A0C6C53D2A15}" presName="linComp" presStyleCnt="0"/>
      <dgm:spPr/>
    </dgm:pt>
    <dgm:pt modelId="{EA3CEAFF-1D08-4360-8A9A-154DB82E6D2D}" type="pres">
      <dgm:prSet presAssocID="{C3601149-C78E-4BDA-B533-8233A8D43250}" presName="compNode" presStyleCnt="0"/>
      <dgm:spPr/>
    </dgm:pt>
    <dgm:pt modelId="{85CA3F27-92CF-4C60-B802-63AE1AE4CD74}" type="pres">
      <dgm:prSet presAssocID="{C3601149-C78E-4BDA-B533-8233A8D43250}" presName="bkgdShape" presStyleLbl="node1" presStyleIdx="0" presStyleCnt="3"/>
      <dgm:spPr/>
      <dgm:t>
        <a:bodyPr/>
        <a:lstStyle/>
        <a:p>
          <a:endParaRPr lang="cs-CZ"/>
        </a:p>
      </dgm:t>
    </dgm:pt>
    <dgm:pt modelId="{7142F174-72DA-4908-ABE0-0CDD50BEB26D}" type="pres">
      <dgm:prSet presAssocID="{C3601149-C78E-4BDA-B533-8233A8D43250}" presName="nodeTx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D3FE6957-1C6D-4F8B-9492-F7FD66EDF8AD}" type="pres">
      <dgm:prSet presAssocID="{C3601149-C78E-4BDA-B533-8233A8D43250}" presName="invisiNode" presStyleLbl="node1" presStyleIdx="0" presStyleCnt="3"/>
      <dgm:spPr/>
    </dgm:pt>
    <dgm:pt modelId="{655C605D-ABC3-41A4-9FB2-B6CE6D78BC6E}" type="pres">
      <dgm:prSet presAssocID="{C3601149-C78E-4BDA-B533-8233A8D43250}" presName="imagNode" presStyleLbl="fgImgPlac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0000" r="-60000"/>
          </a:stretch>
        </a:blipFill>
      </dgm:spPr>
      <dgm:t>
        <a:bodyPr/>
        <a:lstStyle/>
        <a:p>
          <a:endParaRPr lang="cs-CZ"/>
        </a:p>
      </dgm:t>
    </dgm:pt>
    <dgm:pt modelId="{4F57D19B-0941-4DBA-9EDE-870C4AA0BD1A}" type="pres">
      <dgm:prSet presAssocID="{40E7F234-4C43-428D-8F76-6E337D2D4008}" presName="sibTrans" presStyleLbl="sibTrans2D1" presStyleIdx="0" presStyleCnt="0"/>
      <dgm:spPr/>
      <dgm:t>
        <a:bodyPr/>
        <a:lstStyle/>
        <a:p>
          <a:endParaRPr lang="cs-CZ"/>
        </a:p>
      </dgm:t>
    </dgm:pt>
    <dgm:pt modelId="{8568319D-13BE-4774-83B8-E63B6E0EE2BC}" type="pres">
      <dgm:prSet presAssocID="{1E1B819A-6C0D-491B-B370-A442F34C32A6}" presName="compNode" presStyleCnt="0"/>
      <dgm:spPr/>
    </dgm:pt>
    <dgm:pt modelId="{D30FE289-01B9-4269-A497-0BF42928EBD4}" type="pres">
      <dgm:prSet presAssocID="{1E1B819A-6C0D-491B-B370-A442F34C32A6}" presName="bkgdShape" presStyleLbl="node1" presStyleIdx="1" presStyleCnt="3"/>
      <dgm:spPr/>
      <dgm:t>
        <a:bodyPr/>
        <a:lstStyle/>
        <a:p>
          <a:endParaRPr lang="cs-CZ"/>
        </a:p>
      </dgm:t>
    </dgm:pt>
    <dgm:pt modelId="{471F3F40-BEC6-4B7E-8EA7-9BA2DF3E41FE}" type="pres">
      <dgm:prSet presAssocID="{1E1B819A-6C0D-491B-B370-A442F34C32A6}" presName="nodeT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0397DBEC-9149-4050-A0FE-0474F557EDEA}" type="pres">
      <dgm:prSet presAssocID="{1E1B819A-6C0D-491B-B370-A442F34C32A6}" presName="invisiNode" presStyleLbl="node1" presStyleIdx="1" presStyleCnt="3"/>
      <dgm:spPr/>
    </dgm:pt>
    <dgm:pt modelId="{0F05E2E1-3312-4928-9B0C-B3CF5CB8E871}" type="pres">
      <dgm:prSet presAssocID="{1E1B819A-6C0D-491B-B370-A442F34C32A6}" presName="imagNode" presStyleLbl="fgImgPlace1" presStyleIdx="1" presStyleCnt="3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  <dgm:t>
        <a:bodyPr/>
        <a:lstStyle/>
        <a:p>
          <a:endParaRPr lang="cs-CZ"/>
        </a:p>
      </dgm:t>
    </dgm:pt>
    <dgm:pt modelId="{0843B9FC-6A97-48BD-8A57-FB5C99B6750B}" type="pres">
      <dgm:prSet presAssocID="{5CA2FE41-430A-4197-A1DC-ACF2C710B0A5}" presName="sibTrans" presStyleLbl="sibTrans2D1" presStyleIdx="0" presStyleCnt="0"/>
      <dgm:spPr/>
      <dgm:t>
        <a:bodyPr/>
        <a:lstStyle/>
        <a:p>
          <a:endParaRPr lang="cs-CZ"/>
        </a:p>
      </dgm:t>
    </dgm:pt>
    <dgm:pt modelId="{E64E967D-BBA5-4282-B34F-846163AE339E}" type="pres">
      <dgm:prSet presAssocID="{CE705BCF-4FAC-4AD3-9877-26D0C8191DFC}" presName="compNode" presStyleCnt="0"/>
      <dgm:spPr/>
    </dgm:pt>
    <dgm:pt modelId="{87146732-BC82-4B4F-AF85-787D780D8DF7}" type="pres">
      <dgm:prSet presAssocID="{CE705BCF-4FAC-4AD3-9877-26D0C8191DFC}" presName="bkgdShape" presStyleLbl="node1" presStyleIdx="2" presStyleCnt="3"/>
      <dgm:spPr/>
      <dgm:t>
        <a:bodyPr/>
        <a:lstStyle/>
        <a:p>
          <a:endParaRPr lang="cs-CZ"/>
        </a:p>
      </dgm:t>
    </dgm:pt>
    <dgm:pt modelId="{222DC214-D3A6-48E2-AA21-3969048F9405}" type="pres">
      <dgm:prSet presAssocID="{CE705BCF-4FAC-4AD3-9877-26D0C8191DFC}" presName="nodeT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4120364B-3617-4F9C-BBD3-B8221AA6C165}" type="pres">
      <dgm:prSet presAssocID="{CE705BCF-4FAC-4AD3-9877-26D0C8191DFC}" presName="invisiNode" presStyleLbl="node1" presStyleIdx="2" presStyleCnt="3"/>
      <dgm:spPr/>
    </dgm:pt>
    <dgm:pt modelId="{0B080D6F-3828-4D11-BD17-C706E70BF4B7}" type="pres">
      <dgm:prSet presAssocID="{CE705BCF-4FAC-4AD3-9877-26D0C8191DFC}" presName="imagNode" presStyleLbl="fgImgPlace1" presStyleIdx="2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9000" r="-29000"/>
          </a:stretch>
        </a:blipFill>
      </dgm:spPr>
      <dgm:t>
        <a:bodyPr/>
        <a:lstStyle/>
        <a:p>
          <a:endParaRPr lang="cs-CZ"/>
        </a:p>
      </dgm:t>
    </dgm:pt>
  </dgm:ptLst>
  <dgm:cxnLst>
    <dgm:cxn modelId="{5392C0A4-07A2-4B50-B9D0-5B5E7F8BE25D}" type="presOf" srcId="{CE705BCF-4FAC-4AD3-9877-26D0C8191DFC}" destId="{87146732-BC82-4B4F-AF85-787D780D8DF7}" srcOrd="0" destOrd="0" presId="urn:microsoft.com/office/officeart/2005/8/layout/hList7"/>
    <dgm:cxn modelId="{7E85AC34-4593-4AB9-A414-79846FC4AC5C}" srcId="{CB1B3916-91FE-44B2-8EAF-A0C6C53D2A15}" destId="{1E1B819A-6C0D-491B-B370-A442F34C32A6}" srcOrd="1" destOrd="0" parTransId="{C60A2635-186E-4FA7-955F-B16D3A37A689}" sibTransId="{5CA2FE41-430A-4197-A1DC-ACF2C710B0A5}"/>
    <dgm:cxn modelId="{9C64328D-4CF3-4340-985D-EB0697BE227F}" type="presOf" srcId="{1E1B819A-6C0D-491B-B370-A442F34C32A6}" destId="{D30FE289-01B9-4269-A497-0BF42928EBD4}" srcOrd="0" destOrd="0" presId="urn:microsoft.com/office/officeart/2005/8/layout/hList7"/>
    <dgm:cxn modelId="{9AF4F272-181B-48C8-B5B3-305E5FE4E898}" type="presOf" srcId="{C3601149-C78E-4BDA-B533-8233A8D43250}" destId="{7142F174-72DA-4908-ABE0-0CDD50BEB26D}" srcOrd="1" destOrd="0" presId="urn:microsoft.com/office/officeart/2005/8/layout/hList7"/>
    <dgm:cxn modelId="{FF19A914-DD77-412C-BC0F-986CAFB750BB}" type="presOf" srcId="{C3601149-C78E-4BDA-B533-8233A8D43250}" destId="{85CA3F27-92CF-4C60-B802-63AE1AE4CD74}" srcOrd="0" destOrd="0" presId="urn:microsoft.com/office/officeart/2005/8/layout/hList7"/>
    <dgm:cxn modelId="{33B61D6B-B23F-43A2-AF51-30655EC15E64}" srcId="{CB1B3916-91FE-44B2-8EAF-A0C6C53D2A15}" destId="{CE705BCF-4FAC-4AD3-9877-26D0C8191DFC}" srcOrd="2" destOrd="0" parTransId="{32E2914A-47C8-4B03-A09D-F98D76787AE5}" sibTransId="{5CB559E3-13F8-4463-97B7-3857939BECD9}"/>
    <dgm:cxn modelId="{0B882825-AC11-431C-9A79-EF33F6A7A174}" type="presOf" srcId="{CE705BCF-4FAC-4AD3-9877-26D0C8191DFC}" destId="{222DC214-D3A6-48E2-AA21-3969048F9405}" srcOrd="1" destOrd="0" presId="urn:microsoft.com/office/officeart/2005/8/layout/hList7"/>
    <dgm:cxn modelId="{1D9B984D-8A52-41B6-BE3F-B6B62E7CAE39}" srcId="{CB1B3916-91FE-44B2-8EAF-A0C6C53D2A15}" destId="{C3601149-C78E-4BDA-B533-8233A8D43250}" srcOrd="0" destOrd="0" parTransId="{F5F929CF-6DB5-4FAB-83F1-CF9EB311EF86}" sibTransId="{40E7F234-4C43-428D-8F76-6E337D2D4008}"/>
    <dgm:cxn modelId="{D0649B15-9F4D-4CA5-BB97-3CD7F0886A8B}" type="presOf" srcId="{CB1B3916-91FE-44B2-8EAF-A0C6C53D2A15}" destId="{7AB019FE-3BF3-4058-9AF2-BE3C7CFBDCC2}" srcOrd="0" destOrd="0" presId="urn:microsoft.com/office/officeart/2005/8/layout/hList7"/>
    <dgm:cxn modelId="{1DBA5B5F-2DF2-4771-93A6-974098EDFE8B}" type="presOf" srcId="{5CA2FE41-430A-4197-A1DC-ACF2C710B0A5}" destId="{0843B9FC-6A97-48BD-8A57-FB5C99B6750B}" srcOrd="0" destOrd="0" presId="urn:microsoft.com/office/officeart/2005/8/layout/hList7"/>
    <dgm:cxn modelId="{ACA4584B-5596-4544-A162-E8C31B0348F0}" type="presOf" srcId="{40E7F234-4C43-428D-8F76-6E337D2D4008}" destId="{4F57D19B-0941-4DBA-9EDE-870C4AA0BD1A}" srcOrd="0" destOrd="0" presId="urn:microsoft.com/office/officeart/2005/8/layout/hList7"/>
    <dgm:cxn modelId="{3FD09AEC-271B-441A-BCD5-51141B89E3C9}" type="presOf" srcId="{1E1B819A-6C0D-491B-B370-A442F34C32A6}" destId="{471F3F40-BEC6-4B7E-8EA7-9BA2DF3E41FE}" srcOrd="1" destOrd="0" presId="urn:microsoft.com/office/officeart/2005/8/layout/hList7"/>
    <dgm:cxn modelId="{A0E249D5-1295-486C-BD27-48164E0BD999}" type="presParOf" srcId="{7AB019FE-3BF3-4058-9AF2-BE3C7CFBDCC2}" destId="{D8B6CBA3-4C97-417F-955A-A155E8B5344D}" srcOrd="0" destOrd="0" presId="urn:microsoft.com/office/officeart/2005/8/layout/hList7"/>
    <dgm:cxn modelId="{67529BCE-86EB-4D14-A823-B360814B8AC9}" type="presParOf" srcId="{7AB019FE-3BF3-4058-9AF2-BE3C7CFBDCC2}" destId="{1500A761-B2B8-427D-A3AA-EE729539EEEC}" srcOrd="1" destOrd="0" presId="urn:microsoft.com/office/officeart/2005/8/layout/hList7"/>
    <dgm:cxn modelId="{AD53E4C5-93D5-4239-9ED9-28794391506E}" type="presParOf" srcId="{1500A761-B2B8-427D-A3AA-EE729539EEEC}" destId="{EA3CEAFF-1D08-4360-8A9A-154DB82E6D2D}" srcOrd="0" destOrd="0" presId="urn:microsoft.com/office/officeart/2005/8/layout/hList7"/>
    <dgm:cxn modelId="{F74C0E08-E7AE-45DA-9ED9-9B70A13FFF74}" type="presParOf" srcId="{EA3CEAFF-1D08-4360-8A9A-154DB82E6D2D}" destId="{85CA3F27-92CF-4C60-B802-63AE1AE4CD74}" srcOrd="0" destOrd="0" presId="urn:microsoft.com/office/officeart/2005/8/layout/hList7"/>
    <dgm:cxn modelId="{06D3F42B-FD06-4E8E-B327-623ECB42D9E7}" type="presParOf" srcId="{EA3CEAFF-1D08-4360-8A9A-154DB82E6D2D}" destId="{7142F174-72DA-4908-ABE0-0CDD50BEB26D}" srcOrd="1" destOrd="0" presId="urn:microsoft.com/office/officeart/2005/8/layout/hList7"/>
    <dgm:cxn modelId="{2AA386CE-88DB-40A6-9A83-ACA3A2A4E2E2}" type="presParOf" srcId="{EA3CEAFF-1D08-4360-8A9A-154DB82E6D2D}" destId="{D3FE6957-1C6D-4F8B-9492-F7FD66EDF8AD}" srcOrd="2" destOrd="0" presId="urn:microsoft.com/office/officeart/2005/8/layout/hList7"/>
    <dgm:cxn modelId="{A2C8A22A-C2AD-480A-8BCC-DF3BCFDAAA9E}" type="presParOf" srcId="{EA3CEAFF-1D08-4360-8A9A-154DB82E6D2D}" destId="{655C605D-ABC3-41A4-9FB2-B6CE6D78BC6E}" srcOrd="3" destOrd="0" presId="urn:microsoft.com/office/officeart/2005/8/layout/hList7"/>
    <dgm:cxn modelId="{09085B71-52C1-49C1-A1CE-8A5192C44CAD}" type="presParOf" srcId="{1500A761-B2B8-427D-A3AA-EE729539EEEC}" destId="{4F57D19B-0941-4DBA-9EDE-870C4AA0BD1A}" srcOrd="1" destOrd="0" presId="urn:microsoft.com/office/officeart/2005/8/layout/hList7"/>
    <dgm:cxn modelId="{F241099D-16F1-4047-8898-B3359B8DE340}" type="presParOf" srcId="{1500A761-B2B8-427D-A3AA-EE729539EEEC}" destId="{8568319D-13BE-4774-83B8-E63B6E0EE2BC}" srcOrd="2" destOrd="0" presId="urn:microsoft.com/office/officeart/2005/8/layout/hList7"/>
    <dgm:cxn modelId="{E4F8BCF2-C8BC-46CD-BFEE-CB85779A9AB8}" type="presParOf" srcId="{8568319D-13BE-4774-83B8-E63B6E0EE2BC}" destId="{D30FE289-01B9-4269-A497-0BF42928EBD4}" srcOrd="0" destOrd="0" presId="urn:microsoft.com/office/officeart/2005/8/layout/hList7"/>
    <dgm:cxn modelId="{C11F7838-A910-40B7-9E6D-1A0E8A11399F}" type="presParOf" srcId="{8568319D-13BE-4774-83B8-E63B6E0EE2BC}" destId="{471F3F40-BEC6-4B7E-8EA7-9BA2DF3E41FE}" srcOrd="1" destOrd="0" presId="urn:microsoft.com/office/officeart/2005/8/layout/hList7"/>
    <dgm:cxn modelId="{4210E80B-9A4E-4D5F-BE04-493E972AEF21}" type="presParOf" srcId="{8568319D-13BE-4774-83B8-E63B6E0EE2BC}" destId="{0397DBEC-9149-4050-A0FE-0474F557EDEA}" srcOrd="2" destOrd="0" presId="urn:microsoft.com/office/officeart/2005/8/layout/hList7"/>
    <dgm:cxn modelId="{4574C8DE-DAC3-4AC4-928F-B8EB1B755214}" type="presParOf" srcId="{8568319D-13BE-4774-83B8-E63B6E0EE2BC}" destId="{0F05E2E1-3312-4928-9B0C-B3CF5CB8E871}" srcOrd="3" destOrd="0" presId="urn:microsoft.com/office/officeart/2005/8/layout/hList7"/>
    <dgm:cxn modelId="{C7A3EA7F-A3A8-4891-837F-D28AA5E068B0}" type="presParOf" srcId="{1500A761-B2B8-427D-A3AA-EE729539EEEC}" destId="{0843B9FC-6A97-48BD-8A57-FB5C99B6750B}" srcOrd="3" destOrd="0" presId="urn:microsoft.com/office/officeart/2005/8/layout/hList7"/>
    <dgm:cxn modelId="{1A83BB37-CC26-4C2C-B83D-625F4CADE3E4}" type="presParOf" srcId="{1500A761-B2B8-427D-A3AA-EE729539EEEC}" destId="{E64E967D-BBA5-4282-B34F-846163AE339E}" srcOrd="4" destOrd="0" presId="urn:microsoft.com/office/officeart/2005/8/layout/hList7"/>
    <dgm:cxn modelId="{8798179C-1A83-4224-9AED-4A9F1624F276}" type="presParOf" srcId="{E64E967D-BBA5-4282-B34F-846163AE339E}" destId="{87146732-BC82-4B4F-AF85-787D780D8DF7}" srcOrd="0" destOrd="0" presId="urn:microsoft.com/office/officeart/2005/8/layout/hList7"/>
    <dgm:cxn modelId="{F4F122AC-4DA8-475D-B3F3-91DF09C0B726}" type="presParOf" srcId="{E64E967D-BBA5-4282-B34F-846163AE339E}" destId="{222DC214-D3A6-48E2-AA21-3969048F9405}" srcOrd="1" destOrd="0" presId="urn:microsoft.com/office/officeart/2005/8/layout/hList7"/>
    <dgm:cxn modelId="{BB5A7803-A848-40EA-B43B-1C3A3C1D13FF}" type="presParOf" srcId="{E64E967D-BBA5-4282-B34F-846163AE339E}" destId="{4120364B-3617-4F9C-BBD3-B8221AA6C165}" srcOrd="2" destOrd="0" presId="urn:microsoft.com/office/officeart/2005/8/layout/hList7"/>
    <dgm:cxn modelId="{0FD1B436-DFA1-4BF0-82B9-68818DB95EF9}" type="presParOf" srcId="{E64E967D-BBA5-4282-B34F-846163AE339E}" destId="{0B080D6F-3828-4D11-BD17-C706E70BF4B7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9E7C02A-344C-4231-B795-DFB160AF4E59}" type="doc">
      <dgm:prSet loTypeId="urn:microsoft.com/office/officeart/2005/8/layout/hProcess9" loCatId="process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286DB739-4ECA-42FE-B1BF-B6072A1D597A}">
      <dgm:prSet/>
      <dgm:spPr/>
      <dgm:t>
        <a:bodyPr/>
        <a:lstStyle/>
        <a:p>
          <a:pPr rtl="0"/>
          <a:r>
            <a:rPr lang="cs-CZ" b="1" i="1" dirty="0" smtClean="0"/>
            <a:t>jmenováním</a:t>
          </a:r>
          <a:r>
            <a:rPr lang="cs-CZ" dirty="0" smtClean="0"/>
            <a:t> </a:t>
          </a:r>
          <a:r>
            <a:rPr lang="cs-CZ" dirty="0" smtClean="0"/>
            <a:t> </a:t>
          </a:r>
          <a:r>
            <a:rPr lang="cs-CZ" dirty="0" smtClean="0"/>
            <a:t>-  u vedoucích pracovníků jmenovaných podle zvláštních předpisů  (ředitel státního podniku, soudci ...)   </a:t>
          </a:r>
          <a:endParaRPr lang="cs-CZ" dirty="0"/>
        </a:p>
      </dgm:t>
    </dgm:pt>
    <dgm:pt modelId="{DFA39954-A433-463F-AA6F-D2A83456B1DE}" type="parTrans" cxnId="{4D159A12-5B69-400B-920E-3C2F8305A3C0}">
      <dgm:prSet/>
      <dgm:spPr/>
      <dgm:t>
        <a:bodyPr/>
        <a:lstStyle/>
        <a:p>
          <a:endParaRPr lang="cs-CZ"/>
        </a:p>
      </dgm:t>
    </dgm:pt>
    <dgm:pt modelId="{CB77459A-3F2D-4635-B5CE-C8F21D1CB4DE}" type="sibTrans" cxnId="{4D159A12-5B69-400B-920E-3C2F8305A3C0}">
      <dgm:prSet/>
      <dgm:spPr/>
      <dgm:t>
        <a:bodyPr/>
        <a:lstStyle/>
        <a:p>
          <a:endParaRPr lang="cs-CZ"/>
        </a:p>
      </dgm:t>
    </dgm:pt>
    <dgm:pt modelId="{E0B14D48-8DDE-485D-A9E9-B3D505C05FD9}">
      <dgm:prSet/>
      <dgm:spPr/>
      <dgm:t>
        <a:bodyPr/>
        <a:lstStyle/>
        <a:p>
          <a:pPr rtl="0"/>
          <a:r>
            <a:rPr lang="cs-CZ" b="1" i="1" dirty="0" smtClean="0"/>
            <a:t>volbou</a:t>
          </a:r>
          <a:r>
            <a:rPr lang="cs-CZ" dirty="0" smtClean="0"/>
            <a:t> </a:t>
          </a:r>
          <a:r>
            <a:rPr lang="cs-CZ" dirty="0" smtClean="0"/>
            <a:t> </a:t>
          </a:r>
          <a:r>
            <a:rPr lang="cs-CZ" dirty="0" smtClean="0"/>
            <a:t>-  v případech stanovených zvláštními předpisy</a:t>
          </a:r>
          <a:endParaRPr lang="cs-CZ" dirty="0"/>
        </a:p>
      </dgm:t>
    </dgm:pt>
    <dgm:pt modelId="{17463C76-0B64-4646-85F9-82DA5ABB4FF9}" type="parTrans" cxnId="{BF132E6C-94D6-4D08-8F59-191EE4BF5AB1}">
      <dgm:prSet/>
      <dgm:spPr/>
      <dgm:t>
        <a:bodyPr/>
        <a:lstStyle/>
        <a:p>
          <a:endParaRPr lang="cs-CZ"/>
        </a:p>
      </dgm:t>
    </dgm:pt>
    <dgm:pt modelId="{1A10E8EC-D669-47CB-B489-0559AC034CC8}" type="sibTrans" cxnId="{BF132E6C-94D6-4D08-8F59-191EE4BF5AB1}">
      <dgm:prSet/>
      <dgm:spPr/>
      <dgm:t>
        <a:bodyPr/>
        <a:lstStyle/>
        <a:p>
          <a:endParaRPr lang="cs-CZ"/>
        </a:p>
      </dgm:t>
    </dgm:pt>
    <dgm:pt modelId="{1C2E2E29-8304-4C5C-8701-6341A1B802C1}" type="pres">
      <dgm:prSet presAssocID="{49E7C02A-344C-4231-B795-DFB160AF4E59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67E219E8-79A3-40FA-9F0E-BC118B79FFBC}" type="pres">
      <dgm:prSet presAssocID="{49E7C02A-344C-4231-B795-DFB160AF4E59}" presName="arrow" presStyleLbl="bgShp" presStyleIdx="0" presStyleCnt="1"/>
      <dgm:spPr/>
    </dgm:pt>
    <dgm:pt modelId="{1A107232-7F05-4215-913B-C0E93B57D379}" type="pres">
      <dgm:prSet presAssocID="{49E7C02A-344C-4231-B795-DFB160AF4E59}" presName="linearProcess" presStyleCnt="0"/>
      <dgm:spPr/>
    </dgm:pt>
    <dgm:pt modelId="{7C75005E-5F46-4A74-ADF5-1E9E4C9F3F6C}" type="pres">
      <dgm:prSet presAssocID="{286DB739-4ECA-42FE-B1BF-B6072A1D597A}" presName="text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C58C47E7-353A-45DF-8FBC-E8BF964BE8BE}" type="pres">
      <dgm:prSet presAssocID="{CB77459A-3F2D-4635-B5CE-C8F21D1CB4DE}" presName="sibTrans" presStyleCnt="0"/>
      <dgm:spPr/>
    </dgm:pt>
    <dgm:pt modelId="{1E65148E-1544-42EE-9ADC-16694B2A0444}" type="pres">
      <dgm:prSet presAssocID="{E0B14D48-8DDE-485D-A9E9-B3D505C05FD9}" presName="text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4DAD0CB4-16C5-4069-B4DC-7CFAD2393023}" type="presOf" srcId="{49E7C02A-344C-4231-B795-DFB160AF4E59}" destId="{1C2E2E29-8304-4C5C-8701-6341A1B802C1}" srcOrd="0" destOrd="0" presId="urn:microsoft.com/office/officeart/2005/8/layout/hProcess9"/>
    <dgm:cxn modelId="{BF132E6C-94D6-4D08-8F59-191EE4BF5AB1}" srcId="{49E7C02A-344C-4231-B795-DFB160AF4E59}" destId="{E0B14D48-8DDE-485D-A9E9-B3D505C05FD9}" srcOrd="1" destOrd="0" parTransId="{17463C76-0B64-4646-85F9-82DA5ABB4FF9}" sibTransId="{1A10E8EC-D669-47CB-B489-0559AC034CC8}"/>
    <dgm:cxn modelId="{48C20DB8-F3F0-412B-A6DB-154A6E234422}" type="presOf" srcId="{E0B14D48-8DDE-485D-A9E9-B3D505C05FD9}" destId="{1E65148E-1544-42EE-9ADC-16694B2A0444}" srcOrd="0" destOrd="0" presId="urn:microsoft.com/office/officeart/2005/8/layout/hProcess9"/>
    <dgm:cxn modelId="{4D159A12-5B69-400B-920E-3C2F8305A3C0}" srcId="{49E7C02A-344C-4231-B795-DFB160AF4E59}" destId="{286DB739-4ECA-42FE-B1BF-B6072A1D597A}" srcOrd="0" destOrd="0" parTransId="{DFA39954-A433-463F-AA6F-D2A83456B1DE}" sibTransId="{CB77459A-3F2D-4635-B5CE-C8F21D1CB4DE}"/>
    <dgm:cxn modelId="{576B0451-EC21-4969-8DC5-B55A07FFEAB2}" type="presOf" srcId="{286DB739-4ECA-42FE-B1BF-B6072A1D597A}" destId="{7C75005E-5F46-4A74-ADF5-1E9E4C9F3F6C}" srcOrd="0" destOrd="0" presId="urn:microsoft.com/office/officeart/2005/8/layout/hProcess9"/>
    <dgm:cxn modelId="{01504670-B0D7-47CF-BBD5-908046774D7D}" type="presParOf" srcId="{1C2E2E29-8304-4C5C-8701-6341A1B802C1}" destId="{67E219E8-79A3-40FA-9F0E-BC118B79FFBC}" srcOrd="0" destOrd="0" presId="urn:microsoft.com/office/officeart/2005/8/layout/hProcess9"/>
    <dgm:cxn modelId="{505135E6-EA5B-4308-9003-8CDD14D931EA}" type="presParOf" srcId="{1C2E2E29-8304-4C5C-8701-6341A1B802C1}" destId="{1A107232-7F05-4215-913B-C0E93B57D379}" srcOrd="1" destOrd="0" presId="urn:microsoft.com/office/officeart/2005/8/layout/hProcess9"/>
    <dgm:cxn modelId="{2AB5C9BB-BE9C-4AA0-9E9E-469B2FC9DAEE}" type="presParOf" srcId="{1A107232-7F05-4215-913B-C0E93B57D379}" destId="{7C75005E-5F46-4A74-ADF5-1E9E4C9F3F6C}" srcOrd="0" destOrd="0" presId="urn:microsoft.com/office/officeart/2005/8/layout/hProcess9"/>
    <dgm:cxn modelId="{5A90C0DE-A3A5-48E1-9A17-F85A5833BC31}" type="presParOf" srcId="{1A107232-7F05-4215-913B-C0E93B57D379}" destId="{C58C47E7-353A-45DF-8FBC-E8BF964BE8BE}" srcOrd="1" destOrd="0" presId="urn:microsoft.com/office/officeart/2005/8/layout/hProcess9"/>
    <dgm:cxn modelId="{422B0862-4875-4981-AE9A-A2E040054FC3}" type="presParOf" srcId="{1A107232-7F05-4215-913B-C0E93B57D379}" destId="{1E65148E-1544-42EE-9ADC-16694B2A0444}" srcOrd="2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DEEAB20-7081-478F-B32E-DCD6A590E5BA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5E9F2AC1-61A7-4D17-88C5-53B4401E3B8B}">
      <dgm:prSet/>
      <dgm:spPr/>
      <dgm:t>
        <a:bodyPr/>
        <a:lstStyle/>
        <a:p>
          <a:pPr rtl="0"/>
          <a:r>
            <a:rPr lang="cs-CZ" b="1" dirty="0" smtClean="0"/>
            <a:t>dohody </a:t>
          </a:r>
          <a:r>
            <a:rPr lang="cs-CZ" b="1" dirty="0" smtClean="0"/>
            <a:t/>
          </a:r>
          <a:br>
            <a:rPr lang="cs-CZ" b="1" dirty="0" smtClean="0"/>
          </a:br>
          <a:r>
            <a:rPr lang="cs-CZ" b="1" dirty="0" smtClean="0"/>
            <a:t>o </a:t>
          </a:r>
          <a:r>
            <a:rPr lang="cs-CZ" b="1" dirty="0" smtClean="0"/>
            <a:t>provedení práce</a:t>
          </a:r>
          <a:r>
            <a:rPr lang="cs-CZ" dirty="0" smtClean="0"/>
            <a:t>         </a:t>
          </a:r>
          <a:endParaRPr lang="cs-CZ" dirty="0"/>
        </a:p>
      </dgm:t>
    </dgm:pt>
    <dgm:pt modelId="{3B205054-62FB-4546-934B-A4C97559682E}" type="parTrans" cxnId="{C6886AFC-C4C2-4526-A3A8-44DCCEF6E891}">
      <dgm:prSet/>
      <dgm:spPr/>
      <dgm:t>
        <a:bodyPr/>
        <a:lstStyle/>
        <a:p>
          <a:endParaRPr lang="cs-CZ"/>
        </a:p>
      </dgm:t>
    </dgm:pt>
    <dgm:pt modelId="{2DDC7CA2-81C0-42FF-9A4A-417AF4210447}" type="sibTrans" cxnId="{C6886AFC-C4C2-4526-A3A8-44DCCEF6E891}">
      <dgm:prSet/>
      <dgm:spPr/>
      <dgm:t>
        <a:bodyPr/>
        <a:lstStyle/>
        <a:p>
          <a:endParaRPr lang="cs-CZ"/>
        </a:p>
      </dgm:t>
    </dgm:pt>
    <dgm:pt modelId="{81AB4ED7-52B3-4E9A-8FDC-C482433F9E46}">
      <dgm:prSet/>
      <dgm:spPr/>
      <dgm:t>
        <a:bodyPr/>
        <a:lstStyle/>
        <a:p>
          <a:pPr rtl="0"/>
          <a:r>
            <a:rPr lang="cs-CZ" b="1" smtClean="0"/>
            <a:t>dohody o pracovní činnosti</a:t>
          </a:r>
          <a:r>
            <a:rPr lang="cs-CZ" smtClean="0"/>
            <a:t>     </a:t>
          </a:r>
          <a:endParaRPr lang="cs-CZ"/>
        </a:p>
      </dgm:t>
    </dgm:pt>
    <dgm:pt modelId="{3F396871-FBA9-4876-AD83-64A7D83CF833}" type="parTrans" cxnId="{66E039BA-97EF-46E7-AFF4-2BDB12616003}">
      <dgm:prSet/>
      <dgm:spPr/>
      <dgm:t>
        <a:bodyPr/>
        <a:lstStyle/>
        <a:p>
          <a:endParaRPr lang="cs-CZ"/>
        </a:p>
      </dgm:t>
    </dgm:pt>
    <dgm:pt modelId="{01383903-0AFF-47C5-B3D6-4A602867E748}" type="sibTrans" cxnId="{66E039BA-97EF-46E7-AFF4-2BDB12616003}">
      <dgm:prSet/>
      <dgm:spPr/>
      <dgm:t>
        <a:bodyPr/>
        <a:lstStyle/>
        <a:p>
          <a:endParaRPr lang="cs-CZ"/>
        </a:p>
      </dgm:t>
    </dgm:pt>
    <dgm:pt modelId="{A958D1FB-BC53-4320-BBA2-08A3E3A86FC1}" type="pres">
      <dgm:prSet presAssocID="{BDEEAB20-7081-478F-B32E-DCD6A590E5BA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DD75A5DD-47BA-4D96-81AD-9D4FD1E09CB8}" type="pres">
      <dgm:prSet presAssocID="{5E9F2AC1-61A7-4D17-88C5-53B4401E3B8B}" presName="composite" presStyleCnt="0"/>
      <dgm:spPr/>
    </dgm:pt>
    <dgm:pt modelId="{8F21F7FE-0EF8-4A42-96CE-11BA3CAD3D1D}" type="pres">
      <dgm:prSet presAssocID="{5E9F2AC1-61A7-4D17-88C5-53B4401E3B8B}" presName="imgShp" presStyleLbl="fgImgPlace1" presStyleIdx="0" presStyleCnt="2"/>
      <dgm:spPr/>
      <dgm:t>
        <a:bodyPr/>
        <a:lstStyle/>
        <a:p>
          <a:endParaRPr lang="cs-CZ"/>
        </a:p>
      </dgm:t>
    </dgm:pt>
    <dgm:pt modelId="{836CAE9E-2186-4F87-8673-B8C7C82C316D}" type="pres">
      <dgm:prSet presAssocID="{5E9F2AC1-61A7-4D17-88C5-53B4401E3B8B}" presName="txShp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9F24D138-42C7-41AD-8811-0F1E2770EFDD}" type="pres">
      <dgm:prSet presAssocID="{2DDC7CA2-81C0-42FF-9A4A-417AF4210447}" presName="spacing" presStyleCnt="0"/>
      <dgm:spPr/>
    </dgm:pt>
    <dgm:pt modelId="{5435A90B-2302-4FE8-9626-537B392DBE82}" type="pres">
      <dgm:prSet presAssocID="{81AB4ED7-52B3-4E9A-8FDC-C482433F9E46}" presName="composite" presStyleCnt="0"/>
      <dgm:spPr/>
    </dgm:pt>
    <dgm:pt modelId="{B75C3FF8-4EA4-443C-92B6-B208F49B6D66}" type="pres">
      <dgm:prSet presAssocID="{81AB4ED7-52B3-4E9A-8FDC-C482433F9E46}" presName="imgShp" presStyleLbl="fgImgPlace1" presStyleIdx="1" presStyleCnt="2"/>
      <dgm:spPr/>
      <dgm:t>
        <a:bodyPr/>
        <a:lstStyle/>
        <a:p>
          <a:endParaRPr lang="cs-CZ"/>
        </a:p>
      </dgm:t>
    </dgm:pt>
    <dgm:pt modelId="{019894CD-488B-45E2-B204-36A6A2036836}" type="pres">
      <dgm:prSet presAssocID="{81AB4ED7-52B3-4E9A-8FDC-C482433F9E46}" presName="txShp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66E039BA-97EF-46E7-AFF4-2BDB12616003}" srcId="{BDEEAB20-7081-478F-B32E-DCD6A590E5BA}" destId="{81AB4ED7-52B3-4E9A-8FDC-C482433F9E46}" srcOrd="1" destOrd="0" parTransId="{3F396871-FBA9-4876-AD83-64A7D83CF833}" sibTransId="{01383903-0AFF-47C5-B3D6-4A602867E748}"/>
    <dgm:cxn modelId="{C6886AFC-C4C2-4526-A3A8-44DCCEF6E891}" srcId="{BDEEAB20-7081-478F-B32E-DCD6A590E5BA}" destId="{5E9F2AC1-61A7-4D17-88C5-53B4401E3B8B}" srcOrd="0" destOrd="0" parTransId="{3B205054-62FB-4546-934B-A4C97559682E}" sibTransId="{2DDC7CA2-81C0-42FF-9A4A-417AF4210447}"/>
    <dgm:cxn modelId="{5ECBCED3-2018-443F-AB6A-605F5D5CD6C8}" type="presOf" srcId="{5E9F2AC1-61A7-4D17-88C5-53B4401E3B8B}" destId="{836CAE9E-2186-4F87-8673-B8C7C82C316D}" srcOrd="0" destOrd="0" presId="urn:microsoft.com/office/officeart/2005/8/layout/vList3"/>
    <dgm:cxn modelId="{56B835E2-B991-4AAB-B07E-19C0C16F78D1}" type="presOf" srcId="{BDEEAB20-7081-478F-B32E-DCD6A590E5BA}" destId="{A958D1FB-BC53-4320-BBA2-08A3E3A86FC1}" srcOrd="0" destOrd="0" presId="urn:microsoft.com/office/officeart/2005/8/layout/vList3"/>
    <dgm:cxn modelId="{B7861618-1514-4096-BD3C-2514157E324D}" type="presOf" srcId="{81AB4ED7-52B3-4E9A-8FDC-C482433F9E46}" destId="{019894CD-488B-45E2-B204-36A6A2036836}" srcOrd="0" destOrd="0" presId="urn:microsoft.com/office/officeart/2005/8/layout/vList3"/>
    <dgm:cxn modelId="{379B01AC-7AC8-42B4-8AC0-91BDC1749E83}" type="presParOf" srcId="{A958D1FB-BC53-4320-BBA2-08A3E3A86FC1}" destId="{DD75A5DD-47BA-4D96-81AD-9D4FD1E09CB8}" srcOrd="0" destOrd="0" presId="urn:microsoft.com/office/officeart/2005/8/layout/vList3"/>
    <dgm:cxn modelId="{114B3C1E-A7F8-4DC1-AFED-C8A807725D31}" type="presParOf" srcId="{DD75A5DD-47BA-4D96-81AD-9D4FD1E09CB8}" destId="{8F21F7FE-0EF8-4A42-96CE-11BA3CAD3D1D}" srcOrd="0" destOrd="0" presId="urn:microsoft.com/office/officeart/2005/8/layout/vList3"/>
    <dgm:cxn modelId="{C0A0373B-5C2E-4C52-A9DA-55402170B2F8}" type="presParOf" srcId="{DD75A5DD-47BA-4D96-81AD-9D4FD1E09CB8}" destId="{836CAE9E-2186-4F87-8673-B8C7C82C316D}" srcOrd="1" destOrd="0" presId="urn:microsoft.com/office/officeart/2005/8/layout/vList3"/>
    <dgm:cxn modelId="{ADAB5FE7-90AB-489F-9639-5544A9EAF576}" type="presParOf" srcId="{A958D1FB-BC53-4320-BBA2-08A3E3A86FC1}" destId="{9F24D138-42C7-41AD-8811-0F1E2770EFDD}" srcOrd="1" destOrd="0" presId="urn:microsoft.com/office/officeart/2005/8/layout/vList3"/>
    <dgm:cxn modelId="{77B9D992-B65B-438D-B8A8-C8FB3D1C0930}" type="presParOf" srcId="{A958D1FB-BC53-4320-BBA2-08A3E3A86FC1}" destId="{5435A90B-2302-4FE8-9626-537B392DBE82}" srcOrd="2" destOrd="0" presId="urn:microsoft.com/office/officeart/2005/8/layout/vList3"/>
    <dgm:cxn modelId="{557037CA-4EE5-40B5-942B-6B35FB937E5E}" type="presParOf" srcId="{5435A90B-2302-4FE8-9626-537B392DBE82}" destId="{B75C3FF8-4EA4-443C-92B6-B208F49B6D66}" srcOrd="0" destOrd="0" presId="urn:microsoft.com/office/officeart/2005/8/layout/vList3"/>
    <dgm:cxn modelId="{D59495DE-8616-4D0F-B829-0DF7F7C750F3}" type="presParOf" srcId="{5435A90B-2302-4FE8-9626-537B392DBE82}" destId="{019894CD-488B-45E2-B204-36A6A2036836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6A7425F-BD7D-4439-AE06-316C96059E01}" type="doc">
      <dgm:prSet loTypeId="urn:microsoft.com/office/officeart/2005/8/layout/hList7" loCatId="list" qsTypeId="urn:microsoft.com/office/officeart/2005/8/quickstyle/3d3" qsCatId="3D" csTypeId="urn:microsoft.com/office/officeart/2005/8/colors/colorful3" csCatId="colorful" phldr="1"/>
      <dgm:spPr/>
      <dgm:t>
        <a:bodyPr/>
        <a:lstStyle/>
        <a:p>
          <a:endParaRPr lang="cs-CZ"/>
        </a:p>
      </dgm:t>
    </dgm:pt>
    <dgm:pt modelId="{548C12F3-4D71-4B3C-9964-B6BE4E908439}">
      <dgm:prSet/>
      <dgm:spPr/>
      <dgm:t>
        <a:bodyPr/>
        <a:lstStyle/>
        <a:p>
          <a:pPr rtl="0"/>
          <a:r>
            <a:rPr lang="cs-CZ" smtClean="0"/>
            <a:t>VÝPOVĚDÍ</a:t>
          </a:r>
          <a:endParaRPr lang="cs-CZ"/>
        </a:p>
      </dgm:t>
    </dgm:pt>
    <dgm:pt modelId="{120AD709-20A5-4BFC-B90A-86B6506CAD26}" type="parTrans" cxnId="{9825A843-5243-4B72-80CF-588A0760ACAA}">
      <dgm:prSet/>
      <dgm:spPr/>
      <dgm:t>
        <a:bodyPr/>
        <a:lstStyle/>
        <a:p>
          <a:endParaRPr lang="cs-CZ"/>
        </a:p>
      </dgm:t>
    </dgm:pt>
    <dgm:pt modelId="{0D9C73A6-4802-4847-A0CA-8CC21D50A3D8}" type="sibTrans" cxnId="{9825A843-5243-4B72-80CF-588A0760ACAA}">
      <dgm:prSet/>
      <dgm:spPr/>
      <dgm:t>
        <a:bodyPr/>
        <a:lstStyle/>
        <a:p>
          <a:endParaRPr lang="cs-CZ"/>
        </a:p>
      </dgm:t>
    </dgm:pt>
    <dgm:pt modelId="{C3DD41E7-4D2F-4B08-9DFD-E36F7763978C}">
      <dgm:prSet/>
      <dgm:spPr/>
      <dgm:t>
        <a:bodyPr/>
        <a:lstStyle/>
        <a:p>
          <a:pPr rtl="0"/>
          <a:r>
            <a:rPr lang="cs-CZ" smtClean="0"/>
            <a:t>DOHODOU</a:t>
          </a:r>
          <a:endParaRPr lang="cs-CZ"/>
        </a:p>
      </dgm:t>
    </dgm:pt>
    <dgm:pt modelId="{E904BC69-5BA7-44A1-9DB3-73350C3862D5}" type="parTrans" cxnId="{2D92307D-5D53-4F2E-94DF-9AF02E9E3E23}">
      <dgm:prSet/>
      <dgm:spPr/>
      <dgm:t>
        <a:bodyPr/>
        <a:lstStyle/>
        <a:p>
          <a:endParaRPr lang="cs-CZ"/>
        </a:p>
      </dgm:t>
    </dgm:pt>
    <dgm:pt modelId="{A332E62A-C1FF-481C-A3B7-1DEBB3E94E9F}" type="sibTrans" cxnId="{2D92307D-5D53-4F2E-94DF-9AF02E9E3E23}">
      <dgm:prSet/>
      <dgm:spPr/>
      <dgm:t>
        <a:bodyPr/>
        <a:lstStyle/>
        <a:p>
          <a:endParaRPr lang="cs-CZ"/>
        </a:p>
      </dgm:t>
    </dgm:pt>
    <dgm:pt modelId="{B6706234-5B33-4B88-B456-573F2B93AE12}">
      <dgm:prSet/>
      <dgm:spPr/>
      <dgm:t>
        <a:bodyPr/>
        <a:lstStyle/>
        <a:p>
          <a:pPr rtl="0"/>
          <a:r>
            <a:rPr lang="cs-CZ" smtClean="0"/>
            <a:t>OKAMŽITÉ ZRUŠENÍ PRACOVNÍHO POMĚRU</a:t>
          </a:r>
          <a:endParaRPr lang="cs-CZ"/>
        </a:p>
      </dgm:t>
    </dgm:pt>
    <dgm:pt modelId="{BBF8991F-1963-44FB-A783-F6CC1A4C3749}" type="parTrans" cxnId="{61785B6D-717B-43C9-BB6D-A34A7A515960}">
      <dgm:prSet/>
      <dgm:spPr/>
      <dgm:t>
        <a:bodyPr/>
        <a:lstStyle/>
        <a:p>
          <a:endParaRPr lang="cs-CZ"/>
        </a:p>
      </dgm:t>
    </dgm:pt>
    <dgm:pt modelId="{873F0A9D-73CA-4E88-A605-18FBB6A6B789}" type="sibTrans" cxnId="{61785B6D-717B-43C9-BB6D-A34A7A515960}">
      <dgm:prSet/>
      <dgm:spPr/>
      <dgm:t>
        <a:bodyPr/>
        <a:lstStyle/>
        <a:p>
          <a:endParaRPr lang="cs-CZ"/>
        </a:p>
      </dgm:t>
    </dgm:pt>
    <dgm:pt modelId="{0A2F80FB-9B0E-409D-9648-BFCE8208AA0F}">
      <dgm:prSet/>
      <dgm:spPr/>
      <dgm:t>
        <a:bodyPr/>
        <a:lstStyle/>
        <a:p>
          <a:pPr rtl="0"/>
          <a:r>
            <a:rPr lang="cs-CZ" smtClean="0"/>
            <a:t>UKONČENÍ PRACOVNÍHO POMĚRU NA DOBU URČITOU</a:t>
          </a:r>
          <a:endParaRPr lang="cs-CZ"/>
        </a:p>
      </dgm:t>
    </dgm:pt>
    <dgm:pt modelId="{DE0D61AC-1D8B-4BB0-BBF4-2FD07E99DB6C}" type="parTrans" cxnId="{1F9B454F-2812-416D-ADBA-DEF2F4A12ABD}">
      <dgm:prSet/>
      <dgm:spPr/>
      <dgm:t>
        <a:bodyPr/>
        <a:lstStyle/>
        <a:p>
          <a:endParaRPr lang="cs-CZ"/>
        </a:p>
      </dgm:t>
    </dgm:pt>
    <dgm:pt modelId="{C77DF84C-16DD-440E-B3FD-671AE12111EA}" type="sibTrans" cxnId="{1F9B454F-2812-416D-ADBA-DEF2F4A12ABD}">
      <dgm:prSet/>
      <dgm:spPr/>
      <dgm:t>
        <a:bodyPr/>
        <a:lstStyle/>
        <a:p>
          <a:endParaRPr lang="cs-CZ"/>
        </a:p>
      </dgm:t>
    </dgm:pt>
    <dgm:pt modelId="{D1759D5A-75EA-4E4F-BC85-B56B6350D1FC}">
      <dgm:prSet/>
      <dgm:spPr/>
      <dgm:t>
        <a:bodyPr/>
        <a:lstStyle/>
        <a:p>
          <a:pPr rtl="0"/>
          <a:r>
            <a:rPr lang="cs-CZ" smtClean="0"/>
            <a:t>UKONČENÍ PRACOVNÍHO POMĚRU VE ZKUŠEBNÍ DOBĚ</a:t>
          </a:r>
          <a:endParaRPr lang="cs-CZ"/>
        </a:p>
      </dgm:t>
    </dgm:pt>
    <dgm:pt modelId="{0299EBA6-0799-416C-81D1-20354BE2713A}" type="parTrans" cxnId="{037B0EFF-890C-4294-A754-7F1F2629CB24}">
      <dgm:prSet/>
      <dgm:spPr/>
      <dgm:t>
        <a:bodyPr/>
        <a:lstStyle/>
        <a:p>
          <a:endParaRPr lang="cs-CZ"/>
        </a:p>
      </dgm:t>
    </dgm:pt>
    <dgm:pt modelId="{2ACDEE6F-BB00-42F9-9ECA-A4910F9D1029}" type="sibTrans" cxnId="{037B0EFF-890C-4294-A754-7F1F2629CB24}">
      <dgm:prSet/>
      <dgm:spPr/>
      <dgm:t>
        <a:bodyPr/>
        <a:lstStyle/>
        <a:p>
          <a:endParaRPr lang="cs-CZ"/>
        </a:p>
      </dgm:t>
    </dgm:pt>
    <dgm:pt modelId="{35929327-2BCE-4EE3-83F4-79A8FBBCDC3A}">
      <dgm:prSet/>
      <dgm:spPr/>
      <dgm:t>
        <a:bodyPr/>
        <a:lstStyle/>
        <a:p>
          <a:pPr rtl="0"/>
          <a:r>
            <a:rPr lang="cs-CZ" smtClean="0"/>
            <a:t>SMRTÍ ZAMĚSTNANCE</a:t>
          </a:r>
          <a:endParaRPr lang="cs-CZ"/>
        </a:p>
      </dgm:t>
    </dgm:pt>
    <dgm:pt modelId="{1AA28A24-CDE1-45F3-BE53-00932589F7BD}" type="parTrans" cxnId="{57DB005D-43C1-4430-A171-2827A75399A8}">
      <dgm:prSet/>
      <dgm:spPr/>
      <dgm:t>
        <a:bodyPr/>
        <a:lstStyle/>
        <a:p>
          <a:endParaRPr lang="cs-CZ"/>
        </a:p>
      </dgm:t>
    </dgm:pt>
    <dgm:pt modelId="{CF2C5675-9E8B-41D1-8040-A089C90FC1B2}" type="sibTrans" cxnId="{57DB005D-43C1-4430-A171-2827A75399A8}">
      <dgm:prSet/>
      <dgm:spPr/>
      <dgm:t>
        <a:bodyPr/>
        <a:lstStyle/>
        <a:p>
          <a:endParaRPr lang="cs-CZ"/>
        </a:p>
      </dgm:t>
    </dgm:pt>
    <dgm:pt modelId="{87253742-693F-4990-93C3-7FDB6954821A}">
      <dgm:prSet/>
      <dgm:spPr/>
      <dgm:t>
        <a:bodyPr/>
        <a:lstStyle/>
        <a:p>
          <a:pPr rtl="0"/>
          <a:r>
            <a:rPr lang="cs-CZ" smtClean="0"/>
            <a:t>ZÁNIKEM PODNIKU</a:t>
          </a:r>
          <a:endParaRPr lang="cs-CZ"/>
        </a:p>
      </dgm:t>
    </dgm:pt>
    <dgm:pt modelId="{3464881F-CDF6-4CFD-8CB8-3D2622F15314}" type="parTrans" cxnId="{CDFB41FA-8157-4A6E-AA27-0D95AC720F6A}">
      <dgm:prSet/>
      <dgm:spPr/>
      <dgm:t>
        <a:bodyPr/>
        <a:lstStyle/>
        <a:p>
          <a:endParaRPr lang="cs-CZ"/>
        </a:p>
      </dgm:t>
    </dgm:pt>
    <dgm:pt modelId="{EA1E8E8A-0CC9-4379-8999-71CFB9F26F2C}" type="sibTrans" cxnId="{CDFB41FA-8157-4A6E-AA27-0D95AC720F6A}">
      <dgm:prSet/>
      <dgm:spPr/>
      <dgm:t>
        <a:bodyPr/>
        <a:lstStyle/>
        <a:p>
          <a:endParaRPr lang="cs-CZ"/>
        </a:p>
      </dgm:t>
    </dgm:pt>
    <dgm:pt modelId="{F31C6B73-6962-483B-9E70-5148E66C18C1}" type="pres">
      <dgm:prSet presAssocID="{76A7425F-BD7D-4439-AE06-316C96059E01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936E37DD-0E8C-4A4C-B672-8BB39BA23FEE}" type="pres">
      <dgm:prSet presAssocID="{76A7425F-BD7D-4439-AE06-316C96059E01}" presName="fgShape" presStyleLbl="fgShp" presStyleIdx="0" presStyleCnt="1"/>
      <dgm:spPr/>
    </dgm:pt>
    <dgm:pt modelId="{70735A58-A0FF-499D-B517-2CBC3B864C27}" type="pres">
      <dgm:prSet presAssocID="{76A7425F-BD7D-4439-AE06-316C96059E01}" presName="linComp" presStyleCnt="0"/>
      <dgm:spPr/>
    </dgm:pt>
    <dgm:pt modelId="{A772459F-E594-4EFB-B5E5-EAEAD17A66D3}" type="pres">
      <dgm:prSet presAssocID="{548C12F3-4D71-4B3C-9964-B6BE4E908439}" presName="compNode" presStyleCnt="0"/>
      <dgm:spPr/>
    </dgm:pt>
    <dgm:pt modelId="{5E7DEC1C-F79F-4FBD-8B2B-866A051DC77C}" type="pres">
      <dgm:prSet presAssocID="{548C12F3-4D71-4B3C-9964-B6BE4E908439}" presName="bkgdShape" presStyleLbl="node1" presStyleIdx="0" presStyleCnt="7"/>
      <dgm:spPr/>
      <dgm:t>
        <a:bodyPr/>
        <a:lstStyle/>
        <a:p>
          <a:endParaRPr lang="cs-CZ"/>
        </a:p>
      </dgm:t>
    </dgm:pt>
    <dgm:pt modelId="{F9AEEF46-DB90-41F7-BD51-FCBB8D2F3DE3}" type="pres">
      <dgm:prSet presAssocID="{548C12F3-4D71-4B3C-9964-B6BE4E908439}" presName="nodeTx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22A7D0EF-2F84-4394-ADBD-BAC9250E7B5C}" type="pres">
      <dgm:prSet presAssocID="{548C12F3-4D71-4B3C-9964-B6BE4E908439}" presName="invisiNode" presStyleLbl="node1" presStyleIdx="0" presStyleCnt="7"/>
      <dgm:spPr/>
    </dgm:pt>
    <dgm:pt modelId="{9E6860AC-E8F8-477E-A760-424082DB6F17}" type="pres">
      <dgm:prSet presAssocID="{548C12F3-4D71-4B3C-9964-B6BE4E908439}" presName="imagNode" presStyleLbl="fgImgPlace1" presStyleIdx="0" presStyleCnt="7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5000" r="-15000"/>
          </a:stretch>
        </a:blipFill>
      </dgm:spPr>
      <dgm:t>
        <a:bodyPr/>
        <a:lstStyle/>
        <a:p>
          <a:endParaRPr lang="cs-CZ"/>
        </a:p>
      </dgm:t>
    </dgm:pt>
    <dgm:pt modelId="{FEF3108F-B317-4D01-A001-BBAC389A5806}" type="pres">
      <dgm:prSet presAssocID="{0D9C73A6-4802-4847-A0CA-8CC21D50A3D8}" presName="sibTrans" presStyleLbl="sibTrans2D1" presStyleIdx="0" presStyleCnt="0"/>
      <dgm:spPr/>
      <dgm:t>
        <a:bodyPr/>
        <a:lstStyle/>
        <a:p>
          <a:endParaRPr lang="cs-CZ"/>
        </a:p>
      </dgm:t>
    </dgm:pt>
    <dgm:pt modelId="{2F8FCC46-3F8F-4212-A609-617497EABA35}" type="pres">
      <dgm:prSet presAssocID="{C3DD41E7-4D2F-4B08-9DFD-E36F7763978C}" presName="compNode" presStyleCnt="0"/>
      <dgm:spPr/>
    </dgm:pt>
    <dgm:pt modelId="{AC4CAE08-3B1D-45D3-968D-764A9D2818D1}" type="pres">
      <dgm:prSet presAssocID="{C3DD41E7-4D2F-4B08-9DFD-E36F7763978C}" presName="bkgdShape" presStyleLbl="node1" presStyleIdx="1" presStyleCnt="7"/>
      <dgm:spPr/>
      <dgm:t>
        <a:bodyPr/>
        <a:lstStyle/>
        <a:p>
          <a:endParaRPr lang="cs-CZ"/>
        </a:p>
      </dgm:t>
    </dgm:pt>
    <dgm:pt modelId="{43848A3C-EE1C-479A-AA11-6B1FBD98AA78}" type="pres">
      <dgm:prSet presAssocID="{C3DD41E7-4D2F-4B08-9DFD-E36F7763978C}" presName="nodeTx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DEA0A278-3C45-4594-8F65-7B3912E9BBDC}" type="pres">
      <dgm:prSet presAssocID="{C3DD41E7-4D2F-4B08-9DFD-E36F7763978C}" presName="invisiNode" presStyleLbl="node1" presStyleIdx="1" presStyleCnt="7"/>
      <dgm:spPr/>
    </dgm:pt>
    <dgm:pt modelId="{2C9834FC-1942-4FDB-AFEE-45BF05472405}" type="pres">
      <dgm:prSet presAssocID="{C3DD41E7-4D2F-4B08-9DFD-E36F7763978C}" presName="imagNode" presStyleLbl="fgImgPlace1" presStyleIdx="1" presStyleCnt="7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6000" r="-26000"/>
          </a:stretch>
        </a:blipFill>
      </dgm:spPr>
      <dgm:t>
        <a:bodyPr/>
        <a:lstStyle/>
        <a:p>
          <a:endParaRPr lang="cs-CZ"/>
        </a:p>
      </dgm:t>
    </dgm:pt>
    <dgm:pt modelId="{C8C6631B-5574-41F0-8F08-B66A62A85FD4}" type="pres">
      <dgm:prSet presAssocID="{A332E62A-C1FF-481C-A3B7-1DEBB3E94E9F}" presName="sibTrans" presStyleLbl="sibTrans2D1" presStyleIdx="0" presStyleCnt="0"/>
      <dgm:spPr/>
      <dgm:t>
        <a:bodyPr/>
        <a:lstStyle/>
        <a:p>
          <a:endParaRPr lang="cs-CZ"/>
        </a:p>
      </dgm:t>
    </dgm:pt>
    <dgm:pt modelId="{37C4D267-CC87-4261-A439-FE1655048374}" type="pres">
      <dgm:prSet presAssocID="{B6706234-5B33-4B88-B456-573F2B93AE12}" presName="compNode" presStyleCnt="0"/>
      <dgm:spPr/>
    </dgm:pt>
    <dgm:pt modelId="{53DD62C8-112C-47A6-B616-3E08951C4E9B}" type="pres">
      <dgm:prSet presAssocID="{B6706234-5B33-4B88-B456-573F2B93AE12}" presName="bkgdShape" presStyleLbl="node1" presStyleIdx="2" presStyleCnt="7"/>
      <dgm:spPr/>
      <dgm:t>
        <a:bodyPr/>
        <a:lstStyle/>
        <a:p>
          <a:endParaRPr lang="cs-CZ"/>
        </a:p>
      </dgm:t>
    </dgm:pt>
    <dgm:pt modelId="{777A6A71-EF82-4A12-9465-9F89540A34CE}" type="pres">
      <dgm:prSet presAssocID="{B6706234-5B33-4B88-B456-573F2B93AE12}" presName="nodeTx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3F953EAE-816B-4248-A0DB-C518ED842AEB}" type="pres">
      <dgm:prSet presAssocID="{B6706234-5B33-4B88-B456-573F2B93AE12}" presName="invisiNode" presStyleLbl="node1" presStyleIdx="2" presStyleCnt="7"/>
      <dgm:spPr/>
    </dgm:pt>
    <dgm:pt modelId="{6EBEAD93-7091-4FE8-A321-65D955287FF5}" type="pres">
      <dgm:prSet presAssocID="{B6706234-5B33-4B88-B456-573F2B93AE12}" presName="imagNode" presStyleLbl="fgImgPlace1" presStyleIdx="2" presStyleCnt="7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8000" b="-8000"/>
          </a:stretch>
        </a:blipFill>
      </dgm:spPr>
      <dgm:t>
        <a:bodyPr/>
        <a:lstStyle/>
        <a:p>
          <a:endParaRPr lang="cs-CZ"/>
        </a:p>
      </dgm:t>
    </dgm:pt>
    <dgm:pt modelId="{0214FEF9-54B2-48BE-992A-2E1AE47E9B2C}" type="pres">
      <dgm:prSet presAssocID="{873F0A9D-73CA-4E88-A605-18FBB6A6B789}" presName="sibTrans" presStyleLbl="sibTrans2D1" presStyleIdx="0" presStyleCnt="0"/>
      <dgm:spPr/>
      <dgm:t>
        <a:bodyPr/>
        <a:lstStyle/>
        <a:p>
          <a:endParaRPr lang="cs-CZ"/>
        </a:p>
      </dgm:t>
    </dgm:pt>
    <dgm:pt modelId="{2B939197-D4DA-412C-80ED-A2A3C424B091}" type="pres">
      <dgm:prSet presAssocID="{0A2F80FB-9B0E-409D-9648-BFCE8208AA0F}" presName="compNode" presStyleCnt="0"/>
      <dgm:spPr/>
    </dgm:pt>
    <dgm:pt modelId="{DE8EC60F-AE43-4D67-B770-076A3BA94AB5}" type="pres">
      <dgm:prSet presAssocID="{0A2F80FB-9B0E-409D-9648-BFCE8208AA0F}" presName="bkgdShape" presStyleLbl="node1" presStyleIdx="3" presStyleCnt="7"/>
      <dgm:spPr/>
      <dgm:t>
        <a:bodyPr/>
        <a:lstStyle/>
        <a:p>
          <a:endParaRPr lang="cs-CZ"/>
        </a:p>
      </dgm:t>
    </dgm:pt>
    <dgm:pt modelId="{85495DFF-5091-462F-BFC8-A2EEF83058CD}" type="pres">
      <dgm:prSet presAssocID="{0A2F80FB-9B0E-409D-9648-BFCE8208AA0F}" presName="nodeTx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9D7B8BE2-BDEC-4715-9535-196538C566B8}" type="pres">
      <dgm:prSet presAssocID="{0A2F80FB-9B0E-409D-9648-BFCE8208AA0F}" presName="invisiNode" presStyleLbl="node1" presStyleIdx="3" presStyleCnt="7"/>
      <dgm:spPr/>
    </dgm:pt>
    <dgm:pt modelId="{87141903-F517-43C9-A2CF-9850EB53A9CB}" type="pres">
      <dgm:prSet presAssocID="{0A2F80FB-9B0E-409D-9648-BFCE8208AA0F}" presName="imagNode" presStyleLbl="fgImgPlace1" presStyleIdx="3" presStyleCnt="7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00" b="-1000"/>
          </a:stretch>
        </a:blipFill>
      </dgm:spPr>
      <dgm:t>
        <a:bodyPr/>
        <a:lstStyle/>
        <a:p>
          <a:endParaRPr lang="cs-CZ"/>
        </a:p>
      </dgm:t>
    </dgm:pt>
    <dgm:pt modelId="{78763BFE-B4EC-42B5-93DD-F524DC5FAAC6}" type="pres">
      <dgm:prSet presAssocID="{C77DF84C-16DD-440E-B3FD-671AE12111EA}" presName="sibTrans" presStyleLbl="sibTrans2D1" presStyleIdx="0" presStyleCnt="0"/>
      <dgm:spPr/>
      <dgm:t>
        <a:bodyPr/>
        <a:lstStyle/>
        <a:p>
          <a:endParaRPr lang="cs-CZ"/>
        </a:p>
      </dgm:t>
    </dgm:pt>
    <dgm:pt modelId="{A91EADC0-CF82-4D4F-AAB2-1D2CA6CF9B33}" type="pres">
      <dgm:prSet presAssocID="{D1759D5A-75EA-4E4F-BC85-B56B6350D1FC}" presName="compNode" presStyleCnt="0"/>
      <dgm:spPr/>
    </dgm:pt>
    <dgm:pt modelId="{ECFD7B9A-0902-4C3F-B46D-7C64643BB5D7}" type="pres">
      <dgm:prSet presAssocID="{D1759D5A-75EA-4E4F-BC85-B56B6350D1FC}" presName="bkgdShape" presStyleLbl="node1" presStyleIdx="4" presStyleCnt="7"/>
      <dgm:spPr/>
      <dgm:t>
        <a:bodyPr/>
        <a:lstStyle/>
        <a:p>
          <a:endParaRPr lang="cs-CZ"/>
        </a:p>
      </dgm:t>
    </dgm:pt>
    <dgm:pt modelId="{0F8220A6-2CF8-49D4-95E5-27264B55C629}" type="pres">
      <dgm:prSet presAssocID="{D1759D5A-75EA-4E4F-BC85-B56B6350D1FC}" presName="nodeTx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1451741D-4D84-41F7-B522-1939FF582820}" type="pres">
      <dgm:prSet presAssocID="{D1759D5A-75EA-4E4F-BC85-B56B6350D1FC}" presName="invisiNode" presStyleLbl="node1" presStyleIdx="4" presStyleCnt="7"/>
      <dgm:spPr/>
    </dgm:pt>
    <dgm:pt modelId="{DF12D913-7924-401E-85E4-80CEF6640829}" type="pres">
      <dgm:prSet presAssocID="{D1759D5A-75EA-4E4F-BC85-B56B6350D1FC}" presName="imagNode" presStyleLbl="fgImgPlace1" presStyleIdx="4" presStyleCnt="7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3000" r="-13000"/>
          </a:stretch>
        </a:blipFill>
      </dgm:spPr>
      <dgm:t>
        <a:bodyPr/>
        <a:lstStyle/>
        <a:p>
          <a:endParaRPr lang="cs-CZ"/>
        </a:p>
      </dgm:t>
    </dgm:pt>
    <dgm:pt modelId="{B055F44A-59F9-43BF-BC01-037584346695}" type="pres">
      <dgm:prSet presAssocID="{2ACDEE6F-BB00-42F9-9ECA-A4910F9D1029}" presName="sibTrans" presStyleLbl="sibTrans2D1" presStyleIdx="0" presStyleCnt="0"/>
      <dgm:spPr/>
      <dgm:t>
        <a:bodyPr/>
        <a:lstStyle/>
        <a:p>
          <a:endParaRPr lang="cs-CZ"/>
        </a:p>
      </dgm:t>
    </dgm:pt>
    <dgm:pt modelId="{14C7597B-9825-4597-8F2B-91669FDC307D}" type="pres">
      <dgm:prSet presAssocID="{35929327-2BCE-4EE3-83F4-79A8FBBCDC3A}" presName="compNode" presStyleCnt="0"/>
      <dgm:spPr/>
    </dgm:pt>
    <dgm:pt modelId="{94FC7107-EEFD-4B7E-B595-7E062EBC916D}" type="pres">
      <dgm:prSet presAssocID="{35929327-2BCE-4EE3-83F4-79A8FBBCDC3A}" presName="bkgdShape" presStyleLbl="node1" presStyleIdx="5" presStyleCnt="7"/>
      <dgm:spPr/>
      <dgm:t>
        <a:bodyPr/>
        <a:lstStyle/>
        <a:p>
          <a:endParaRPr lang="cs-CZ"/>
        </a:p>
      </dgm:t>
    </dgm:pt>
    <dgm:pt modelId="{3A14C505-7626-4832-9180-EA9880E45C39}" type="pres">
      <dgm:prSet presAssocID="{35929327-2BCE-4EE3-83F4-79A8FBBCDC3A}" presName="nodeTx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594921EF-7E60-4CA1-AA64-10B69D1F19A0}" type="pres">
      <dgm:prSet presAssocID="{35929327-2BCE-4EE3-83F4-79A8FBBCDC3A}" presName="invisiNode" presStyleLbl="node1" presStyleIdx="5" presStyleCnt="7"/>
      <dgm:spPr/>
    </dgm:pt>
    <dgm:pt modelId="{65EDA899-BE37-4F71-80F1-FFEAF03BBC7D}" type="pres">
      <dgm:prSet presAssocID="{35929327-2BCE-4EE3-83F4-79A8FBBCDC3A}" presName="imagNode" presStyleLbl="fgImgPlace1" presStyleIdx="5" presStyleCnt="7"/>
      <dgm:spPr>
        <a:blipFill>
          <a:blip xmlns:r="http://schemas.openxmlformats.org/officeDocument/2006/relationships"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8000" r="-28000"/>
          </a:stretch>
        </a:blipFill>
      </dgm:spPr>
      <dgm:t>
        <a:bodyPr/>
        <a:lstStyle/>
        <a:p>
          <a:endParaRPr lang="cs-CZ"/>
        </a:p>
      </dgm:t>
    </dgm:pt>
    <dgm:pt modelId="{0603C21D-8E95-44C2-8CF0-1B381E841047}" type="pres">
      <dgm:prSet presAssocID="{CF2C5675-9E8B-41D1-8040-A089C90FC1B2}" presName="sibTrans" presStyleLbl="sibTrans2D1" presStyleIdx="0" presStyleCnt="0"/>
      <dgm:spPr/>
      <dgm:t>
        <a:bodyPr/>
        <a:lstStyle/>
        <a:p>
          <a:endParaRPr lang="cs-CZ"/>
        </a:p>
      </dgm:t>
    </dgm:pt>
    <dgm:pt modelId="{D564CD07-5093-46D1-94F5-F12F60379F1C}" type="pres">
      <dgm:prSet presAssocID="{87253742-693F-4990-93C3-7FDB6954821A}" presName="compNode" presStyleCnt="0"/>
      <dgm:spPr/>
    </dgm:pt>
    <dgm:pt modelId="{680B87B9-0FA4-4E6B-AFEC-BB7E64168428}" type="pres">
      <dgm:prSet presAssocID="{87253742-693F-4990-93C3-7FDB6954821A}" presName="bkgdShape" presStyleLbl="node1" presStyleIdx="6" presStyleCnt="7"/>
      <dgm:spPr/>
      <dgm:t>
        <a:bodyPr/>
        <a:lstStyle/>
        <a:p>
          <a:endParaRPr lang="cs-CZ"/>
        </a:p>
      </dgm:t>
    </dgm:pt>
    <dgm:pt modelId="{E9DEAE8C-4AF9-4B9C-909A-4A3A8AEC5BE7}" type="pres">
      <dgm:prSet presAssocID="{87253742-693F-4990-93C3-7FDB6954821A}" presName="nodeTx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D96995C9-4A5A-4014-9DAB-7C5456D1CF26}" type="pres">
      <dgm:prSet presAssocID="{87253742-693F-4990-93C3-7FDB6954821A}" presName="invisiNode" presStyleLbl="node1" presStyleIdx="6" presStyleCnt="7"/>
      <dgm:spPr/>
    </dgm:pt>
    <dgm:pt modelId="{396BFA74-B2B9-4EDB-BBB1-9DCC045F1097}" type="pres">
      <dgm:prSet presAssocID="{87253742-693F-4990-93C3-7FDB6954821A}" presName="imagNode" presStyleLbl="fgImgPlace1" presStyleIdx="6" presStyleCnt="7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6000" r="-16000"/>
          </a:stretch>
        </a:blipFill>
      </dgm:spPr>
      <dgm:t>
        <a:bodyPr/>
        <a:lstStyle/>
        <a:p>
          <a:endParaRPr lang="cs-CZ"/>
        </a:p>
      </dgm:t>
    </dgm:pt>
  </dgm:ptLst>
  <dgm:cxnLst>
    <dgm:cxn modelId="{B7446E38-B010-4070-A2C1-B4F3D4D2CE67}" type="presOf" srcId="{548C12F3-4D71-4B3C-9964-B6BE4E908439}" destId="{F9AEEF46-DB90-41F7-BD51-FCBB8D2F3DE3}" srcOrd="1" destOrd="0" presId="urn:microsoft.com/office/officeart/2005/8/layout/hList7"/>
    <dgm:cxn modelId="{F4DF8AE7-6CE8-452C-98CF-60D0629D9535}" type="presOf" srcId="{B6706234-5B33-4B88-B456-573F2B93AE12}" destId="{53DD62C8-112C-47A6-B616-3E08951C4E9B}" srcOrd="0" destOrd="0" presId="urn:microsoft.com/office/officeart/2005/8/layout/hList7"/>
    <dgm:cxn modelId="{9825A843-5243-4B72-80CF-588A0760ACAA}" srcId="{76A7425F-BD7D-4439-AE06-316C96059E01}" destId="{548C12F3-4D71-4B3C-9964-B6BE4E908439}" srcOrd="0" destOrd="0" parTransId="{120AD709-20A5-4BFC-B90A-86B6506CAD26}" sibTransId="{0D9C73A6-4802-4847-A0CA-8CC21D50A3D8}"/>
    <dgm:cxn modelId="{5FF7608A-E8CE-4243-8F46-4C02E60C6E37}" type="presOf" srcId="{CF2C5675-9E8B-41D1-8040-A089C90FC1B2}" destId="{0603C21D-8E95-44C2-8CF0-1B381E841047}" srcOrd="0" destOrd="0" presId="urn:microsoft.com/office/officeart/2005/8/layout/hList7"/>
    <dgm:cxn modelId="{57DB005D-43C1-4430-A171-2827A75399A8}" srcId="{76A7425F-BD7D-4439-AE06-316C96059E01}" destId="{35929327-2BCE-4EE3-83F4-79A8FBBCDC3A}" srcOrd="5" destOrd="0" parTransId="{1AA28A24-CDE1-45F3-BE53-00932589F7BD}" sibTransId="{CF2C5675-9E8B-41D1-8040-A089C90FC1B2}"/>
    <dgm:cxn modelId="{78930023-563E-4E9F-B90E-6E5E230BAC84}" type="presOf" srcId="{2ACDEE6F-BB00-42F9-9ECA-A4910F9D1029}" destId="{B055F44A-59F9-43BF-BC01-037584346695}" srcOrd="0" destOrd="0" presId="urn:microsoft.com/office/officeart/2005/8/layout/hList7"/>
    <dgm:cxn modelId="{20D06080-6F42-458C-BCA8-389B334B9DED}" type="presOf" srcId="{87253742-693F-4990-93C3-7FDB6954821A}" destId="{E9DEAE8C-4AF9-4B9C-909A-4A3A8AEC5BE7}" srcOrd="1" destOrd="0" presId="urn:microsoft.com/office/officeart/2005/8/layout/hList7"/>
    <dgm:cxn modelId="{CDFB41FA-8157-4A6E-AA27-0D95AC720F6A}" srcId="{76A7425F-BD7D-4439-AE06-316C96059E01}" destId="{87253742-693F-4990-93C3-7FDB6954821A}" srcOrd="6" destOrd="0" parTransId="{3464881F-CDF6-4CFD-8CB8-3D2622F15314}" sibTransId="{EA1E8E8A-0CC9-4379-8999-71CFB9F26F2C}"/>
    <dgm:cxn modelId="{3D5E8EAF-7029-408E-ADC4-60F8DCE3FFE7}" type="presOf" srcId="{35929327-2BCE-4EE3-83F4-79A8FBBCDC3A}" destId="{3A14C505-7626-4832-9180-EA9880E45C39}" srcOrd="1" destOrd="0" presId="urn:microsoft.com/office/officeart/2005/8/layout/hList7"/>
    <dgm:cxn modelId="{21FECFCC-359E-4117-9D5C-7C616ADE2858}" type="presOf" srcId="{A332E62A-C1FF-481C-A3B7-1DEBB3E94E9F}" destId="{C8C6631B-5574-41F0-8F08-B66A62A85FD4}" srcOrd="0" destOrd="0" presId="urn:microsoft.com/office/officeart/2005/8/layout/hList7"/>
    <dgm:cxn modelId="{7D0A2ECA-A749-4608-907A-802C17B43A45}" type="presOf" srcId="{873F0A9D-73CA-4E88-A605-18FBB6A6B789}" destId="{0214FEF9-54B2-48BE-992A-2E1AE47E9B2C}" srcOrd="0" destOrd="0" presId="urn:microsoft.com/office/officeart/2005/8/layout/hList7"/>
    <dgm:cxn modelId="{EDC4E258-DE09-4504-8CE2-F44E6587D663}" type="presOf" srcId="{35929327-2BCE-4EE3-83F4-79A8FBBCDC3A}" destId="{94FC7107-EEFD-4B7E-B595-7E062EBC916D}" srcOrd="0" destOrd="0" presId="urn:microsoft.com/office/officeart/2005/8/layout/hList7"/>
    <dgm:cxn modelId="{978783E4-5F16-4FC8-85F6-5D01ADAC5FB5}" type="presOf" srcId="{548C12F3-4D71-4B3C-9964-B6BE4E908439}" destId="{5E7DEC1C-F79F-4FBD-8B2B-866A051DC77C}" srcOrd="0" destOrd="0" presId="urn:microsoft.com/office/officeart/2005/8/layout/hList7"/>
    <dgm:cxn modelId="{C9CC5A7E-D81A-45B7-A672-9BC5441CA85A}" type="presOf" srcId="{D1759D5A-75EA-4E4F-BC85-B56B6350D1FC}" destId="{0F8220A6-2CF8-49D4-95E5-27264B55C629}" srcOrd="1" destOrd="0" presId="urn:microsoft.com/office/officeart/2005/8/layout/hList7"/>
    <dgm:cxn modelId="{D26495C8-F96C-4A1A-85A0-E5B2D35680CC}" type="presOf" srcId="{C3DD41E7-4D2F-4B08-9DFD-E36F7763978C}" destId="{43848A3C-EE1C-479A-AA11-6B1FBD98AA78}" srcOrd="1" destOrd="0" presId="urn:microsoft.com/office/officeart/2005/8/layout/hList7"/>
    <dgm:cxn modelId="{8A473BCF-F1AC-442C-97DF-F6CD11254683}" type="presOf" srcId="{C3DD41E7-4D2F-4B08-9DFD-E36F7763978C}" destId="{AC4CAE08-3B1D-45D3-968D-764A9D2818D1}" srcOrd="0" destOrd="0" presId="urn:microsoft.com/office/officeart/2005/8/layout/hList7"/>
    <dgm:cxn modelId="{A0467B89-F3EC-4880-9FCA-20BC14D83439}" type="presOf" srcId="{D1759D5A-75EA-4E4F-BC85-B56B6350D1FC}" destId="{ECFD7B9A-0902-4C3F-B46D-7C64643BB5D7}" srcOrd="0" destOrd="0" presId="urn:microsoft.com/office/officeart/2005/8/layout/hList7"/>
    <dgm:cxn modelId="{106E31E9-6275-4D29-A766-0C3FC2E7373F}" type="presOf" srcId="{B6706234-5B33-4B88-B456-573F2B93AE12}" destId="{777A6A71-EF82-4A12-9465-9F89540A34CE}" srcOrd="1" destOrd="0" presId="urn:microsoft.com/office/officeart/2005/8/layout/hList7"/>
    <dgm:cxn modelId="{2D92307D-5D53-4F2E-94DF-9AF02E9E3E23}" srcId="{76A7425F-BD7D-4439-AE06-316C96059E01}" destId="{C3DD41E7-4D2F-4B08-9DFD-E36F7763978C}" srcOrd="1" destOrd="0" parTransId="{E904BC69-5BA7-44A1-9DB3-73350C3862D5}" sibTransId="{A332E62A-C1FF-481C-A3B7-1DEBB3E94E9F}"/>
    <dgm:cxn modelId="{F2890DF3-3DB7-4C01-9EF8-35E101CD22B3}" type="presOf" srcId="{C77DF84C-16DD-440E-B3FD-671AE12111EA}" destId="{78763BFE-B4EC-42B5-93DD-F524DC5FAAC6}" srcOrd="0" destOrd="0" presId="urn:microsoft.com/office/officeart/2005/8/layout/hList7"/>
    <dgm:cxn modelId="{D2456FE0-06E3-4F4E-BCFB-FDB25B788819}" type="presOf" srcId="{0A2F80FB-9B0E-409D-9648-BFCE8208AA0F}" destId="{85495DFF-5091-462F-BFC8-A2EEF83058CD}" srcOrd="1" destOrd="0" presId="urn:microsoft.com/office/officeart/2005/8/layout/hList7"/>
    <dgm:cxn modelId="{65501EFD-E2F4-4D25-BBF6-BB57BB5338D3}" type="presOf" srcId="{0A2F80FB-9B0E-409D-9648-BFCE8208AA0F}" destId="{DE8EC60F-AE43-4D67-B770-076A3BA94AB5}" srcOrd="0" destOrd="0" presId="urn:microsoft.com/office/officeart/2005/8/layout/hList7"/>
    <dgm:cxn modelId="{9B687CBB-42CD-4EBB-ACD0-78EE3A7C1A78}" type="presOf" srcId="{76A7425F-BD7D-4439-AE06-316C96059E01}" destId="{F31C6B73-6962-483B-9E70-5148E66C18C1}" srcOrd="0" destOrd="0" presId="urn:microsoft.com/office/officeart/2005/8/layout/hList7"/>
    <dgm:cxn modelId="{571A4B60-922D-4B1B-A291-60AD3E3A766F}" type="presOf" srcId="{87253742-693F-4990-93C3-7FDB6954821A}" destId="{680B87B9-0FA4-4E6B-AFEC-BB7E64168428}" srcOrd="0" destOrd="0" presId="urn:microsoft.com/office/officeart/2005/8/layout/hList7"/>
    <dgm:cxn modelId="{61591B7B-6C8A-4CCF-BD4F-0A288A84A880}" type="presOf" srcId="{0D9C73A6-4802-4847-A0CA-8CC21D50A3D8}" destId="{FEF3108F-B317-4D01-A001-BBAC389A5806}" srcOrd="0" destOrd="0" presId="urn:microsoft.com/office/officeart/2005/8/layout/hList7"/>
    <dgm:cxn modelId="{037B0EFF-890C-4294-A754-7F1F2629CB24}" srcId="{76A7425F-BD7D-4439-AE06-316C96059E01}" destId="{D1759D5A-75EA-4E4F-BC85-B56B6350D1FC}" srcOrd="4" destOrd="0" parTransId="{0299EBA6-0799-416C-81D1-20354BE2713A}" sibTransId="{2ACDEE6F-BB00-42F9-9ECA-A4910F9D1029}"/>
    <dgm:cxn modelId="{1F9B454F-2812-416D-ADBA-DEF2F4A12ABD}" srcId="{76A7425F-BD7D-4439-AE06-316C96059E01}" destId="{0A2F80FB-9B0E-409D-9648-BFCE8208AA0F}" srcOrd="3" destOrd="0" parTransId="{DE0D61AC-1D8B-4BB0-BBF4-2FD07E99DB6C}" sibTransId="{C77DF84C-16DD-440E-B3FD-671AE12111EA}"/>
    <dgm:cxn modelId="{61785B6D-717B-43C9-BB6D-A34A7A515960}" srcId="{76A7425F-BD7D-4439-AE06-316C96059E01}" destId="{B6706234-5B33-4B88-B456-573F2B93AE12}" srcOrd="2" destOrd="0" parTransId="{BBF8991F-1963-44FB-A783-F6CC1A4C3749}" sibTransId="{873F0A9D-73CA-4E88-A605-18FBB6A6B789}"/>
    <dgm:cxn modelId="{6A32914D-1349-4434-AD9E-5460B721A798}" type="presParOf" srcId="{F31C6B73-6962-483B-9E70-5148E66C18C1}" destId="{936E37DD-0E8C-4A4C-B672-8BB39BA23FEE}" srcOrd="0" destOrd="0" presId="urn:microsoft.com/office/officeart/2005/8/layout/hList7"/>
    <dgm:cxn modelId="{5CFBCC36-1C2B-4FEF-AF99-3804A3DA931F}" type="presParOf" srcId="{F31C6B73-6962-483B-9E70-5148E66C18C1}" destId="{70735A58-A0FF-499D-B517-2CBC3B864C27}" srcOrd="1" destOrd="0" presId="urn:microsoft.com/office/officeart/2005/8/layout/hList7"/>
    <dgm:cxn modelId="{BE3F553C-D566-4EA1-BADD-1995366A8754}" type="presParOf" srcId="{70735A58-A0FF-499D-B517-2CBC3B864C27}" destId="{A772459F-E594-4EFB-B5E5-EAEAD17A66D3}" srcOrd="0" destOrd="0" presId="urn:microsoft.com/office/officeart/2005/8/layout/hList7"/>
    <dgm:cxn modelId="{73C8B2F0-F344-43E7-B882-C60E027A47D3}" type="presParOf" srcId="{A772459F-E594-4EFB-B5E5-EAEAD17A66D3}" destId="{5E7DEC1C-F79F-4FBD-8B2B-866A051DC77C}" srcOrd="0" destOrd="0" presId="urn:microsoft.com/office/officeart/2005/8/layout/hList7"/>
    <dgm:cxn modelId="{DE57C7DF-EE64-43AC-BCDB-44348363B981}" type="presParOf" srcId="{A772459F-E594-4EFB-B5E5-EAEAD17A66D3}" destId="{F9AEEF46-DB90-41F7-BD51-FCBB8D2F3DE3}" srcOrd="1" destOrd="0" presId="urn:microsoft.com/office/officeart/2005/8/layout/hList7"/>
    <dgm:cxn modelId="{42CED3D2-1FA7-41F1-8714-89A4D0A71433}" type="presParOf" srcId="{A772459F-E594-4EFB-B5E5-EAEAD17A66D3}" destId="{22A7D0EF-2F84-4394-ADBD-BAC9250E7B5C}" srcOrd="2" destOrd="0" presId="urn:microsoft.com/office/officeart/2005/8/layout/hList7"/>
    <dgm:cxn modelId="{44B2ED46-7DF0-4DDF-ACF4-AE2B618D376A}" type="presParOf" srcId="{A772459F-E594-4EFB-B5E5-EAEAD17A66D3}" destId="{9E6860AC-E8F8-477E-A760-424082DB6F17}" srcOrd="3" destOrd="0" presId="urn:microsoft.com/office/officeart/2005/8/layout/hList7"/>
    <dgm:cxn modelId="{C2E0EC0C-800E-4FD8-9683-194B3145728E}" type="presParOf" srcId="{70735A58-A0FF-499D-B517-2CBC3B864C27}" destId="{FEF3108F-B317-4D01-A001-BBAC389A5806}" srcOrd="1" destOrd="0" presId="urn:microsoft.com/office/officeart/2005/8/layout/hList7"/>
    <dgm:cxn modelId="{3C7E094D-72A3-40FE-A7BF-2165A64B9789}" type="presParOf" srcId="{70735A58-A0FF-499D-B517-2CBC3B864C27}" destId="{2F8FCC46-3F8F-4212-A609-617497EABA35}" srcOrd="2" destOrd="0" presId="urn:microsoft.com/office/officeart/2005/8/layout/hList7"/>
    <dgm:cxn modelId="{9E404973-369C-4A68-A71E-1A4BE4B9F324}" type="presParOf" srcId="{2F8FCC46-3F8F-4212-A609-617497EABA35}" destId="{AC4CAE08-3B1D-45D3-968D-764A9D2818D1}" srcOrd="0" destOrd="0" presId="urn:microsoft.com/office/officeart/2005/8/layout/hList7"/>
    <dgm:cxn modelId="{E2018F00-6E3C-4B66-9408-3C3408CEDFD8}" type="presParOf" srcId="{2F8FCC46-3F8F-4212-A609-617497EABA35}" destId="{43848A3C-EE1C-479A-AA11-6B1FBD98AA78}" srcOrd="1" destOrd="0" presId="urn:microsoft.com/office/officeart/2005/8/layout/hList7"/>
    <dgm:cxn modelId="{0107B292-E3B1-4849-AA95-E79BB8CC53E9}" type="presParOf" srcId="{2F8FCC46-3F8F-4212-A609-617497EABA35}" destId="{DEA0A278-3C45-4594-8F65-7B3912E9BBDC}" srcOrd="2" destOrd="0" presId="urn:microsoft.com/office/officeart/2005/8/layout/hList7"/>
    <dgm:cxn modelId="{072C6A48-2F52-49A1-BE01-600285D3C5FF}" type="presParOf" srcId="{2F8FCC46-3F8F-4212-A609-617497EABA35}" destId="{2C9834FC-1942-4FDB-AFEE-45BF05472405}" srcOrd="3" destOrd="0" presId="urn:microsoft.com/office/officeart/2005/8/layout/hList7"/>
    <dgm:cxn modelId="{FDEEDF99-793B-4580-846F-DDC99579808B}" type="presParOf" srcId="{70735A58-A0FF-499D-B517-2CBC3B864C27}" destId="{C8C6631B-5574-41F0-8F08-B66A62A85FD4}" srcOrd="3" destOrd="0" presId="urn:microsoft.com/office/officeart/2005/8/layout/hList7"/>
    <dgm:cxn modelId="{279006D1-5A3B-43F6-B536-73CA61050970}" type="presParOf" srcId="{70735A58-A0FF-499D-B517-2CBC3B864C27}" destId="{37C4D267-CC87-4261-A439-FE1655048374}" srcOrd="4" destOrd="0" presId="urn:microsoft.com/office/officeart/2005/8/layout/hList7"/>
    <dgm:cxn modelId="{41F0E7B5-861E-4274-89EA-33B1E0B5416F}" type="presParOf" srcId="{37C4D267-CC87-4261-A439-FE1655048374}" destId="{53DD62C8-112C-47A6-B616-3E08951C4E9B}" srcOrd="0" destOrd="0" presId="urn:microsoft.com/office/officeart/2005/8/layout/hList7"/>
    <dgm:cxn modelId="{79E9E695-0A2C-4E1A-A5F6-4B7DAF9B3800}" type="presParOf" srcId="{37C4D267-CC87-4261-A439-FE1655048374}" destId="{777A6A71-EF82-4A12-9465-9F89540A34CE}" srcOrd="1" destOrd="0" presId="urn:microsoft.com/office/officeart/2005/8/layout/hList7"/>
    <dgm:cxn modelId="{198D758E-1A45-40DB-ACDB-2F6DC70257F6}" type="presParOf" srcId="{37C4D267-CC87-4261-A439-FE1655048374}" destId="{3F953EAE-816B-4248-A0DB-C518ED842AEB}" srcOrd="2" destOrd="0" presId="urn:microsoft.com/office/officeart/2005/8/layout/hList7"/>
    <dgm:cxn modelId="{D0AEAD2B-E4FC-44D7-A274-5F22A1D9A8B4}" type="presParOf" srcId="{37C4D267-CC87-4261-A439-FE1655048374}" destId="{6EBEAD93-7091-4FE8-A321-65D955287FF5}" srcOrd="3" destOrd="0" presId="urn:microsoft.com/office/officeart/2005/8/layout/hList7"/>
    <dgm:cxn modelId="{E724B173-BE8B-463B-BB43-33A0CFB4734E}" type="presParOf" srcId="{70735A58-A0FF-499D-B517-2CBC3B864C27}" destId="{0214FEF9-54B2-48BE-992A-2E1AE47E9B2C}" srcOrd="5" destOrd="0" presId="urn:microsoft.com/office/officeart/2005/8/layout/hList7"/>
    <dgm:cxn modelId="{50205DD1-EE84-465F-9566-31C22ECCAD5C}" type="presParOf" srcId="{70735A58-A0FF-499D-B517-2CBC3B864C27}" destId="{2B939197-D4DA-412C-80ED-A2A3C424B091}" srcOrd="6" destOrd="0" presId="urn:microsoft.com/office/officeart/2005/8/layout/hList7"/>
    <dgm:cxn modelId="{A34C38DA-7935-47E6-8F90-C9B11DE183EF}" type="presParOf" srcId="{2B939197-D4DA-412C-80ED-A2A3C424B091}" destId="{DE8EC60F-AE43-4D67-B770-076A3BA94AB5}" srcOrd="0" destOrd="0" presId="urn:microsoft.com/office/officeart/2005/8/layout/hList7"/>
    <dgm:cxn modelId="{F14CAD02-F088-48D8-9CEA-8E8FBE6FC5A7}" type="presParOf" srcId="{2B939197-D4DA-412C-80ED-A2A3C424B091}" destId="{85495DFF-5091-462F-BFC8-A2EEF83058CD}" srcOrd="1" destOrd="0" presId="urn:microsoft.com/office/officeart/2005/8/layout/hList7"/>
    <dgm:cxn modelId="{E53756FD-D889-45F1-B6C5-ABE7BF8BC8DA}" type="presParOf" srcId="{2B939197-D4DA-412C-80ED-A2A3C424B091}" destId="{9D7B8BE2-BDEC-4715-9535-196538C566B8}" srcOrd="2" destOrd="0" presId="urn:microsoft.com/office/officeart/2005/8/layout/hList7"/>
    <dgm:cxn modelId="{7DB13BFD-814C-42BD-894E-F8D60D5A2D23}" type="presParOf" srcId="{2B939197-D4DA-412C-80ED-A2A3C424B091}" destId="{87141903-F517-43C9-A2CF-9850EB53A9CB}" srcOrd="3" destOrd="0" presId="urn:microsoft.com/office/officeart/2005/8/layout/hList7"/>
    <dgm:cxn modelId="{F7030FB9-344A-43B7-86C5-AE21ABFEBB93}" type="presParOf" srcId="{70735A58-A0FF-499D-B517-2CBC3B864C27}" destId="{78763BFE-B4EC-42B5-93DD-F524DC5FAAC6}" srcOrd="7" destOrd="0" presId="urn:microsoft.com/office/officeart/2005/8/layout/hList7"/>
    <dgm:cxn modelId="{A62FD58A-94B9-4653-A0E6-F4BE5755C6D0}" type="presParOf" srcId="{70735A58-A0FF-499D-B517-2CBC3B864C27}" destId="{A91EADC0-CF82-4D4F-AAB2-1D2CA6CF9B33}" srcOrd="8" destOrd="0" presId="urn:microsoft.com/office/officeart/2005/8/layout/hList7"/>
    <dgm:cxn modelId="{D8AF9C0C-EA79-42D2-93C7-BC7102845075}" type="presParOf" srcId="{A91EADC0-CF82-4D4F-AAB2-1D2CA6CF9B33}" destId="{ECFD7B9A-0902-4C3F-B46D-7C64643BB5D7}" srcOrd="0" destOrd="0" presId="urn:microsoft.com/office/officeart/2005/8/layout/hList7"/>
    <dgm:cxn modelId="{56E68888-970E-4C72-B578-F9B6FB4C8537}" type="presParOf" srcId="{A91EADC0-CF82-4D4F-AAB2-1D2CA6CF9B33}" destId="{0F8220A6-2CF8-49D4-95E5-27264B55C629}" srcOrd="1" destOrd="0" presId="urn:microsoft.com/office/officeart/2005/8/layout/hList7"/>
    <dgm:cxn modelId="{C108E8AA-16BD-4304-A6A2-F8558576F7BE}" type="presParOf" srcId="{A91EADC0-CF82-4D4F-AAB2-1D2CA6CF9B33}" destId="{1451741D-4D84-41F7-B522-1939FF582820}" srcOrd="2" destOrd="0" presId="urn:microsoft.com/office/officeart/2005/8/layout/hList7"/>
    <dgm:cxn modelId="{DE8D3AC3-046E-44D6-9EEF-9F05279A9BB0}" type="presParOf" srcId="{A91EADC0-CF82-4D4F-AAB2-1D2CA6CF9B33}" destId="{DF12D913-7924-401E-85E4-80CEF6640829}" srcOrd="3" destOrd="0" presId="urn:microsoft.com/office/officeart/2005/8/layout/hList7"/>
    <dgm:cxn modelId="{01CD9D7C-DDCD-4A82-8AA4-C4F832895FCD}" type="presParOf" srcId="{70735A58-A0FF-499D-B517-2CBC3B864C27}" destId="{B055F44A-59F9-43BF-BC01-037584346695}" srcOrd="9" destOrd="0" presId="urn:microsoft.com/office/officeart/2005/8/layout/hList7"/>
    <dgm:cxn modelId="{60DF8104-142B-4632-A669-2BCAB9086DC6}" type="presParOf" srcId="{70735A58-A0FF-499D-B517-2CBC3B864C27}" destId="{14C7597B-9825-4597-8F2B-91669FDC307D}" srcOrd="10" destOrd="0" presId="urn:microsoft.com/office/officeart/2005/8/layout/hList7"/>
    <dgm:cxn modelId="{4EF13304-81FE-44EE-A305-B7BD01770FEC}" type="presParOf" srcId="{14C7597B-9825-4597-8F2B-91669FDC307D}" destId="{94FC7107-EEFD-4B7E-B595-7E062EBC916D}" srcOrd="0" destOrd="0" presId="urn:microsoft.com/office/officeart/2005/8/layout/hList7"/>
    <dgm:cxn modelId="{8ADE28C6-9240-449B-97B0-3E7BDF99508A}" type="presParOf" srcId="{14C7597B-9825-4597-8F2B-91669FDC307D}" destId="{3A14C505-7626-4832-9180-EA9880E45C39}" srcOrd="1" destOrd="0" presId="urn:microsoft.com/office/officeart/2005/8/layout/hList7"/>
    <dgm:cxn modelId="{63EC6921-3832-49E4-860F-79C5116D0081}" type="presParOf" srcId="{14C7597B-9825-4597-8F2B-91669FDC307D}" destId="{594921EF-7E60-4CA1-AA64-10B69D1F19A0}" srcOrd="2" destOrd="0" presId="urn:microsoft.com/office/officeart/2005/8/layout/hList7"/>
    <dgm:cxn modelId="{6110C132-76B1-4141-ACFB-9CE88027DC78}" type="presParOf" srcId="{14C7597B-9825-4597-8F2B-91669FDC307D}" destId="{65EDA899-BE37-4F71-80F1-FFEAF03BBC7D}" srcOrd="3" destOrd="0" presId="urn:microsoft.com/office/officeart/2005/8/layout/hList7"/>
    <dgm:cxn modelId="{83702979-464D-4E8D-A94C-3A22D77B27C7}" type="presParOf" srcId="{70735A58-A0FF-499D-B517-2CBC3B864C27}" destId="{0603C21D-8E95-44C2-8CF0-1B381E841047}" srcOrd="11" destOrd="0" presId="urn:microsoft.com/office/officeart/2005/8/layout/hList7"/>
    <dgm:cxn modelId="{E8C6F440-5403-4958-BE48-E1CA782C8ECD}" type="presParOf" srcId="{70735A58-A0FF-499D-B517-2CBC3B864C27}" destId="{D564CD07-5093-46D1-94F5-F12F60379F1C}" srcOrd="12" destOrd="0" presId="urn:microsoft.com/office/officeart/2005/8/layout/hList7"/>
    <dgm:cxn modelId="{DE4D66F7-94BF-46D9-8DF6-132778E10C6F}" type="presParOf" srcId="{D564CD07-5093-46D1-94F5-F12F60379F1C}" destId="{680B87B9-0FA4-4E6B-AFEC-BB7E64168428}" srcOrd="0" destOrd="0" presId="urn:microsoft.com/office/officeart/2005/8/layout/hList7"/>
    <dgm:cxn modelId="{E80A83FD-4BE6-46C0-80D0-F55A97B95231}" type="presParOf" srcId="{D564CD07-5093-46D1-94F5-F12F60379F1C}" destId="{E9DEAE8C-4AF9-4B9C-909A-4A3A8AEC5BE7}" srcOrd="1" destOrd="0" presId="urn:microsoft.com/office/officeart/2005/8/layout/hList7"/>
    <dgm:cxn modelId="{C47D1AAA-5540-4A28-966B-3BABDDBC6049}" type="presParOf" srcId="{D564CD07-5093-46D1-94F5-F12F60379F1C}" destId="{D96995C9-4A5A-4014-9DAB-7C5456D1CF26}" srcOrd="2" destOrd="0" presId="urn:microsoft.com/office/officeart/2005/8/layout/hList7"/>
    <dgm:cxn modelId="{18674F7E-A5DA-48BB-BA54-1318830AD755}" type="presParOf" srcId="{D564CD07-5093-46D1-94F5-F12F60379F1C}" destId="{396BFA74-B2B9-4EDB-BBB1-9DCC045F1097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6F3F98A-28F4-4C1A-849F-995B4C3621C6}">
      <dsp:nvSpPr>
        <dsp:cNvPr id="0" name=""/>
        <dsp:cNvSpPr/>
      </dsp:nvSpPr>
      <dsp:spPr>
        <a:xfrm>
          <a:off x="0" y="78669"/>
          <a:ext cx="10515600" cy="99450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500" b="1" kern="1200" smtClean="0"/>
            <a:t>plánování </a:t>
          </a:r>
          <a:r>
            <a:rPr lang="cs-CZ" sz="2500" kern="1200" smtClean="0"/>
            <a:t>-- účelem je plánování lidských zdrojů, rozdělování úkolů mezi zaměstnance, rozhodování o ocenění pracovního místa, management pozic;</a:t>
          </a:r>
          <a:r>
            <a:rPr lang="cs-CZ" sz="2500" b="1" kern="1200" smtClean="0"/>
            <a:t> </a:t>
          </a:r>
          <a:endParaRPr lang="cs-CZ" sz="2500" kern="1200"/>
        </a:p>
      </dsp:txBody>
      <dsp:txXfrm>
        <a:off x="48547" y="127216"/>
        <a:ext cx="10418506" cy="897406"/>
      </dsp:txXfrm>
    </dsp:sp>
    <dsp:sp modelId="{D797432B-C221-41FD-8FA1-9AD65B2698E5}">
      <dsp:nvSpPr>
        <dsp:cNvPr id="0" name=""/>
        <dsp:cNvSpPr/>
      </dsp:nvSpPr>
      <dsp:spPr>
        <a:xfrm>
          <a:off x="0" y="1145169"/>
          <a:ext cx="10515600" cy="994500"/>
        </a:xfrm>
        <a:prstGeom prst="roundRect">
          <a:avLst/>
        </a:prstGeom>
        <a:solidFill>
          <a:schemeClr val="accent2">
            <a:hueOff val="-485121"/>
            <a:satOff val="-27976"/>
            <a:lumOff val="2876"/>
            <a:alphaOff val="0"/>
          </a:schemeClr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500" b="1" kern="1200" smtClean="0"/>
            <a:t>získávání (akvizice) -- </a:t>
          </a:r>
          <a:r>
            <a:rPr lang="cs-CZ" sz="2500" kern="1200" smtClean="0"/>
            <a:t>nábor a výběr zaměstnanců;</a:t>
          </a:r>
          <a:r>
            <a:rPr lang="cs-CZ" sz="2500" b="1" kern="1200" smtClean="0"/>
            <a:t> </a:t>
          </a:r>
          <a:endParaRPr lang="cs-CZ" sz="2500" kern="1200"/>
        </a:p>
      </dsp:txBody>
      <dsp:txXfrm>
        <a:off x="48547" y="1193716"/>
        <a:ext cx="10418506" cy="897406"/>
      </dsp:txXfrm>
    </dsp:sp>
    <dsp:sp modelId="{90633BD9-4DA9-4C0F-816F-564A88266900}">
      <dsp:nvSpPr>
        <dsp:cNvPr id="0" name=""/>
        <dsp:cNvSpPr/>
      </dsp:nvSpPr>
      <dsp:spPr>
        <a:xfrm>
          <a:off x="0" y="2211669"/>
          <a:ext cx="10515600" cy="994500"/>
        </a:xfrm>
        <a:prstGeom prst="roundRect">
          <a:avLst/>
        </a:prstGeom>
        <a:solidFill>
          <a:schemeClr val="accent2">
            <a:hueOff val="-970242"/>
            <a:satOff val="-55952"/>
            <a:lumOff val="5752"/>
            <a:alphaOff val="0"/>
          </a:schemeClr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500" b="1" kern="1200" smtClean="0"/>
            <a:t>rozvoj -</a:t>
          </a:r>
          <a:r>
            <a:rPr lang="cs-CZ" sz="2500" kern="1200" smtClean="0"/>
            <a:t>- trénování, motivace, podněcování zaměstnanců ke zvyšování jejich znalostí, dovedností a schopností;</a:t>
          </a:r>
          <a:r>
            <a:rPr lang="cs-CZ" sz="2500" b="1" kern="1200" smtClean="0"/>
            <a:t> </a:t>
          </a:r>
          <a:endParaRPr lang="cs-CZ" sz="2500" kern="1200"/>
        </a:p>
      </dsp:txBody>
      <dsp:txXfrm>
        <a:off x="48547" y="2260216"/>
        <a:ext cx="10418506" cy="897406"/>
      </dsp:txXfrm>
    </dsp:sp>
    <dsp:sp modelId="{B6E33FDB-A163-4BB7-951B-6FEA82AB49F9}">
      <dsp:nvSpPr>
        <dsp:cNvPr id="0" name=""/>
        <dsp:cNvSpPr/>
      </dsp:nvSpPr>
      <dsp:spPr>
        <a:xfrm>
          <a:off x="0" y="3278169"/>
          <a:ext cx="10515600" cy="994500"/>
        </a:xfrm>
        <a:prstGeom prst="roundRect">
          <a:avLst/>
        </a:prstGeom>
        <a:solidFill>
          <a:schemeClr val="accent2">
            <a:hueOff val="-1455363"/>
            <a:satOff val="-83928"/>
            <a:lumOff val="8628"/>
            <a:alphaOff val="0"/>
          </a:schemeClr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500" b="1" kern="1200" smtClean="0"/>
            <a:t>souhlas </a:t>
          </a:r>
          <a:r>
            <a:rPr lang="cs-CZ" sz="2500" kern="1200" smtClean="0"/>
            <a:t>-- vytváření a udržování očekávání a povinností, které mají zaměstnanci a zaměstnavatel vzájemně vůči sobě.</a:t>
          </a:r>
          <a:endParaRPr lang="cs-CZ" sz="2500" kern="1200"/>
        </a:p>
      </dsp:txBody>
      <dsp:txXfrm>
        <a:off x="48547" y="3326716"/>
        <a:ext cx="10418506" cy="89740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5CA3F27-92CF-4C60-B802-63AE1AE4CD74}">
      <dsp:nvSpPr>
        <dsp:cNvPr id="0" name=""/>
        <dsp:cNvSpPr/>
      </dsp:nvSpPr>
      <dsp:spPr>
        <a:xfrm>
          <a:off x="2207" y="0"/>
          <a:ext cx="3435027" cy="435133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77368" tIns="277368" rIns="277368" bIns="277368" numCol="1" spcCol="1270" anchor="ctr" anchorCtr="0">
          <a:noAutofit/>
        </a:bodyPr>
        <a:lstStyle/>
        <a:p>
          <a:pPr lvl="0" algn="ctr" defTabSz="1733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900" kern="1200" smtClean="0"/>
            <a:t>PRACOVNÍ SMLOUVOU</a:t>
          </a:r>
          <a:endParaRPr lang="cs-CZ" sz="3900" kern="1200"/>
        </a:p>
      </dsp:txBody>
      <dsp:txXfrm>
        <a:off x="2207" y="1740535"/>
        <a:ext cx="3435027" cy="1740535"/>
      </dsp:txXfrm>
    </dsp:sp>
    <dsp:sp modelId="{655C605D-ABC3-41A4-9FB2-B6CE6D78BC6E}">
      <dsp:nvSpPr>
        <dsp:cNvPr id="0" name=""/>
        <dsp:cNvSpPr/>
      </dsp:nvSpPr>
      <dsp:spPr>
        <a:xfrm>
          <a:off x="995223" y="261080"/>
          <a:ext cx="1448995" cy="1448995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0000" r="-60000"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D30FE289-01B9-4269-A497-0BF42928EBD4}">
      <dsp:nvSpPr>
        <dsp:cNvPr id="0" name=""/>
        <dsp:cNvSpPr/>
      </dsp:nvSpPr>
      <dsp:spPr>
        <a:xfrm>
          <a:off x="3540286" y="0"/>
          <a:ext cx="3435027" cy="435133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1355300"/>
                <a:satOff val="50000"/>
                <a:lumOff val="-735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1355300"/>
                <a:satOff val="50000"/>
                <a:lumOff val="-735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1355300"/>
                <a:satOff val="50000"/>
                <a:lumOff val="-735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77368" tIns="277368" rIns="277368" bIns="277368" numCol="1" spcCol="1270" anchor="ctr" anchorCtr="0">
          <a:noAutofit/>
        </a:bodyPr>
        <a:lstStyle/>
        <a:p>
          <a:pPr lvl="0" algn="ctr" defTabSz="1733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900" kern="1200" smtClean="0"/>
            <a:t>VOLBOU</a:t>
          </a:r>
          <a:endParaRPr lang="cs-CZ" sz="3900" kern="1200"/>
        </a:p>
      </dsp:txBody>
      <dsp:txXfrm>
        <a:off x="3540286" y="1740535"/>
        <a:ext cx="3435027" cy="1740535"/>
      </dsp:txXfrm>
    </dsp:sp>
    <dsp:sp modelId="{0F05E2E1-3312-4928-9B0C-B3CF5CB8E871}">
      <dsp:nvSpPr>
        <dsp:cNvPr id="0" name=""/>
        <dsp:cNvSpPr/>
      </dsp:nvSpPr>
      <dsp:spPr>
        <a:xfrm>
          <a:off x="4533302" y="261080"/>
          <a:ext cx="1448995" cy="1448995"/>
        </a:xfrm>
        <a:prstGeom prst="ellipse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87146732-BC82-4B4F-AF85-787D780D8DF7}">
      <dsp:nvSpPr>
        <dsp:cNvPr id="0" name=""/>
        <dsp:cNvSpPr/>
      </dsp:nvSpPr>
      <dsp:spPr>
        <a:xfrm>
          <a:off x="7078364" y="0"/>
          <a:ext cx="3435027" cy="435133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2710599"/>
                <a:satOff val="100000"/>
                <a:lumOff val="-14706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2710599"/>
                <a:satOff val="100000"/>
                <a:lumOff val="-14706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2710599"/>
                <a:satOff val="100000"/>
                <a:lumOff val="-14706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77368" tIns="277368" rIns="277368" bIns="277368" numCol="1" spcCol="1270" anchor="ctr" anchorCtr="0">
          <a:noAutofit/>
        </a:bodyPr>
        <a:lstStyle/>
        <a:p>
          <a:pPr lvl="0" algn="ctr" defTabSz="1733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900" kern="1200" smtClean="0"/>
            <a:t>JMENOVÁNÍM</a:t>
          </a:r>
          <a:endParaRPr lang="cs-CZ" sz="3900" kern="1200"/>
        </a:p>
      </dsp:txBody>
      <dsp:txXfrm>
        <a:off x="7078364" y="1740535"/>
        <a:ext cx="3435027" cy="1740535"/>
      </dsp:txXfrm>
    </dsp:sp>
    <dsp:sp modelId="{0B080D6F-3828-4D11-BD17-C706E70BF4B7}">
      <dsp:nvSpPr>
        <dsp:cNvPr id="0" name=""/>
        <dsp:cNvSpPr/>
      </dsp:nvSpPr>
      <dsp:spPr>
        <a:xfrm>
          <a:off x="8071380" y="261080"/>
          <a:ext cx="1448995" cy="1448995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9000" r="-29000"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D8B6CBA3-4C97-417F-955A-A155E8B5344D}">
      <dsp:nvSpPr>
        <dsp:cNvPr id="0" name=""/>
        <dsp:cNvSpPr/>
      </dsp:nvSpPr>
      <dsp:spPr>
        <a:xfrm>
          <a:off x="420623" y="3481070"/>
          <a:ext cx="9674352" cy="652700"/>
        </a:xfrm>
        <a:prstGeom prst="leftRightArrow">
          <a:avLst/>
        </a:prstGeom>
        <a:gradFill rotWithShape="0">
          <a:gsLst>
            <a:gs pos="0">
              <a:schemeClr val="accent3">
                <a:tint val="4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tint val="4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tint val="4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7E219E8-79A3-40FA-9F0E-BC118B79FFBC}">
      <dsp:nvSpPr>
        <dsp:cNvPr id="0" name=""/>
        <dsp:cNvSpPr/>
      </dsp:nvSpPr>
      <dsp:spPr>
        <a:xfrm>
          <a:off x="788669" y="0"/>
          <a:ext cx="8938260" cy="4351338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7C75005E-5F46-4A74-ADF5-1E9E4C9F3F6C}">
      <dsp:nvSpPr>
        <dsp:cNvPr id="0" name=""/>
        <dsp:cNvSpPr/>
      </dsp:nvSpPr>
      <dsp:spPr>
        <a:xfrm>
          <a:off x="824740" y="1305401"/>
          <a:ext cx="4304823" cy="1740535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400" b="1" i="1" kern="1200" dirty="0" smtClean="0"/>
            <a:t>jmenováním</a:t>
          </a:r>
          <a:r>
            <a:rPr lang="cs-CZ" sz="2400" kern="1200" dirty="0" smtClean="0"/>
            <a:t> </a:t>
          </a:r>
          <a:r>
            <a:rPr lang="cs-CZ" sz="2400" kern="1200" dirty="0" smtClean="0"/>
            <a:t> </a:t>
          </a:r>
          <a:r>
            <a:rPr lang="cs-CZ" sz="2400" kern="1200" dirty="0" smtClean="0"/>
            <a:t>-  u vedoucích pracovníků jmenovaných podle zvláštních předpisů  (ředitel státního podniku, soudci ...)   </a:t>
          </a:r>
          <a:endParaRPr lang="cs-CZ" sz="2400" kern="1200" dirty="0"/>
        </a:p>
      </dsp:txBody>
      <dsp:txXfrm>
        <a:off x="909706" y="1390367"/>
        <a:ext cx="4134891" cy="1570603"/>
      </dsp:txXfrm>
    </dsp:sp>
    <dsp:sp modelId="{1E65148E-1544-42EE-9ADC-16694B2A0444}">
      <dsp:nvSpPr>
        <dsp:cNvPr id="0" name=""/>
        <dsp:cNvSpPr/>
      </dsp:nvSpPr>
      <dsp:spPr>
        <a:xfrm>
          <a:off x="5386035" y="1305401"/>
          <a:ext cx="4304823" cy="1740535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400" b="1" i="1" kern="1200" dirty="0" smtClean="0"/>
            <a:t>volbou</a:t>
          </a:r>
          <a:r>
            <a:rPr lang="cs-CZ" sz="2400" kern="1200" dirty="0" smtClean="0"/>
            <a:t> </a:t>
          </a:r>
          <a:r>
            <a:rPr lang="cs-CZ" sz="2400" kern="1200" dirty="0" smtClean="0"/>
            <a:t> </a:t>
          </a:r>
          <a:r>
            <a:rPr lang="cs-CZ" sz="2400" kern="1200" dirty="0" smtClean="0"/>
            <a:t>-  v případech stanovených zvláštními předpisy</a:t>
          </a:r>
          <a:endParaRPr lang="cs-CZ" sz="2400" kern="1200" dirty="0"/>
        </a:p>
      </dsp:txBody>
      <dsp:txXfrm>
        <a:off x="5471001" y="1390367"/>
        <a:ext cx="4134891" cy="157060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36CAE9E-2186-4F87-8673-B8C7C82C316D}">
      <dsp:nvSpPr>
        <dsp:cNvPr id="0" name=""/>
        <dsp:cNvSpPr/>
      </dsp:nvSpPr>
      <dsp:spPr>
        <a:xfrm rot="10800000">
          <a:off x="2234385" y="1178"/>
          <a:ext cx="6992874" cy="1892089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4359" tIns="201930" rIns="376936" bIns="201930" numCol="1" spcCol="1270" anchor="ctr" anchorCtr="0">
          <a:noAutofit/>
        </a:bodyPr>
        <a:lstStyle/>
        <a:p>
          <a:pPr lvl="0" algn="ctr" defTabSz="2355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5300" b="1" kern="1200" dirty="0" smtClean="0"/>
            <a:t>dohody </a:t>
          </a:r>
          <a:r>
            <a:rPr lang="cs-CZ" sz="5300" b="1" kern="1200" dirty="0" smtClean="0"/>
            <a:t/>
          </a:r>
          <a:br>
            <a:rPr lang="cs-CZ" sz="5300" b="1" kern="1200" dirty="0" smtClean="0"/>
          </a:br>
          <a:r>
            <a:rPr lang="cs-CZ" sz="5300" b="1" kern="1200" dirty="0" smtClean="0"/>
            <a:t>o </a:t>
          </a:r>
          <a:r>
            <a:rPr lang="cs-CZ" sz="5300" b="1" kern="1200" dirty="0" smtClean="0"/>
            <a:t>provedení práce</a:t>
          </a:r>
          <a:r>
            <a:rPr lang="cs-CZ" sz="5300" kern="1200" dirty="0" smtClean="0"/>
            <a:t>         </a:t>
          </a:r>
          <a:endParaRPr lang="cs-CZ" sz="5300" kern="1200" dirty="0"/>
        </a:p>
      </dsp:txBody>
      <dsp:txXfrm rot="10800000">
        <a:off x="2707407" y="1178"/>
        <a:ext cx="6519852" cy="1892089"/>
      </dsp:txXfrm>
    </dsp:sp>
    <dsp:sp modelId="{8F21F7FE-0EF8-4A42-96CE-11BA3CAD3D1D}">
      <dsp:nvSpPr>
        <dsp:cNvPr id="0" name=""/>
        <dsp:cNvSpPr/>
      </dsp:nvSpPr>
      <dsp:spPr>
        <a:xfrm>
          <a:off x="1288340" y="1178"/>
          <a:ext cx="1892089" cy="1892089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19894CD-488B-45E2-B204-36A6A2036836}">
      <dsp:nvSpPr>
        <dsp:cNvPr id="0" name=""/>
        <dsp:cNvSpPr/>
      </dsp:nvSpPr>
      <dsp:spPr>
        <a:xfrm rot="10800000">
          <a:off x="2234385" y="2458070"/>
          <a:ext cx="6992874" cy="1892089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4359" tIns="201930" rIns="376936" bIns="201930" numCol="1" spcCol="1270" anchor="ctr" anchorCtr="0">
          <a:noAutofit/>
        </a:bodyPr>
        <a:lstStyle/>
        <a:p>
          <a:pPr lvl="0" algn="ctr" defTabSz="2355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5300" b="1" kern="1200" smtClean="0"/>
            <a:t>dohody o pracovní činnosti</a:t>
          </a:r>
          <a:r>
            <a:rPr lang="cs-CZ" sz="5300" kern="1200" smtClean="0"/>
            <a:t>     </a:t>
          </a:r>
          <a:endParaRPr lang="cs-CZ" sz="5300" kern="1200"/>
        </a:p>
      </dsp:txBody>
      <dsp:txXfrm rot="10800000">
        <a:off x="2707407" y="2458070"/>
        <a:ext cx="6519852" cy="1892089"/>
      </dsp:txXfrm>
    </dsp:sp>
    <dsp:sp modelId="{B75C3FF8-4EA4-443C-92B6-B208F49B6D66}">
      <dsp:nvSpPr>
        <dsp:cNvPr id="0" name=""/>
        <dsp:cNvSpPr/>
      </dsp:nvSpPr>
      <dsp:spPr>
        <a:xfrm>
          <a:off x="1288340" y="2458070"/>
          <a:ext cx="1892089" cy="1892089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7DEC1C-F79F-4FBD-8B2B-866A051DC77C}">
      <dsp:nvSpPr>
        <dsp:cNvPr id="0" name=""/>
        <dsp:cNvSpPr/>
      </dsp:nvSpPr>
      <dsp:spPr>
        <a:xfrm>
          <a:off x="4364" y="0"/>
          <a:ext cx="1463352" cy="4995863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500" kern="1200" smtClean="0"/>
            <a:t>VÝPOVĚDÍ</a:t>
          </a:r>
          <a:endParaRPr lang="cs-CZ" sz="1500" kern="1200"/>
        </a:p>
      </dsp:txBody>
      <dsp:txXfrm>
        <a:off x="4364" y="1998345"/>
        <a:ext cx="1463352" cy="1998345"/>
      </dsp:txXfrm>
    </dsp:sp>
    <dsp:sp modelId="{9E6860AC-E8F8-477E-A760-424082DB6F17}">
      <dsp:nvSpPr>
        <dsp:cNvPr id="0" name=""/>
        <dsp:cNvSpPr/>
      </dsp:nvSpPr>
      <dsp:spPr>
        <a:xfrm>
          <a:off x="48264" y="299751"/>
          <a:ext cx="1375551" cy="1663622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5000" r="-15000"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AC4CAE08-3B1D-45D3-968D-764A9D2818D1}">
      <dsp:nvSpPr>
        <dsp:cNvPr id="0" name=""/>
        <dsp:cNvSpPr/>
      </dsp:nvSpPr>
      <dsp:spPr>
        <a:xfrm>
          <a:off x="1511617" y="0"/>
          <a:ext cx="1463352" cy="4995863"/>
        </a:xfrm>
        <a:prstGeom prst="roundRect">
          <a:avLst>
            <a:gd name="adj" fmla="val 10000"/>
          </a:avLst>
        </a:prstGeom>
        <a:solidFill>
          <a:schemeClr val="accent3">
            <a:hueOff val="451767"/>
            <a:satOff val="16667"/>
            <a:lumOff val="-2451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500" kern="1200" smtClean="0"/>
            <a:t>DOHODOU</a:t>
          </a:r>
          <a:endParaRPr lang="cs-CZ" sz="1500" kern="1200"/>
        </a:p>
      </dsp:txBody>
      <dsp:txXfrm>
        <a:off x="1511617" y="1998345"/>
        <a:ext cx="1463352" cy="1998345"/>
      </dsp:txXfrm>
    </dsp:sp>
    <dsp:sp modelId="{2C9834FC-1942-4FDB-AFEE-45BF05472405}">
      <dsp:nvSpPr>
        <dsp:cNvPr id="0" name=""/>
        <dsp:cNvSpPr/>
      </dsp:nvSpPr>
      <dsp:spPr>
        <a:xfrm>
          <a:off x="1555518" y="299751"/>
          <a:ext cx="1375551" cy="1663622"/>
        </a:xfrm>
        <a:prstGeom prst="ellipse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6000" r="-26000"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53DD62C8-112C-47A6-B616-3E08951C4E9B}">
      <dsp:nvSpPr>
        <dsp:cNvPr id="0" name=""/>
        <dsp:cNvSpPr/>
      </dsp:nvSpPr>
      <dsp:spPr>
        <a:xfrm>
          <a:off x="3018870" y="0"/>
          <a:ext cx="1463352" cy="4995863"/>
        </a:xfrm>
        <a:prstGeom prst="roundRect">
          <a:avLst>
            <a:gd name="adj" fmla="val 10000"/>
          </a:avLst>
        </a:prstGeom>
        <a:solidFill>
          <a:schemeClr val="accent3">
            <a:hueOff val="903533"/>
            <a:satOff val="33333"/>
            <a:lumOff val="-4902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500" kern="1200" smtClean="0"/>
            <a:t>OKAMŽITÉ ZRUŠENÍ PRACOVNÍHO POMĚRU</a:t>
          </a:r>
          <a:endParaRPr lang="cs-CZ" sz="1500" kern="1200"/>
        </a:p>
      </dsp:txBody>
      <dsp:txXfrm>
        <a:off x="3018870" y="1998345"/>
        <a:ext cx="1463352" cy="1998345"/>
      </dsp:txXfrm>
    </dsp:sp>
    <dsp:sp modelId="{6EBEAD93-7091-4FE8-A321-65D955287FF5}">
      <dsp:nvSpPr>
        <dsp:cNvPr id="0" name=""/>
        <dsp:cNvSpPr/>
      </dsp:nvSpPr>
      <dsp:spPr>
        <a:xfrm>
          <a:off x="3062771" y="299751"/>
          <a:ext cx="1375551" cy="1663622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8000" b="-8000"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DE8EC60F-AE43-4D67-B770-076A3BA94AB5}">
      <dsp:nvSpPr>
        <dsp:cNvPr id="0" name=""/>
        <dsp:cNvSpPr/>
      </dsp:nvSpPr>
      <dsp:spPr>
        <a:xfrm>
          <a:off x="4526123" y="0"/>
          <a:ext cx="1463352" cy="4995863"/>
        </a:xfrm>
        <a:prstGeom prst="roundRect">
          <a:avLst>
            <a:gd name="adj" fmla="val 10000"/>
          </a:avLst>
        </a:prstGeom>
        <a:solidFill>
          <a:schemeClr val="accent3">
            <a:hueOff val="1355300"/>
            <a:satOff val="50000"/>
            <a:lumOff val="-7353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500" kern="1200" smtClean="0"/>
            <a:t>UKONČENÍ PRACOVNÍHO POMĚRU NA DOBU URČITOU</a:t>
          </a:r>
          <a:endParaRPr lang="cs-CZ" sz="1500" kern="1200"/>
        </a:p>
      </dsp:txBody>
      <dsp:txXfrm>
        <a:off x="4526123" y="1998345"/>
        <a:ext cx="1463352" cy="1998345"/>
      </dsp:txXfrm>
    </dsp:sp>
    <dsp:sp modelId="{87141903-F517-43C9-A2CF-9850EB53A9CB}">
      <dsp:nvSpPr>
        <dsp:cNvPr id="0" name=""/>
        <dsp:cNvSpPr/>
      </dsp:nvSpPr>
      <dsp:spPr>
        <a:xfrm>
          <a:off x="4570024" y="299751"/>
          <a:ext cx="1375551" cy="1663622"/>
        </a:xfrm>
        <a:prstGeom prst="ellipse">
          <a:avLst/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00" b="-1000"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ECFD7B9A-0902-4C3F-B46D-7C64643BB5D7}">
      <dsp:nvSpPr>
        <dsp:cNvPr id="0" name=""/>
        <dsp:cNvSpPr/>
      </dsp:nvSpPr>
      <dsp:spPr>
        <a:xfrm>
          <a:off x="6033376" y="0"/>
          <a:ext cx="1463352" cy="4995863"/>
        </a:xfrm>
        <a:prstGeom prst="roundRect">
          <a:avLst>
            <a:gd name="adj" fmla="val 10000"/>
          </a:avLst>
        </a:prstGeom>
        <a:solidFill>
          <a:schemeClr val="accent3">
            <a:hueOff val="1807066"/>
            <a:satOff val="66667"/>
            <a:lumOff val="-9804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500" kern="1200" smtClean="0"/>
            <a:t>UKONČENÍ PRACOVNÍHO POMĚRU VE ZKUŠEBNÍ DOBĚ</a:t>
          </a:r>
          <a:endParaRPr lang="cs-CZ" sz="1500" kern="1200"/>
        </a:p>
      </dsp:txBody>
      <dsp:txXfrm>
        <a:off x="6033376" y="1998345"/>
        <a:ext cx="1463352" cy="1998345"/>
      </dsp:txXfrm>
    </dsp:sp>
    <dsp:sp modelId="{DF12D913-7924-401E-85E4-80CEF6640829}">
      <dsp:nvSpPr>
        <dsp:cNvPr id="0" name=""/>
        <dsp:cNvSpPr/>
      </dsp:nvSpPr>
      <dsp:spPr>
        <a:xfrm>
          <a:off x="6077277" y="299751"/>
          <a:ext cx="1375551" cy="1663622"/>
        </a:xfrm>
        <a:prstGeom prst="ellipse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3000" r="-13000"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94FC7107-EEFD-4B7E-B595-7E062EBC916D}">
      <dsp:nvSpPr>
        <dsp:cNvPr id="0" name=""/>
        <dsp:cNvSpPr/>
      </dsp:nvSpPr>
      <dsp:spPr>
        <a:xfrm>
          <a:off x="7540629" y="0"/>
          <a:ext cx="1463352" cy="4995863"/>
        </a:xfrm>
        <a:prstGeom prst="roundRect">
          <a:avLst>
            <a:gd name="adj" fmla="val 10000"/>
          </a:avLst>
        </a:prstGeom>
        <a:solidFill>
          <a:schemeClr val="accent3">
            <a:hueOff val="2258833"/>
            <a:satOff val="83333"/>
            <a:lumOff val="-12255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500" kern="1200" smtClean="0"/>
            <a:t>SMRTÍ ZAMĚSTNANCE</a:t>
          </a:r>
          <a:endParaRPr lang="cs-CZ" sz="1500" kern="1200"/>
        </a:p>
      </dsp:txBody>
      <dsp:txXfrm>
        <a:off x="7540629" y="1998345"/>
        <a:ext cx="1463352" cy="1998345"/>
      </dsp:txXfrm>
    </dsp:sp>
    <dsp:sp modelId="{65EDA899-BE37-4F71-80F1-FFEAF03BBC7D}">
      <dsp:nvSpPr>
        <dsp:cNvPr id="0" name=""/>
        <dsp:cNvSpPr/>
      </dsp:nvSpPr>
      <dsp:spPr>
        <a:xfrm>
          <a:off x="7584530" y="299751"/>
          <a:ext cx="1375551" cy="1663622"/>
        </a:xfrm>
        <a:prstGeom prst="ellipse">
          <a:avLst/>
        </a:prstGeom>
        <a:blipFill>
          <a:blip xmlns:r="http://schemas.openxmlformats.org/officeDocument/2006/relationships"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8000" r="-28000"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680B87B9-0FA4-4E6B-AFEC-BB7E64168428}">
      <dsp:nvSpPr>
        <dsp:cNvPr id="0" name=""/>
        <dsp:cNvSpPr/>
      </dsp:nvSpPr>
      <dsp:spPr>
        <a:xfrm>
          <a:off x="9047883" y="0"/>
          <a:ext cx="1463352" cy="4995863"/>
        </a:xfrm>
        <a:prstGeom prst="roundRect">
          <a:avLst>
            <a:gd name="adj" fmla="val 10000"/>
          </a:avLst>
        </a:prstGeom>
        <a:solidFill>
          <a:schemeClr val="accent3">
            <a:hueOff val="2710599"/>
            <a:satOff val="100000"/>
            <a:lumOff val="-14706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500" kern="1200" smtClean="0"/>
            <a:t>ZÁNIKEM PODNIKU</a:t>
          </a:r>
          <a:endParaRPr lang="cs-CZ" sz="1500" kern="1200"/>
        </a:p>
      </dsp:txBody>
      <dsp:txXfrm>
        <a:off x="9047883" y="1998345"/>
        <a:ext cx="1463352" cy="1998345"/>
      </dsp:txXfrm>
    </dsp:sp>
    <dsp:sp modelId="{396BFA74-B2B9-4EDB-BBB1-9DCC045F1097}">
      <dsp:nvSpPr>
        <dsp:cNvPr id="0" name=""/>
        <dsp:cNvSpPr/>
      </dsp:nvSpPr>
      <dsp:spPr>
        <a:xfrm>
          <a:off x="9091783" y="299751"/>
          <a:ext cx="1375551" cy="1663622"/>
        </a:xfrm>
        <a:prstGeom prst="ellipse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6000" r="-16000"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936E37DD-0E8C-4A4C-B672-8BB39BA23FEE}">
      <dsp:nvSpPr>
        <dsp:cNvPr id="0" name=""/>
        <dsp:cNvSpPr/>
      </dsp:nvSpPr>
      <dsp:spPr>
        <a:xfrm>
          <a:off x="420623" y="3996690"/>
          <a:ext cx="9674352" cy="749379"/>
        </a:xfrm>
        <a:prstGeom prst="leftRightArrow">
          <a:avLst/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9/2/quickstyle/3d8">
  <dgm:title val=""/>
  <dgm:desc val=""/>
  <dgm:catLst>
    <dgm:cat type="3D" pri="11800"/>
  </dgm:catLst>
  <dgm:scene3d>
    <a:camera prst="perspectiveHeroicExtremeRightFacing" zoom="82000">
      <a:rot lat="21300000" lon="20400000" rev="180000"/>
    </a:camera>
    <a:lightRig rig="morning" dir="t">
      <a:rot lat="0" lon="0" rev="20400000"/>
    </a:lightRig>
  </dgm:scene3d>
  <dgm:styleLbl name="node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0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60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635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152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90500" prstMaterial="matte">
      <a:bevelT w="120650" h="38100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86652-5B8A-44FF-922F-4579B5F9DE69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F892F-B4DE-4A36-BA19-08408E57796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364397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86652-5B8A-44FF-922F-4579B5F9DE69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F892F-B4DE-4A36-BA19-08408E57796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872845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86652-5B8A-44FF-922F-4579B5F9DE69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F892F-B4DE-4A36-BA19-08408E57796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048226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86652-5B8A-44FF-922F-4579B5F9DE69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F892F-B4DE-4A36-BA19-08408E57796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81769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86652-5B8A-44FF-922F-4579B5F9DE69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F892F-B4DE-4A36-BA19-08408E57796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305903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86652-5B8A-44FF-922F-4579B5F9DE69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F892F-B4DE-4A36-BA19-08408E57796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33011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86652-5B8A-44FF-922F-4579B5F9DE69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F892F-B4DE-4A36-BA19-08408E57796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960753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86652-5B8A-44FF-922F-4579B5F9DE69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F892F-B4DE-4A36-BA19-08408E57796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745665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86652-5B8A-44FF-922F-4579B5F9DE69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F892F-B4DE-4A36-BA19-08408E57796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634596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86652-5B8A-44FF-922F-4579B5F9DE69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F892F-B4DE-4A36-BA19-08408E57796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329227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86652-5B8A-44FF-922F-4579B5F9DE69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F892F-B4DE-4A36-BA19-08408E57796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093549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20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086652-5B8A-44FF-922F-4579B5F9DE69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5F892F-B4DE-4A36-BA19-08408E57796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147603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4.emf"/><Relationship Id="rId5" Type="http://schemas.openxmlformats.org/officeDocument/2006/relationships/package" Target="../embeddings/Microsoft_Excel_Worksheet1.xlsx"/><Relationship Id="rId4" Type="http://schemas.openxmlformats.org/officeDocument/2006/relationships/oleObject" Target="../embeddings/oleObject1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5.emf"/><Relationship Id="rId5" Type="http://schemas.openxmlformats.org/officeDocument/2006/relationships/package" Target="../embeddings/Microsoft_Excel_Worksheet2.xlsx"/><Relationship Id="rId4" Type="http://schemas.openxmlformats.org/officeDocument/2006/relationships/oleObject" Target="../embeddings/oleObject2.bin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DUM%20f&#225;ze%20kontroln&#237;ho%20procesu.pptx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commons.wikimedia.org/wiki/File:Flickr_-_Government_Press_Office_(GPO)_-_The_Triple_Handshake.jpg" TargetMode="External"/><Relationship Id="rId2" Type="http://schemas.openxmlformats.org/officeDocument/2006/relationships/hyperlink" Target="http://commons.wikimedia.org/wiki/File:%C4%8CL_volby_4.JPG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3000"/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lasticWrap/>
                    </a14:imgEffect>
                  </a14:imgLayer>
                </a14:imgProps>
              </a:ext>
            </a:extLst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492469" y="2635852"/>
            <a:ext cx="9144000" cy="2387600"/>
          </a:xfrm>
        </p:spPr>
        <p:txBody>
          <a:bodyPr>
            <a:noAutofit/>
          </a:bodyPr>
          <a:lstStyle/>
          <a:p>
            <a:r>
              <a:rPr lang="cs-CZ" sz="8800" b="1" dirty="0" smtClean="0">
                <a:solidFill>
                  <a:srgbClr val="C00000"/>
                </a:solidFill>
              </a:rPr>
              <a:t/>
            </a:r>
            <a:br>
              <a:rPr lang="cs-CZ" sz="8800" b="1" dirty="0" smtClean="0">
                <a:solidFill>
                  <a:srgbClr val="C00000"/>
                </a:solidFill>
              </a:rPr>
            </a:br>
            <a:r>
              <a:rPr lang="cs-CZ" sz="8800" b="1" dirty="0">
                <a:solidFill>
                  <a:srgbClr val="C00000"/>
                </a:solidFill>
              </a:rPr>
              <a:t/>
            </a:r>
            <a:br>
              <a:rPr lang="cs-CZ" sz="8800" b="1" dirty="0">
                <a:solidFill>
                  <a:srgbClr val="C00000"/>
                </a:solidFill>
              </a:rPr>
            </a:br>
            <a:r>
              <a:rPr lang="cs-CZ" sz="8800" b="1" dirty="0" smtClean="0">
                <a:solidFill>
                  <a:srgbClr val="C00000"/>
                </a:solidFill>
              </a:rPr>
              <a:t>PERSONÁLNÍ MANAGEMENT</a:t>
            </a:r>
            <a:endParaRPr lang="cs-CZ" sz="8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7537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PRACOVNÍ SMLOUVOU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85801" y="1676401"/>
            <a:ext cx="10131425" cy="4114800"/>
          </a:xfrm>
        </p:spPr>
        <p:txBody>
          <a:bodyPr>
            <a:normAutofit/>
          </a:bodyPr>
          <a:lstStyle/>
          <a:p>
            <a:pPr marL="0" indent="0" hangingPunct="0">
              <a:buNone/>
            </a:pPr>
            <a:r>
              <a:rPr lang="cs-CZ" sz="2400" u="sng" dirty="0"/>
              <a:t>Pracovní smlouva má písemnou formu a </a:t>
            </a:r>
            <a:r>
              <a:rPr lang="cs-CZ" sz="2400" b="1" u="sng" dirty="0"/>
              <a:t>musí obsahovat</a:t>
            </a:r>
            <a:r>
              <a:rPr lang="cs-CZ" sz="2400" u="sng" dirty="0"/>
              <a:t>:</a:t>
            </a:r>
            <a:endParaRPr lang="cs-CZ" sz="2400" dirty="0"/>
          </a:p>
          <a:p>
            <a:pPr marL="0" lvl="0" indent="0" hangingPunct="0">
              <a:buNone/>
            </a:pPr>
            <a:r>
              <a:rPr lang="cs-CZ" sz="2400" b="1" dirty="0"/>
              <a:t>druh práce</a:t>
            </a:r>
            <a:r>
              <a:rPr lang="cs-CZ" sz="2400" dirty="0"/>
              <a:t>                              (co bude dělat)</a:t>
            </a:r>
          </a:p>
          <a:p>
            <a:pPr marL="0" lvl="0" indent="0" hangingPunct="0">
              <a:buNone/>
            </a:pPr>
            <a:r>
              <a:rPr lang="cs-CZ" sz="2400" b="1" dirty="0"/>
              <a:t>místo výkonu práce</a:t>
            </a:r>
            <a:r>
              <a:rPr lang="cs-CZ" sz="2400" dirty="0"/>
              <a:t>            </a:t>
            </a:r>
            <a:r>
              <a:rPr lang="cs-CZ" sz="2400" dirty="0" smtClean="0"/>
              <a:t>  </a:t>
            </a:r>
            <a:r>
              <a:rPr lang="cs-CZ" sz="2400" dirty="0"/>
              <a:t>(kde bude dělat) </a:t>
            </a:r>
          </a:p>
          <a:p>
            <a:pPr marL="0" lvl="0" indent="0" hangingPunct="0">
              <a:buNone/>
            </a:pPr>
            <a:r>
              <a:rPr lang="cs-CZ" sz="2400" b="1" dirty="0"/>
              <a:t>datum nástupu do práce</a:t>
            </a:r>
            <a:r>
              <a:rPr lang="cs-CZ" sz="2400" dirty="0"/>
              <a:t>     </a:t>
            </a:r>
            <a:r>
              <a:rPr lang="cs-CZ" sz="2400" dirty="0" smtClean="0"/>
              <a:t>(</a:t>
            </a:r>
            <a:r>
              <a:rPr lang="cs-CZ" sz="2400" dirty="0"/>
              <a:t>kdy nastoupí)</a:t>
            </a:r>
          </a:p>
          <a:p>
            <a:pPr marL="0" indent="0" hangingPunct="0">
              <a:buNone/>
            </a:pPr>
            <a:r>
              <a:rPr lang="cs-CZ" sz="2400" dirty="0"/>
              <a:t>Se zaměstnanci přijímanými pro výkon řídících funkcí uzavírá podnik zpravidla tzv. </a:t>
            </a:r>
            <a:r>
              <a:rPr lang="cs-CZ" sz="2400" b="1" dirty="0"/>
              <a:t> </a:t>
            </a:r>
            <a:r>
              <a:rPr lang="cs-CZ" sz="2400" b="1" u="sng" dirty="0"/>
              <a:t>manažerskou smlouvu</a:t>
            </a:r>
            <a:r>
              <a:rPr lang="cs-CZ" sz="2400" u="sng" dirty="0"/>
              <a:t>.</a:t>
            </a:r>
            <a:endParaRPr lang="cs-CZ" sz="2400" dirty="0"/>
          </a:p>
          <a:p>
            <a:pPr marL="0" indent="0" hangingPunct="0">
              <a:buNone/>
            </a:pPr>
            <a:r>
              <a:rPr lang="cs-CZ" sz="2400" dirty="0"/>
              <a:t>Pracovní poměr se uzavírá:  - </a:t>
            </a:r>
            <a:r>
              <a:rPr lang="cs-CZ" sz="2400" i="1" dirty="0"/>
              <a:t>na dobu neurčitou</a:t>
            </a:r>
            <a:endParaRPr lang="cs-CZ" sz="2400" dirty="0"/>
          </a:p>
          <a:p>
            <a:pPr marL="0" indent="0" hangingPunct="0">
              <a:buNone/>
            </a:pPr>
            <a:r>
              <a:rPr lang="cs-CZ" sz="2400" i="1" dirty="0"/>
              <a:t>                                          </a:t>
            </a:r>
            <a:r>
              <a:rPr lang="cs-CZ" sz="2400" i="1" dirty="0" smtClean="0"/>
              <a:t>         </a:t>
            </a:r>
            <a:r>
              <a:rPr lang="cs-CZ" sz="2400" i="1" dirty="0"/>
              <a:t>- na dobu určitou</a:t>
            </a:r>
            <a:endParaRPr lang="cs-CZ" sz="2400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498065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u="sng" dirty="0"/>
              <a:t>Pracovní poměr může být dále uzavřen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39577844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017756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u="sng" dirty="0"/>
              <a:t>Dále může podnik přijímat zaměstnance mimo pracovní poměr, a to na základě:</a:t>
            </a:r>
            <a:r>
              <a:rPr lang="cs-CZ" dirty="0"/>
              <a:t/>
            </a:r>
            <a:br>
              <a:rPr lang="cs-CZ" dirty="0"/>
            </a:b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70668964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91744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38200" y="495300"/>
            <a:ext cx="10515600" cy="5681663"/>
          </a:xfrm>
        </p:spPr>
        <p:txBody>
          <a:bodyPr>
            <a:normAutofit/>
          </a:bodyPr>
          <a:lstStyle/>
          <a:p>
            <a:pPr hangingPunct="0"/>
            <a:r>
              <a:rPr lang="cs-CZ" sz="2400" dirty="0"/>
              <a:t>V pracovní smlouvě může být sjednána zkušební doba, která však nesmí být delší než 3 měsíce.</a:t>
            </a:r>
          </a:p>
          <a:p>
            <a:pPr hangingPunct="0"/>
            <a:r>
              <a:rPr lang="cs-CZ" sz="2400" dirty="0"/>
              <a:t>Zaměstnavatel a zaměstnanec jsou účastníky </a:t>
            </a:r>
            <a:r>
              <a:rPr lang="cs-CZ" sz="2400" b="1" dirty="0"/>
              <a:t>pracovněprávního vztahu</a:t>
            </a:r>
            <a:r>
              <a:rPr lang="cs-CZ" sz="2400" dirty="0"/>
              <a:t>. Pracovněprávní vztahy mezi občany a organizacemi upravuje zákon č. 262/2006 Sb., </a:t>
            </a:r>
            <a:r>
              <a:rPr lang="cs-CZ" sz="2400" b="1" u="sng" dirty="0"/>
              <a:t>zákoník práce</a:t>
            </a:r>
            <a:r>
              <a:rPr lang="cs-CZ" sz="2400" dirty="0" smtClean="0"/>
              <a:t>.</a:t>
            </a:r>
            <a:endParaRPr lang="cs-CZ" sz="2400" dirty="0"/>
          </a:p>
          <a:p>
            <a:pPr hangingPunct="0"/>
            <a:r>
              <a:rPr lang="cs-CZ" sz="2400" dirty="0"/>
              <a:t>Zaměstnanci musí dodržovat  </a:t>
            </a:r>
            <a:r>
              <a:rPr lang="cs-CZ" sz="2400" i="1" dirty="0"/>
              <a:t>pracovní řád</a:t>
            </a:r>
            <a:r>
              <a:rPr lang="cs-CZ" sz="2400" dirty="0"/>
              <a:t>.</a:t>
            </a:r>
          </a:p>
          <a:p>
            <a:pPr hangingPunct="0"/>
            <a:r>
              <a:rPr lang="cs-CZ" sz="2400" b="1" u="sng" dirty="0"/>
              <a:t>Pracovní řád</a:t>
            </a:r>
            <a:r>
              <a:rPr lang="cs-CZ" sz="2400" dirty="0"/>
              <a:t>  je uzpůsobený zákoník práce podle zvláštních podmínek v organizaci - nelze v něm stanovit povinnosti zaměstnanců a zaměstnavatele nad rámec zákoníku práce.</a:t>
            </a:r>
          </a:p>
          <a:p>
            <a:pPr marL="0" indent="0" hangingPunct="0">
              <a:buNone/>
            </a:pPr>
            <a:endParaRPr lang="cs-CZ" sz="2400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240759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hangingPunct="0"/>
            <a:r>
              <a:rPr lang="cs-CZ" b="1" i="1" u="sng" dirty="0"/>
              <a:t>Ukončení pracovního poměru</a:t>
            </a:r>
            <a:r>
              <a:rPr lang="cs-CZ" dirty="0"/>
              <a:t/>
            </a:r>
            <a:br>
              <a:rPr lang="cs-CZ" dirty="0"/>
            </a:br>
            <a:r>
              <a:rPr lang="cs-CZ" dirty="0"/>
              <a:t> </a:t>
            </a:r>
            <a:br>
              <a:rPr lang="cs-CZ" dirty="0"/>
            </a:b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04549590"/>
              </p:ext>
            </p:extLst>
          </p:nvPr>
        </p:nvGraphicFramePr>
        <p:xfrm>
          <a:off x="838200" y="1181100"/>
          <a:ext cx="10515600" cy="49958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45020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5" cy="685800"/>
          </a:xfrm>
        </p:spPr>
        <p:txBody>
          <a:bodyPr>
            <a:normAutofit fontScale="90000"/>
          </a:bodyPr>
          <a:lstStyle/>
          <a:p>
            <a:pPr hangingPunct="0"/>
            <a:r>
              <a:rPr lang="cs-CZ" b="1" i="1" u="sng" dirty="0"/>
              <a:t>Ukončení pracovního poměru</a:t>
            </a:r>
            <a:r>
              <a:rPr lang="cs-CZ" dirty="0"/>
              <a:t/>
            </a:r>
            <a:br>
              <a:rPr lang="cs-CZ" dirty="0"/>
            </a:br>
            <a:r>
              <a:rPr lang="cs-CZ" dirty="0"/>
              <a:t> </a:t>
            </a:r>
            <a:br>
              <a:rPr lang="cs-CZ" dirty="0"/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38200" y="1562100"/>
            <a:ext cx="10515600" cy="46148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2000" b="1" dirty="0">
                <a:solidFill>
                  <a:srgbClr val="FF0000"/>
                </a:solidFill>
              </a:rPr>
              <a:t>1. Dohodou</a:t>
            </a:r>
            <a:r>
              <a:rPr lang="cs-CZ" sz="2000" dirty="0">
                <a:solidFill>
                  <a:srgbClr val="FF0000"/>
                </a:solidFill>
              </a:rPr>
              <a:t> </a:t>
            </a:r>
            <a:r>
              <a:rPr lang="cs-CZ" sz="2000" dirty="0"/>
              <a:t>je nutný souhlas obou stran, může být uzavřen z jakéhokoli důvodu či bez důvodu, musí být uzavřena písemně ke sjednanému datu.</a:t>
            </a:r>
          </a:p>
          <a:p>
            <a:pPr marL="0" indent="0">
              <a:buNone/>
            </a:pPr>
            <a:r>
              <a:rPr lang="cs-CZ" sz="2000" b="1" dirty="0"/>
              <a:t> </a:t>
            </a:r>
            <a:endParaRPr lang="cs-CZ" sz="2000" dirty="0"/>
          </a:p>
          <a:p>
            <a:pPr marL="0" indent="0">
              <a:buNone/>
            </a:pPr>
            <a:r>
              <a:rPr lang="cs-CZ" sz="2000" b="1" dirty="0">
                <a:solidFill>
                  <a:srgbClr val="FF0000"/>
                </a:solidFill>
              </a:rPr>
              <a:t>2. Výpovědí</a:t>
            </a:r>
            <a:r>
              <a:rPr lang="cs-CZ" sz="2000" dirty="0">
                <a:solidFill>
                  <a:srgbClr val="FF0000"/>
                </a:solidFill>
              </a:rPr>
              <a:t> </a:t>
            </a:r>
            <a:r>
              <a:rPr lang="cs-CZ" sz="2000" dirty="0"/>
              <a:t>ze strany 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cs-CZ" sz="2000" b="1" dirty="0">
                <a:solidFill>
                  <a:schemeClr val="accent2">
                    <a:lumMod val="75000"/>
                  </a:schemeClr>
                </a:solidFill>
              </a:rPr>
              <a:t>zaměstnance:</a:t>
            </a:r>
            <a:r>
              <a:rPr lang="cs-CZ" sz="2000" dirty="0">
                <a:solidFill>
                  <a:schemeClr val="accent2">
                    <a:lumMod val="75000"/>
                  </a:schemeClr>
                </a:solidFill>
              </a:rPr>
              <a:t> může dát výpověď z jakéhokoli důvodu či bez důvodu .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cs-CZ" sz="2000" b="1" dirty="0">
                <a:solidFill>
                  <a:schemeClr val="accent2">
                    <a:lumMod val="75000"/>
                  </a:schemeClr>
                </a:solidFill>
              </a:rPr>
              <a:t>zaměstnavatele:</a:t>
            </a:r>
            <a:r>
              <a:rPr lang="cs-CZ" sz="2000" dirty="0">
                <a:solidFill>
                  <a:schemeClr val="accent2">
                    <a:lumMod val="75000"/>
                  </a:schemeClr>
                </a:solidFill>
              </a:rPr>
              <a:t> musí uvést důvod výpovědi pouze z důvodu </a:t>
            </a:r>
            <a:r>
              <a:rPr lang="cs-CZ" sz="2000" dirty="0" smtClean="0">
                <a:solidFill>
                  <a:schemeClr val="accent2">
                    <a:lumMod val="75000"/>
                  </a:schemeClr>
                </a:solidFill>
              </a:rPr>
              <a:t>uvedeného </a:t>
            </a:r>
            <a:r>
              <a:rPr lang="cs-CZ" sz="2000" dirty="0">
                <a:solidFill>
                  <a:schemeClr val="accent2">
                    <a:lumMod val="75000"/>
                  </a:schemeClr>
                </a:solidFill>
              </a:rPr>
              <a:t>v zákoníku práce</a:t>
            </a:r>
          </a:p>
          <a:p>
            <a:pPr>
              <a:buFont typeface="Wingdings" panose="05000000000000000000" pitchFamily="2" charset="2"/>
              <a:buChar char="Ø"/>
            </a:pPr>
            <a:endParaRPr lang="cs-CZ" sz="2000" dirty="0">
              <a:solidFill>
                <a:schemeClr val="accent2">
                  <a:lumMod val="75000"/>
                </a:schemeClr>
              </a:solidFill>
            </a:endParaRPr>
          </a:p>
          <a:p>
            <a:pPr lvl="0">
              <a:buFont typeface="Wingdings" panose="05000000000000000000" pitchFamily="2" charset="2"/>
              <a:buChar char="ü"/>
            </a:pPr>
            <a:r>
              <a:rPr lang="cs-CZ" sz="2000" b="1" dirty="0"/>
              <a:t>Výpověď je</a:t>
            </a:r>
            <a:r>
              <a:rPr lang="cs-CZ" sz="2000" dirty="0"/>
              <a:t> jednostranné rozhodnutí o skončení </a:t>
            </a:r>
            <a:r>
              <a:rPr lang="cs-CZ" sz="2000" dirty="0" err="1"/>
              <a:t>prac</a:t>
            </a:r>
            <a:r>
              <a:rPr lang="cs-CZ" sz="2000" dirty="0"/>
              <a:t>. poměru.</a:t>
            </a:r>
          </a:p>
          <a:p>
            <a:pPr lvl="0">
              <a:buFont typeface="Wingdings" panose="05000000000000000000" pitchFamily="2" charset="2"/>
              <a:buChar char="ü"/>
            </a:pPr>
            <a:r>
              <a:rPr lang="cs-CZ" sz="2000" dirty="0"/>
              <a:t>Výpověď musí být dána </a:t>
            </a:r>
            <a:r>
              <a:rPr lang="cs-CZ" sz="2000" b="1" dirty="0"/>
              <a:t>písemně </a:t>
            </a:r>
            <a:r>
              <a:rPr lang="cs-CZ" sz="2000" dirty="0"/>
              <a:t>jinak je neplatná.</a:t>
            </a:r>
          </a:p>
          <a:p>
            <a:pPr lvl="0">
              <a:buFont typeface="Wingdings" panose="05000000000000000000" pitchFamily="2" charset="2"/>
              <a:buChar char="ü"/>
            </a:pPr>
            <a:r>
              <a:rPr lang="cs-CZ" sz="2000" dirty="0"/>
              <a:t>Byla-li dána </a:t>
            </a:r>
            <a:r>
              <a:rPr lang="cs-CZ" sz="2000" dirty="0" smtClean="0"/>
              <a:t>výpověď, </a:t>
            </a:r>
            <a:r>
              <a:rPr lang="cs-CZ" sz="2000" dirty="0" err="1"/>
              <a:t>pracov</a:t>
            </a:r>
            <a:r>
              <a:rPr lang="cs-CZ" sz="2000" dirty="0" smtClean="0"/>
              <a:t>. poměr </a:t>
            </a:r>
            <a:r>
              <a:rPr lang="cs-CZ" sz="2000" b="1" dirty="0"/>
              <a:t>končí uplynutím výpovědní doby</a:t>
            </a:r>
            <a:r>
              <a:rPr lang="cs-CZ" sz="2000" dirty="0"/>
              <a:t>.</a:t>
            </a:r>
          </a:p>
          <a:p>
            <a:pPr lvl="0">
              <a:buFont typeface="Wingdings" panose="05000000000000000000" pitchFamily="2" charset="2"/>
              <a:buChar char="ü"/>
            </a:pPr>
            <a:r>
              <a:rPr lang="cs-CZ" sz="2000" dirty="0"/>
              <a:t>Tato doba je </a:t>
            </a:r>
            <a:r>
              <a:rPr lang="cs-CZ" sz="2000" b="1" dirty="0"/>
              <a:t>2 měsíce</a:t>
            </a:r>
            <a:r>
              <a:rPr lang="cs-CZ" sz="2000" dirty="0"/>
              <a:t>. Začíná prvním dnem kalendářního měsíce následujícího po doručení výpovědi a končí uplynutím příslušného dne </a:t>
            </a:r>
            <a:r>
              <a:rPr lang="cs-CZ" sz="2000" dirty="0" smtClean="0"/>
              <a:t>kalendářního </a:t>
            </a:r>
            <a:r>
              <a:rPr lang="cs-CZ" sz="2000" dirty="0"/>
              <a:t>měsíce.</a:t>
            </a:r>
          </a:p>
          <a:p>
            <a:endParaRPr lang="cs-CZ" sz="3600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202808727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hangingPunct="0"/>
            <a:r>
              <a:rPr lang="cs-CZ" b="1" i="1" u="sng" dirty="0"/>
              <a:t>Ukončení pracovního poměru</a:t>
            </a:r>
            <a:r>
              <a:rPr lang="cs-CZ" dirty="0"/>
              <a:t/>
            </a:r>
            <a:br>
              <a:rPr lang="cs-CZ" dirty="0"/>
            </a:br>
            <a:r>
              <a:rPr lang="cs-CZ" dirty="0"/>
              <a:t> </a:t>
            </a:r>
            <a:br>
              <a:rPr lang="cs-CZ" dirty="0"/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38200" y="939800"/>
            <a:ext cx="10515600" cy="58293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3800" b="1" dirty="0">
                <a:solidFill>
                  <a:srgbClr val="FF0000"/>
                </a:solidFill>
              </a:rPr>
              <a:t>3. Okamžité zrušení pracovního poměru:</a:t>
            </a:r>
            <a:endParaRPr lang="cs-CZ" sz="3800" dirty="0">
              <a:solidFill>
                <a:srgbClr val="FF0000"/>
              </a:solidFill>
            </a:endParaRPr>
          </a:p>
          <a:p>
            <a:pPr fontAlgn="t"/>
            <a:r>
              <a:rPr lang="cs-CZ" sz="2300" b="1" dirty="0">
                <a:solidFill>
                  <a:schemeClr val="accent4">
                    <a:lumMod val="75000"/>
                  </a:schemeClr>
                </a:solidFill>
              </a:rPr>
              <a:t>Zaměstnavatel může výjimečně pracovní poměr okamžitě zrušit jen tehdy,</a:t>
            </a:r>
            <a:endParaRPr lang="cs-CZ" sz="2300" dirty="0">
              <a:solidFill>
                <a:schemeClr val="accent4">
                  <a:lumMod val="75000"/>
                </a:schemeClr>
              </a:solidFill>
            </a:endParaRPr>
          </a:p>
          <a:p>
            <a:pPr lvl="1" fontAlgn="t">
              <a:buFont typeface="Wingdings" panose="05000000000000000000" pitchFamily="2" charset="2"/>
              <a:buChar char="Ø"/>
            </a:pPr>
            <a:r>
              <a:rPr lang="cs-CZ" sz="2300" dirty="0"/>
              <a:t>byl-li zaměstnanec pravomocně odsouzen pro úmyslný trestný čin </a:t>
            </a:r>
            <a:r>
              <a:rPr lang="cs-CZ" sz="2300" dirty="0" smtClean="0"/>
              <a:t/>
            </a:r>
            <a:br>
              <a:rPr lang="cs-CZ" sz="2300" dirty="0" smtClean="0"/>
            </a:br>
            <a:r>
              <a:rPr lang="cs-CZ" sz="2300" dirty="0" smtClean="0"/>
              <a:t>k </a:t>
            </a:r>
            <a:r>
              <a:rPr lang="cs-CZ" sz="2300" dirty="0"/>
              <a:t>nepodmíněnému trestu odnětí svobody na dobu delší než 1 rok, nebo byl-li pravomocně odsouzen pro úmyslný trestný čin spáchaný při plnění pracovních úkolů nebo v přímé souvislosti s ním k nepodmíněnému trestu odnětí svobody na dobu nejméně 6 měsíců,</a:t>
            </a:r>
          </a:p>
          <a:p>
            <a:pPr lvl="1" fontAlgn="t">
              <a:buFont typeface="Wingdings" panose="05000000000000000000" pitchFamily="2" charset="2"/>
              <a:buChar char="Ø"/>
            </a:pPr>
            <a:r>
              <a:rPr lang="cs-CZ" sz="2300" dirty="0"/>
              <a:t>porušil-li zaměstnanec povinnost vyplývající z právních předpisů vztahujících se k jím vykonávané práci zvlášť hrubým způsobem</a:t>
            </a:r>
            <a:r>
              <a:rPr lang="cs-CZ" sz="2300" dirty="0" smtClean="0"/>
              <a:t>.</a:t>
            </a:r>
            <a:endParaRPr lang="cs-CZ" sz="2300" dirty="0"/>
          </a:p>
          <a:p>
            <a:pPr marL="0" indent="0" fontAlgn="t">
              <a:buNone/>
            </a:pPr>
            <a:r>
              <a:rPr lang="cs-CZ" i="1" dirty="0"/>
              <a:t>Zaměstnavatel nesmí okamžitě zrušit pracovní poměr s těhotnou zaměstnankyní, zaměstnankyní na mateřské dovolené, zaměstnancem nebo zaměstnankyní, kteří čerpají rodičovskou dovolenou</a:t>
            </a:r>
            <a:r>
              <a:rPr lang="cs-CZ" dirty="0" smtClean="0"/>
              <a:t>.</a:t>
            </a:r>
            <a:endParaRPr lang="cs-CZ" sz="3200" b="1" dirty="0"/>
          </a:p>
        </p:txBody>
      </p:sp>
    </p:spTree>
    <p:extLst>
      <p:ext uri="{BB962C8B-B14F-4D97-AF65-F5344CB8AC3E}">
        <p14:creationId xmlns:p14="http://schemas.microsoft.com/office/powerpoint/2010/main" val="2358085441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hangingPunct="0"/>
            <a:r>
              <a:rPr lang="cs-CZ" b="1" i="1" u="sng" dirty="0"/>
              <a:t>Ukončení pracovního poměru</a:t>
            </a:r>
            <a:r>
              <a:rPr lang="cs-CZ" dirty="0"/>
              <a:t/>
            </a:r>
            <a:br>
              <a:rPr lang="cs-CZ" dirty="0"/>
            </a:br>
            <a:r>
              <a:rPr lang="cs-CZ" dirty="0"/>
              <a:t> </a:t>
            </a:r>
            <a:br>
              <a:rPr lang="cs-CZ" dirty="0"/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38200" y="939800"/>
            <a:ext cx="10515600" cy="5829300"/>
          </a:xfrm>
        </p:spPr>
        <p:txBody>
          <a:bodyPr>
            <a:normAutofit/>
          </a:bodyPr>
          <a:lstStyle/>
          <a:p>
            <a:pPr fontAlgn="t"/>
            <a:r>
              <a:rPr lang="cs-CZ" sz="2300" b="1" dirty="0" smtClean="0">
                <a:solidFill>
                  <a:schemeClr val="accent2">
                    <a:lumMod val="50000"/>
                  </a:schemeClr>
                </a:solidFill>
              </a:rPr>
              <a:t>Zaměstnanec </a:t>
            </a:r>
            <a:r>
              <a:rPr lang="cs-CZ" sz="2300" b="1" dirty="0">
                <a:solidFill>
                  <a:schemeClr val="accent2">
                    <a:lumMod val="50000"/>
                  </a:schemeClr>
                </a:solidFill>
              </a:rPr>
              <a:t>může pracovní poměr okamžitě zrušit jen, jestliže,</a:t>
            </a:r>
            <a:endParaRPr lang="cs-CZ" sz="2300" dirty="0">
              <a:solidFill>
                <a:schemeClr val="accent2">
                  <a:lumMod val="50000"/>
                </a:schemeClr>
              </a:solidFill>
            </a:endParaRPr>
          </a:p>
          <a:p>
            <a:pPr lvl="0" fontAlgn="t">
              <a:buFont typeface="Wingdings" panose="05000000000000000000" pitchFamily="2" charset="2"/>
              <a:buChar char="Ø"/>
            </a:pPr>
            <a:r>
              <a:rPr lang="cs-CZ" sz="2300" dirty="0"/>
              <a:t>podle lékařského posudku vydaného zařízením </a:t>
            </a:r>
            <a:r>
              <a:rPr lang="cs-CZ" sz="2300" dirty="0" smtClean="0"/>
              <a:t>lékařské </a:t>
            </a:r>
            <a:r>
              <a:rPr lang="cs-CZ" sz="2300" dirty="0"/>
              <a:t>péče nebo rozhodnutí  příslušného správního úřadu, který lékařský posudek přezkoumává, nemůže dále konat  práci bez vážného ohrožení svého zdraví a zaměstnavatel mu neumožnil </a:t>
            </a:r>
            <a:r>
              <a:rPr lang="cs-CZ" sz="2300" dirty="0" smtClean="0"/>
              <a:t/>
            </a:r>
            <a:br>
              <a:rPr lang="cs-CZ" sz="2300" dirty="0" smtClean="0"/>
            </a:br>
            <a:r>
              <a:rPr lang="cs-CZ" sz="2300" dirty="0" smtClean="0"/>
              <a:t>v </a:t>
            </a:r>
            <a:r>
              <a:rPr lang="cs-CZ" sz="2300" dirty="0"/>
              <a:t>době 15 dnů ode dne předložení tohoto posudku výkon jiné pro něho vhodné práce, nebo</a:t>
            </a:r>
          </a:p>
          <a:p>
            <a:pPr lvl="0" fontAlgn="t">
              <a:buFont typeface="Wingdings" panose="05000000000000000000" pitchFamily="2" charset="2"/>
              <a:buChar char="Ø"/>
            </a:pPr>
            <a:r>
              <a:rPr lang="cs-CZ" sz="2300" dirty="0"/>
              <a:t>zaměstnavatel mu nevyplatil mzdu nebo plat nebo náhradu mzdy nebo platu anebo jakoukoli jejich část do 15 dnů po uplynutí termínu splatnosti</a:t>
            </a:r>
            <a:r>
              <a:rPr lang="cs-CZ" sz="2300" dirty="0" smtClean="0"/>
              <a:t>.</a:t>
            </a:r>
            <a:endParaRPr lang="cs-CZ" sz="2300" dirty="0"/>
          </a:p>
          <a:p>
            <a:pPr fontAlgn="t">
              <a:buFont typeface="Wingdings" panose="05000000000000000000" pitchFamily="2" charset="2"/>
              <a:buChar char="Ø"/>
            </a:pPr>
            <a:r>
              <a:rPr lang="cs-CZ" sz="2300" dirty="0"/>
              <a:t>Zaměstnanci, který okamžitě zrušil pracovní poměr podle odstavce 1 písm. b), přísluší právo na odstupné ve výši podle § 67 zákoníku práce.</a:t>
            </a:r>
          </a:p>
          <a:p>
            <a:endParaRPr lang="cs-CZ" sz="2300" dirty="0"/>
          </a:p>
        </p:txBody>
      </p:sp>
    </p:spTree>
    <p:extLst>
      <p:ext uri="{BB962C8B-B14F-4D97-AF65-F5344CB8AC3E}">
        <p14:creationId xmlns:p14="http://schemas.microsoft.com/office/powerpoint/2010/main" val="2358085441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hangingPunct="0"/>
            <a:r>
              <a:rPr lang="cs-CZ" b="1" i="1" u="sng" dirty="0"/>
              <a:t>Ukončení pracovního poměru</a:t>
            </a:r>
            <a:r>
              <a:rPr lang="cs-CZ" dirty="0"/>
              <a:t/>
            </a:r>
            <a:br>
              <a:rPr lang="cs-CZ" dirty="0"/>
            </a:br>
            <a:r>
              <a:rPr lang="cs-CZ" dirty="0"/>
              <a:t> </a:t>
            </a:r>
            <a:br>
              <a:rPr lang="cs-CZ" dirty="0"/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38200" y="1165860"/>
            <a:ext cx="10515600" cy="5011103"/>
          </a:xfrm>
        </p:spPr>
        <p:txBody>
          <a:bodyPr>
            <a:normAutofit/>
          </a:bodyPr>
          <a:lstStyle/>
          <a:p>
            <a:pPr marL="0" lvl="0" indent="0" fontAlgn="t" hangingPunct="0">
              <a:buNone/>
            </a:pPr>
            <a:r>
              <a:rPr lang="cs-CZ" sz="2400" b="1" dirty="0">
                <a:solidFill>
                  <a:srgbClr val="FF0000"/>
                </a:solidFill>
              </a:rPr>
              <a:t>Ukončení pracovního poměru ve zkušební </a:t>
            </a:r>
            <a:r>
              <a:rPr lang="cs-CZ" sz="2400" b="1" dirty="0" smtClean="0">
                <a:solidFill>
                  <a:srgbClr val="FF0000"/>
                </a:solidFill>
              </a:rPr>
              <a:t>době</a:t>
            </a:r>
            <a:endParaRPr lang="cs-CZ" sz="2400" dirty="0">
              <a:solidFill>
                <a:srgbClr val="FF0000"/>
              </a:solidFill>
            </a:endParaRPr>
          </a:p>
          <a:p>
            <a:r>
              <a:rPr lang="cs-CZ" sz="2400" dirty="0"/>
              <a:t>Zaměstnavatel i zaměstnanec mohou zrušit pracovní poměr ve zkušební době </a:t>
            </a:r>
            <a:r>
              <a:rPr lang="cs-CZ" sz="2400" dirty="0" smtClean="0"/>
              <a:t/>
            </a:r>
            <a:br>
              <a:rPr lang="cs-CZ" sz="2400" dirty="0" smtClean="0"/>
            </a:br>
            <a:r>
              <a:rPr lang="cs-CZ" sz="2400" dirty="0" smtClean="0"/>
              <a:t>z </a:t>
            </a:r>
            <a:r>
              <a:rPr lang="cs-CZ" sz="2400" dirty="0"/>
              <a:t>jakéhokoliv důvodu nebo bez uvedení důvodu. </a:t>
            </a:r>
          </a:p>
          <a:p>
            <a:r>
              <a:rPr lang="cs-CZ" sz="2400" dirty="0"/>
              <a:t>Zaměstnavatel však nemůže ve zkušební době zrušit pracovní poměr v době prvních 14 kalendářních dnů trvání dočasné pracovní neschopnosti (karantény) zaměstnance</a:t>
            </a:r>
            <a:r>
              <a:rPr lang="cs-CZ" sz="2400" dirty="0" smtClean="0"/>
              <a:t>.</a:t>
            </a:r>
          </a:p>
          <a:p>
            <a:pPr marL="0" indent="0">
              <a:buNone/>
            </a:pPr>
            <a:r>
              <a:rPr lang="cs-CZ" sz="2400" dirty="0"/>
              <a:t/>
            </a:r>
            <a:br>
              <a:rPr lang="cs-CZ" sz="2400" dirty="0"/>
            </a:br>
            <a:r>
              <a:rPr lang="cs-CZ" sz="2400" dirty="0"/>
              <a:t>Písemné oznámení o zrušení pracovního poměru má být doručeno druhému účastníku zpravidla alespoň </a:t>
            </a:r>
            <a:r>
              <a:rPr lang="cs-CZ" sz="2400" b="1" dirty="0"/>
              <a:t>3 dny </a:t>
            </a:r>
            <a:r>
              <a:rPr lang="cs-CZ" sz="2400" b="1" dirty="0" smtClean="0"/>
              <a:t>předem</a:t>
            </a:r>
            <a:r>
              <a:rPr lang="cs-CZ" sz="2400" dirty="0"/>
              <a:t>, </a:t>
            </a:r>
            <a:r>
              <a:rPr lang="cs-CZ" sz="2400" b="1" dirty="0"/>
              <a:t>kdy má pracovní poměr skončit</a:t>
            </a:r>
            <a:r>
              <a:rPr lang="cs-CZ" sz="2400" dirty="0"/>
              <a:t>.</a:t>
            </a:r>
          </a:p>
          <a:p>
            <a:endParaRPr lang="cs-CZ" sz="2400" dirty="0"/>
          </a:p>
          <a:p>
            <a:endParaRPr lang="cs-CZ" sz="2400" dirty="0"/>
          </a:p>
        </p:txBody>
      </p:sp>
    </p:spTree>
    <p:extLst>
      <p:ext uri="{BB962C8B-B14F-4D97-AF65-F5344CB8AC3E}">
        <p14:creationId xmlns:p14="http://schemas.microsoft.com/office/powerpoint/2010/main" val="2286339537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hangingPunct="0"/>
            <a:r>
              <a:rPr lang="cs-CZ" b="1" i="1" u="sng" dirty="0"/>
              <a:t>Ukončení pracovního poměru</a:t>
            </a:r>
            <a:r>
              <a:rPr lang="cs-CZ" dirty="0"/>
              <a:t/>
            </a:r>
            <a:br>
              <a:rPr lang="cs-CZ" dirty="0"/>
            </a:br>
            <a:r>
              <a:rPr lang="cs-CZ" dirty="0"/>
              <a:t> </a:t>
            </a:r>
            <a:br>
              <a:rPr lang="cs-CZ" dirty="0"/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38200" y="1165860"/>
            <a:ext cx="10515600" cy="5011103"/>
          </a:xfrm>
        </p:spPr>
        <p:txBody>
          <a:bodyPr>
            <a:normAutofit/>
          </a:bodyPr>
          <a:lstStyle/>
          <a:p>
            <a:pPr marL="0" lvl="0" indent="0" fontAlgn="t" hangingPunct="0">
              <a:buNone/>
            </a:pPr>
            <a:r>
              <a:rPr lang="cs-CZ" sz="2400" b="1" dirty="0">
                <a:solidFill>
                  <a:srgbClr val="FF0000"/>
                </a:solidFill>
              </a:rPr>
              <a:t>Ukončení pracovního poměru na dobu </a:t>
            </a:r>
            <a:r>
              <a:rPr lang="cs-CZ" sz="2400" b="1" dirty="0" smtClean="0">
                <a:solidFill>
                  <a:srgbClr val="FF0000"/>
                </a:solidFill>
              </a:rPr>
              <a:t>určitou</a:t>
            </a:r>
            <a:endParaRPr lang="cs-CZ" sz="2400" dirty="0">
              <a:solidFill>
                <a:srgbClr val="FF0000"/>
              </a:solidFill>
            </a:endParaRPr>
          </a:p>
          <a:p>
            <a:pPr fontAlgn="t"/>
            <a:r>
              <a:rPr lang="cs-CZ" sz="2400" dirty="0"/>
              <a:t>Byla-li doba trvání tohoto pracovního poměru omezena na dobu konání určitých prací, upozorní zaměstnavatel zaměstnance na skončení těchto prací včas, zpravidla </a:t>
            </a:r>
            <a:r>
              <a:rPr lang="cs-CZ" sz="2400" b="1" dirty="0"/>
              <a:t>alespoň  3 dny předem.</a:t>
            </a:r>
            <a:br>
              <a:rPr lang="cs-CZ" sz="2400" b="1" dirty="0"/>
            </a:br>
            <a:r>
              <a:rPr lang="cs-CZ" sz="2400" dirty="0"/>
              <a:t>Pokračuje-li zaměstnanec po uplynutí sjednané doby s vědomím zaměstnavatele dále v konání prací, platí, že se jedná o pracovní poměr na dobu neurčitou.</a:t>
            </a:r>
          </a:p>
          <a:p>
            <a:pPr marL="0" indent="0" fontAlgn="t">
              <a:buNone/>
            </a:pPr>
            <a:r>
              <a:rPr lang="cs-CZ" sz="2400" b="1" dirty="0">
                <a:solidFill>
                  <a:srgbClr val="FF0000"/>
                </a:solidFill>
              </a:rPr>
              <a:t>4. Smrtí zaměstnance</a:t>
            </a:r>
            <a:endParaRPr lang="cs-CZ" sz="2400" dirty="0">
              <a:solidFill>
                <a:srgbClr val="FF0000"/>
              </a:solidFill>
            </a:endParaRPr>
          </a:p>
          <a:p>
            <a:pPr marL="0" indent="0" fontAlgn="t">
              <a:buNone/>
            </a:pPr>
            <a:r>
              <a:rPr lang="cs-CZ" sz="2400" b="1" dirty="0">
                <a:solidFill>
                  <a:srgbClr val="FF0000"/>
                </a:solidFill>
              </a:rPr>
              <a:t>5. Zánikem podniku</a:t>
            </a:r>
            <a:endParaRPr lang="cs-CZ" sz="2400" dirty="0">
              <a:solidFill>
                <a:srgbClr val="FF0000"/>
              </a:solidFill>
            </a:endParaRP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35756204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e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391" y="341194"/>
            <a:ext cx="5761219" cy="1261981"/>
          </a:xfrm>
          <a:prstGeom prst="rect">
            <a:avLst/>
          </a:prstGeom>
        </p:spPr>
      </p:pic>
      <p:graphicFrame>
        <p:nvGraphicFramePr>
          <p:cNvPr id="2" name="Tabulk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3865686"/>
              </p:ext>
            </p:extLst>
          </p:nvPr>
        </p:nvGraphicFramePr>
        <p:xfrm>
          <a:off x="2567608" y="2227407"/>
          <a:ext cx="7056784" cy="3693067"/>
        </p:xfrm>
        <a:graphic>
          <a:graphicData uri="http://schemas.openxmlformats.org/drawingml/2006/table">
            <a:tbl>
              <a:tblPr bandRow="1"/>
              <a:tblGrid>
                <a:gridCol w="1669347"/>
                <a:gridCol w="5387437"/>
              </a:tblGrid>
              <a:tr h="334293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Název školy</a:t>
                      </a:r>
                      <a:endParaRPr lang="cs-CZ" sz="1600" b="1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Soukromé střední odborné učiliště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LIVA s.r.o.</a:t>
                      </a:r>
                      <a:endParaRPr lang="cs-CZ" sz="1600" b="1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Projekt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CZ.1.07/1.5.00/34.1035 Elektronické studijní zdroje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75092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Název materiálu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VY_32_INOVACE_1012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Personální management</a:t>
                      </a:r>
                      <a:endParaRPr lang="cs-CZ" sz="1600" b="0" i="0" dirty="0" smtClean="0">
                        <a:solidFill>
                          <a:schemeClr val="tx1"/>
                        </a:solidFill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Tematická oblast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Management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Ročník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1. ročník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Autor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Ing.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Jarmila Kabourková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Datum vzniku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16.2.2014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94459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Anotace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Materiál popisuje jednotlivé činnosti personálního managementu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Metodika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Výklad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učiva prostřednictvím projektoru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69748">
                <a:tc gridSpan="2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Pokud není uvedeno jinak, pochází publikované materiály ze zdrojů autora.</a:t>
                      </a:r>
                      <a:endParaRPr kumimoji="0" lang="cs-CZ" sz="12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Gill Sans M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8764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Procvičování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Co má za úkol personální útvar?</a:t>
            </a:r>
          </a:p>
          <a:p>
            <a:r>
              <a:rPr lang="cs-CZ" dirty="0" smtClean="0"/>
              <a:t>Jak vzniká pracovní poměr?</a:t>
            </a:r>
          </a:p>
          <a:p>
            <a:r>
              <a:rPr lang="cs-CZ" dirty="0" smtClean="0"/>
              <a:t>Co musí obsahovat pracovní smlouva?</a:t>
            </a:r>
          </a:p>
          <a:p>
            <a:r>
              <a:rPr lang="cs-CZ" dirty="0" smtClean="0"/>
              <a:t>Způsoby </a:t>
            </a:r>
            <a:r>
              <a:rPr lang="cs-CZ" dirty="0" smtClean="0"/>
              <a:t>ukončení </a:t>
            </a:r>
            <a:r>
              <a:rPr lang="cs-CZ" dirty="0" smtClean="0"/>
              <a:t>pracovního poměru?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650017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5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Křížovka</a:t>
            </a:r>
            <a:endParaRPr lang="cs-CZ" dirty="0"/>
          </a:p>
        </p:txBody>
      </p:sp>
      <p:graphicFrame>
        <p:nvGraphicFramePr>
          <p:cNvPr id="4" name="Objek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1787684"/>
              </p:ext>
            </p:extLst>
          </p:nvPr>
        </p:nvGraphicFramePr>
        <p:xfrm>
          <a:off x="1041400" y="1447800"/>
          <a:ext cx="9601200" cy="49402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" name="List" r:id="rId5" imgW="7029378" imgH="1686022" progId="Excel.Sheet.12">
                  <p:embed/>
                </p:oleObj>
              </mc:Choice>
              <mc:Fallback>
                <p:oleObj name="List" r:id="rId5" imgW="7029378" imgH="1686022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41400" y="1447800"/>
                        <a:ext cx="9601200" cy="494029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17346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9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Křížovka</a:t>
            </a:r>
            <a:endParaRPr lang="cs-CZ" dirty="0"/>
          </a:p>
        </p:txBody>
      </p:sp>
      <p:graphicFrame>
        <p:nvGraphicFramePr>
          <p:cNvPr id="5" name="Objek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7276823"/>
              </p:ext>
            </p:extLst>
          </p:nvPr>
        </p:nvGraphicFramePr>
        <p:xfrm>
          <a:off x="1060450" y="1690688"/>
          <a:ext cx="10071100" cy="461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9" name="List" r:id="rId5" imgW="7029378" imgH="1686022" progId="Excel.Sheet.12">
                  <p:embed/>
                </p:oleObj>
              </mc:Choice>
              <mc:Fallback>
                <p:oleObj name="List" r:id="rId5" imgW="7029378" imgH="1686022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60450" y="1690688"/>
                        <a:ext cx="10071100" cy="4610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04484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Literatura</a:t>
            </a:r>
            <a:endParaRPr lang="cs-CZ" dirty="0"/>
          </a:p>
        </p:txBody>
      </p:sp>
      <p:sp>
        <p:nvSpPr>
          <p:cNvPr id="4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BĚLOHLÁVEK</a:t>
            </a:r>
            <a:r>
              <a:rPr lang="en-US" dirty="0"/>
              <a:t>, F. a </a:t>
            </a:r>
            <a:r>
              <a:rPr lang="en-US" dirty="0" err="1"/>
              <a:t>kol</a:t>
            </a:r>
            <a:r>
              <a:rPr lang="en-US" dirty="0"/>
              <a:t>. Management. 1. </a:t>
            </a:r>
            <a:r>
              <a:rPr lang="en-US" dirty="0" err="1"/>
              <a:t>vyd</a:t>
            </a:r>
            <a:r>
              <a:rPr lang="en-US" dirty="0"/>
              <a:t>. Brno : </a:t>
            </a:r>
            <a:r>
              <a:rPr lang="en-US" dirty="0" err="1"/>
              <a:t>ComputerPress</a:t>
            </a:r>
            <a:r>
              <a:rPr lang="en-US" dirty="0"/>
              <a:t>, </a:t>
            </a:r>
            <a:r>
              <a:rPr lang="en-US" dirty="0" smtClean="0"/>
              <a:t>2006, </a:t>
            </a:r>
            <a:r>
              <a:rPr lang="en-US" dirty="0"/>
              <a:t>724 s.. ISBN 80-251-0396-X. </a:t>
            </a:r>
            <a:endParaRPr lang="cs-CZ" dirty="0" smtClean="0"/>
          </a:p>
          <a:p>
            <a:r>
              <a:rPr lang="cs-CZ" dirty="0"/>
              <a:t>MANAGEMENT: základy </a:t>
            </a:r>
            <a:r>
              <a:rPr lang="cs-CZ" b="1" dirty="0"/>
              <a:t>management</a:t>
            </a:r>
            <a:r>
              <a:rPr lang="cs-CZ" dirty="0"/>
              <a:t>u / Jaroslav Zlámal, Petr Bačík, Jana Bellová, Kralice na Hané : </a:t>
            </a:r>
            <a:r>
              <a:rPr lang="cs-CZ" dirty="0" err="1"/>
              <a:t>Computer</a:t>
            </a:r>
            <a:r>
              <a:rPr lang="cs-CZ" dirty="0"/>
              <a:t> Media, 2011, 104 s, ISBN : 978-80-7402-083-4 (brož</a:t>
            </a:r>
            <a:r>
              <a:rPr lang="cs-CZ" dirty="0" smtClean="0"/>
              <a:t>.)</a:t>
            </a:r>
          </a:p>
          <a:p>
            <a:r>
              <a:rPr lang="cs-CZ" dirty="0"/>
              <a:t>SYNEK, M. Manažerská ekonomika. 4. vyd. Praha : </a:t>
            </a:r>
            <a:r>
              <a:rPr lang="cs-CZ" dirty="0" err="1"/>
              <a:t>Grada</a:t>
            </a:r>
            <a:r>
              <a:rPr lang="cs-CZ" dirty="0"/>
              <a:t> </a:t>
            </a:r>
            <a:r>
              <a:rPr lang="cs-CZ" dirty="0" err="1"/>
              <a:t>Publishing</a:t>
            </a:r>
            <a:r>
              <a:rPr lang="cs-CZ" dirty="0"/>
              <a:t>, 2007. 464 s. ISBN 978-80-247-1992-4. </a:t>
            </a:r>
          </a:p>
          <a:p>
            <a:r>
              <a:rPr lang="cs-CZ" dirty="0"/>
              <a:t>ON-LINE: http:</a:t>
            </a:r>
            <a:r>
              <a:rPr lang="cs-CZ" dirty="0">
                <a:hlinkClick r:id="rId2" action="ppaction://hlinkpres?slideindex=1&amp;slidetitle="/>
              </a:rPr>
              <a:t>//www.univerzita-online.cz/</a:t>
            </a:r>
            <a:r>
              <a:rPr lang="cs-CZ" dirty="0" err="1">
                <a:hlinkClick r:id="rId2" action="ppaction://hlinkpres?slideindex=1&amp;slidetitle="/>
              </a:rPr>
              <a:t>mng</a:t>
            </a:r>
            <a:r>
              <a:rPr lang="cs-CZ" dirty="0">
                <a:hlinkClick r:id="rId2" action="ppaction://hlinkpres?slideindex=1&amp;slidetitle="/>
              </a:rPr>
              <a:t>.</a:t>
            </a:r>
            <a:endParaRPr lang="cs-CZ" dirty="0"/>
          </a:p>
          <a:p>
            <a:pPr marL="0" indent="0">
              <a:buNone/>
            </a:pPr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047418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</a:t>
            </a:r>
            <a:endParaRPr lang="cs-CZ" dirty="0"/>
          </a:p>
        </p:txBody>
      </p:sp>
      <p:sp>
        <p:nvSpPr>
          <p:cNvPr id="4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+mj-lt"/>
              <a:buAutoNum type="arabicParenR"/>
            </a:pPr>
            <a:r>
              <a:rPr lang="cs-CZ" sz="2000" dirty="0"/>
              <a:t>ZÁKUPÁK. </a:t>
            </a:r>
            <a:r>
              <a:rPr lang="cs-CZ" sz="2000" i="1" dirty="0"/>
              <a:t>wikimedia.org</a:t>
            </a:r>
            <a:r>
              <a:rPr lang="cs-CZ" sz="2000" dirty="0"/>
              <a:t> [online]. [cit. </a:t>
            </a:r>
            <a:r>
              <a:rPr lang="cs-CZ" sz="2000" dirty="0" smtClean="0"/>
              <a:t>16.2.2014</a:t>
            </a:r>
            <a:r>
              <a:rPr lang="cs-CZ" sz="2000" dirty="0"/>
              <a:t>]. Dostupný na WWW: </a:t>
            </a:r>
            <a:r>
              <a:rPr lang="cs-CZ" sz="2000" dirty="0">
                <a:hlinkClick r:id="rId2"/>
              </a:rPr>
              <a:t>http://</a:t>
            </a:r>
            <a:r>
              <a:rPr lang="cs-CZ" sz="2000" dirty="0" smtClean="0">
                <a:hlinkClick r:id="rId2"/>
              </a:rPr>
              <a:t>commons.wikimedia.org/wiki/File%3A%C4%8CL_volby_4.JPG</a:t>
            </a:r>
            <a:endParaRPr lang="cs-CZ" sz="2000" dirty="0" smtClean="0"/>
          </a:p>
          <a:p>
            <a:pPr marL="457200" indent="-457200">
              <a:buFont typeface="+mj-lt"/>
              <a:buAutoNum type="arabicParenR"/>
            </a:pPr>
            <a:r>
              <a:rPr lang="cs-CZ" sz="2000" dirty="0"/>
              <a:t>TAL SHABTAI. </a:t>
            </a:r>
            <a:r>
              <a:rPr lang="cs-CZ" sz="2000" i="1" dirty="0"/>
              <a:t>wikimedia.org</a:t>
            </a:r>
            <a:r>
              <a:rPr lang="cs-CZ" sz="2000" dirty="0"/>
              <a:t> [online]. [cit. </a:t>
            </a:r>
            <a:r>
              <a:rPr lang="cs-CZ" sz="2000" dirty="0" smtClean="0"/>
              <a:t>16.2.2014</a:t>
            </a:r>
            <a:r>
              <a:rPr lang="cs-CZ" sz="2000" dirty="0"/>
              <a:t>]. Dostupný na WWW: </a:t>
            </a:r>
            <a:r>
              <a:rPr lang="cs-CZ" sz="2000" dirty="0">
                <a:hlinkClick r:id="rId3"/>
              </a:rPr>
              <a:t>http://commons.wikimedia.org/wiki/File%3AFlickr_-_Government_Press_Office_(GPO)_-_</a:t>
            </a:r>
            <a:r>
              <a:rPr lang="cs-CZ" sz="2000" dirty="0" smtClean="0">
                <a:hlinkClick r:id="rId3"/>
              </a:rPr>
              <a:t>The_Triple_Handshake.jpg</a:t>
            </a:r>
            <a:endParaRPr lang="cs-CZ" sz="2000" dirty="0" smtClean="0"/>
          </a:p>
          <a:p>
            <a:pPr marL="457200" indent="-457200">
              <a:buFont typeface="+mj-lt"/>
              <a:buAutoNum type="arabicParenR"/>
            </a:pPr>
            <a:r>
              <a:rPr lang="cs-CZ" sz="2000" dirty="0" smtClean="0"/>
              <a:t>Obrázky webu Office.com</a:t>
            </a:r>
          </a:p>
          <a:p>
            <a:pPr marL="457200" indent="-457200">
              <a:buFont typeface="+mj-lt"/>
              <a:buAutoNum type="arabicParenR"/>
            </a:pPr>
            <a:endParaRPr lang="cs-CZ" sz="2000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25026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>
                <a:solidFill>
                  <a:srgbClr val="FF0000"/>
                </a:solidFill>
              </a:rPr>
              <a:t>PERSONÁLNÍ MANAGEMENT</a:t>
            </a:r>
            <a:endParaRPr lang="cs-CZ" b="1" dirty="0">
              <a:solidFill>
                <a:srgbClr val="FF0000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85801" y="1701801"/>
            <a:ext cx="10131425" cy="4089400"/>
          </a:xfrm>
        </p:spPr>
        <p:txBody>
          <a:bodyPr/>
          <a:lstStyle/>
          <a:p>
            <a:pPr hangingPunct="0"/>
            <a:r>
              <a:rPr lang="cs-CZ" sz="2800" dirty="0"/>
              <a:t>Pojem personální management je ve své podstatě management lidských zdrojů. Zakládá se na schopnosti dobrého výběru pracovníků a správného řízení daného týmu.</a:t>
            </a:r>
          </a:p>
          <a:p>
            <a:r>
              <a:rPr lang="cs-CZ" sz="2800" dirty="0"/>
              <a:t>Personální management je důležitou součástí práce každé organizace. Na kvalitě zaměstnanců totiž značnou měrou závisí její úspěšnost a atraktivnost. 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43408635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u="sng" dirty="0"/>
              <a:t>Za základní funkce veřejného personálního managementu jsou označovány následující:</a:t>
            </a:r>
            <a:r>
              <a:rPr lang="cs-CZ" b="1" dirty="0"/>
              <a:t> </a:t>
            </a:r>
            <a:r>
              <a:rPr lang="cs-CZ" dirty="0"/>
              <a:t/>
            </a:r>
            <a:br>
              <a:rPr lang="cs-CZ" dirty="0"/>
            </a:b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9393313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71103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i="1" u="sng" dirty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Personální  činnost</a:t>
            </a:r>
            <a:r>
              <a:rPr lang="cs-CZ" dirty="0"/>
              <a:t/>
            </a:r>
            <a:br>
              <a:rPr lang="cs-CZ" dirty="0"/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85801" y="1320801"/>
            <a:ext cx="10131425" cy="4470400"/>
          </a:xfrm>
        </p:spPr>
        <p:txBody>
          <a:bodyPr/>
          <a:lstStyle/>
          <a:p>
            <a:pPr hangingPunct="0"/>
            <a:r>
              <a:rPr lang="cs-CZ" sz="2800" b="1" dirty="0"/>
              <a:t>Předmětem</a:t>
            </a:r>
            <a:r>
              <a:rPr lang="cs-CZ" sz="2800" dirty="0"/>
              <a:t>  personální činnosti </a:t>
            </a:r>
            <a:r>
              <a:rPr lang="cs-CZ" sz="2800" dirty="0">
                <a:solidFill>
                  <a:srgbClr val="FF0000"/>
                </a:solidFill>
              </a:rPr>
              <a:t>je tedy získávání pracovníků</a:t>
            </a:r>
            <a:r>
              <a:rPr lang="cs-CZ" sz="2800" dirty="0"/>
              <a:t>, jejich výběr a </a:t>
            </a:r>
            <a:r>
              <a:rPr lang="cs-CZ" sz="2800" dirty="0" smtClean="0"/>
              <a:t>uzavření pracovního </a:t>
            </a:r>
            <a:r>
              <a:rPr lang="cs-CZ" sz="2800" dirty="0"/>
              <a:t>poměru, rozmísťování,  hodnocení, péče o pracovníky a jejich </a:t>
            </a:r>
            <a:r>
              <a:rPr lang="cs-CZ" sz="2800" dirty="0" smtClean="0"/>
              <a:t>propouštění</a:t>
            </a:r>
          </a:p>
          <a:p>
            <a:pPr hangingPunct="0"/>
            <a:r>
              <a:rPr lang="cs-CZ" sz="2800" b="1" dirty="0"/>
              <a:t>Cílem</a:t>
            </a:r>
            <a:r>
              <a:rPr lang="cs-CZ" sz="2800" dirty="0"/>
              <a:t>  personální činnosti je zajistit, </a:t>
            </a:r>
            <a:r>
              <a:rPr lang="cs-CZ" sz="2800" dirty="0">
                <a:solidFill>
                  <a:srgbClr val="FF0000"/>
                </a:solidFill>
              </a:rPr>
              <a:t>aby podnik měl potřebný počet pracovníků </a:t>
            </a:r>
            <a:r>
              <a:rPr lang="cs-CZ" sz="2800" dirty="0"/>
              <a:t>odpovídající kvalifikace a aby tito pracovníci dobře pracovali.</a:t>
            </a:r>
          </a:p>
          <a:p>
            <a:pPr hangingPunct="0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47960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b="1" dirty="0"/>
              <a:t>Personální činnost zahrnuje následující činnosti</a:t>
            </a:r>
            <a:r>
              <a:rPr lang="cs-CZ" dirty="0"/>
              <a:t>:</a:t>
            </a:r>
            <a:br>
              <a:rPr lang="cs-CZ" dirty="0"/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85801" y="1384301"/>
            <a:ext cx="10131425" cy="4406900"/>
          </a:xfrm>
        </p:spPr>
        <p:txBody>
          <a:bodyPr/>
          <a:lstStyle/>
          <a:p>
            <a:pPr lvl="1">
              <a:buFont typeface="Wingdings" panose="05000000000000000000" pitchFamily="2" charset="2"/>
              <a:buChar char="Ø"/>
            </a:pPr>
            <a:r>
              <a:rPr lang="cs-CZ" sz="2400" dirty="0"/>
              <a:t>získávání pracovníků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cs-CZ" sz="2400" dirty="0"/>
              <a:t>plánování počtu zaměstnanců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cs-CZ" sz="2400" dirty="0"/>
              <a:t>rozmísťování pracovníků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cs-CZ" sz="2400" dirty="0"/>
              <a:t>výběr pracovníků pro určité práce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cs-CZ" sz="2400" dirty="0"/>
              <a:t>evidence pracovníků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cs-CZ" sz="2400" dirty="0"/>
              <a:t>péči o pracovníky až do skončení pracovního poměru</a:t>
            </a:r>
          </a:p>
          <a:p>
            <a:pPr marL="0" indent="0" algn="ctr">
              <a:buNone/>
            </a:pPr>
            <a:r>
              <a:rPr lang="cs-CZ" b="1" dirty="0"/>
              <a:t>Tyto činnosti zajišťuje Personální útvar</a:t>
            </a:r>
            <a:endParaRPr lang="cs-CZ" sz="3600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064109548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u="sng" dirty="0"/>
              <a:t>K v a l i f i k a c e</a:t>
            </a:r>
            <a:r>
              <a:rPr lang="cs-CZ" dirty="0"/>
              <a:t> 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85801" y="1841501"/>
            <a:ext cx="10131425" cy="4572000"/>
          </a:xfrm>
        </p:spPr>
        <p:txBody>
          <a:bodyPr>
            <a:normAutofit/>
          </a:bodyPr>
          <a:lstStyle/>
          <a:p>
            <a:r>
              <a:rPr lang="cs-CZ" sz="2400" dirty="0" smtClean="0"/>
              <a:t>souhrn </a:t>
            </a:r>
            <a:r>
              <a:rPr lang="cs-CZ" sz="2400" dirty="0"/>
              <a:t>předpokladů k vykonávání určité práce, získává se vzděláním, kurzy, rekvalifikací, praxí</a:t>
            </a:r>
            <a:r>
              <a:rPr lang="cs-CZ" sz="2400" dirty="0" smtClean="0"/>
              <a:t>).</a:t>
            </a:r>
          </a:p>
          <a:p>
            <a:pPr hangingPunct="0"/>
            <a:r>
              <a:rPr lang="cs-CZ" sz="2400" dirty="0"/>
              <a:t>Zaměstnavatel získává pracovníky na </a:t>
            </a:r>
            <a:r>
              <a:rPr lang="cs-CZ" sz="2400" b="1" dirty="0"/>
              <a:t> trhu práce</a:t>
            </a:r>
            <a:r>
              <a:rPr lang="cs-CZ" sz="2400" dirty="0"/>
              <a:t>. </a:t>
            </a:r>
          </a:p>
          <a:p>
            <a:pPr hangingPunct="0"/>
            <a:r>
              <a:rPr lang="cs-CZ" sz="2400" u="sng" dirty="0"/>
              <a:t>Může je získat</a:t>
            </a:r>
            <a:r>
              <a:rPr lang="cs-CZ" sz="2400" dirty="0"/>
              <a:t>:</a:t>
            </a:r>
          </a:p>
          <a:p>
            <a:pPr hangingPunct="0"/>
            <a:r>
              <a:rPr lang="cs-CZ" sz="2400" i="1" dirty="0"/>
              <a:t>- výchovou vlastních učňů</a:t>
            </a:r>
            <a:endParaRPr lang="cs-CZ" sz="2400" dirty="0"/>
          </a:p>
          <a:p>
            <a:pPr hangingPunct="0"/>
            <a:r>
              <a:rPr lang="cs-CZ" sz="2400" i="1" dirty="0"/>
              <a:t>- z volných zdrojů </a:t>
            </a:r>
            <a:r>
              <a:rPr lang="cs-CZ" sz="2400" dirty="0"/>
              <a:t> (absolventi středních a vysokých škol, uchazeči </a:t>
            </a:r>
            <a:r>
              <a:rPr lang="cs-CZ" sz="2400" dirty="0" smtClean="0"/>
              <a:t/>
            </a:r>
            <a:br>
              <a:rPr lang="cs-CZ" sz="2400" dirty="0" smtClean="0"/>
            </a:br>
            <a:r>
              <a:rPr lang="cs-CZ" sz="2400" dirty="0" smtClean="0"/>
              <a:t>o </a:t>
            </a:r>
            <a:r>
              <a:rPr lang="cs-CZ" sz="2400" dirty="0"/>
              <a:t>zaměstnání...) </a:t>
            </a:r>
          </a:p>
          <a:p>
            <a:pPr marL="0" indent="0" hangingPunct="0">
              <a:buNone/>
            </a:pPr>
            <a:endParaRPr lang="cs-CZ" sz="2400" dirty="0"/>
          </a:p>
          <a:p>
            <a:pPr hangingPunct="0"/>
            <a:r>
              <a:rPr lang="cs-CZ" sz="2400" dirty="0"/>
              <a:t>Podnik také při získávání zaměstnanců spolupracuje s </a:t>
            </a:r>
            <a:r>
              <a:rPr lang="cs-CZ" sz="2400" b="1" dirty="0"/>
              <a:t>Ú</a:t>
            </a:r>
            <a:r>
              <a:rPr lang="cs-CZ" sz="2400" b="1" dirty="0" smtClean="0"/>
              <a:t>řadem </a:t>
            </a:r>
            <a:r>
              <a:rPr lang="cs-CZ" sz="2400" b="1" dirty="0"/>
              <a:t>práce.</a:t>
            </a:r>
            <a:endParaRPr lang="cs-CZ" sz="2400" dirty="0"/>
          </a:p>
          <a:p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019791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i="1" u="sng" dirty="0"/>
              <a:t>Vznik pracovního poměru</a:t>
            </a:r>
            <a:r>
              <a:rPr lang="cs-CZ" dirty="0"/>
              <a:t/>
            </a:r>
            <a:br>
              <a:rPr lang="cs-CZ" dirty="0"/>
            </a:b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348730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Obdélník 4"/>
          <p:cNvSpPr>
            <a:spLocks noChangeArrowheads="1"/>
          </p:cNvSpPr>
          <p:nvPr/>
        </p:nvSpPr>
        <p:spPr bwMode="auto">
          <a:xfrm>
            <a:off x="6632639" y="6425742"/>
            <a:ext cx="8001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cs-CZ" altLang="cs-C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cs-C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cs-CZ" altLang="cs-C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Obr. </a:t>
            </a:r>
            <a:r>
              <a:rPr lang="cs-CZ" altLang="cs-CZ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cs-CZ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cs-CZ" altLang="cs-CZ" sz="1200" dirty="0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6" name="Obdélník 5"/>
          <p:cNvSpPr>
            <a:spLocks noChangeArrowheads="1"/>
          </p:cNvSpPr>
          <p:nvPr/>
        </p:nvSpPr>
        <p:spPr bwMode="auto">
          <a:xfrm>
            <a:off x="10234821" y="6395266"/>
            <a:ext cx="8001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cs-CZ" altLang="cs-C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cs-C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cs-CZ" altLang="cs-C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Obr. 2</a:t>
            </a:r>
            <a:r>
              <a:rPr lang="en-US" altLang="cs-CZ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cs-CZ" altLang="cs-CZ" sz="1200" dirty="0">
              <a:solidFill>
                <a:prstClr val="black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9448317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b="1" dirty="0"/>
              <a:t>Základní formy uzavírání pracovněprávního vztahu</a:t>
            </a:r>
            <a:r>
              <a:rPr lang="cs-CZ" dirty="0"/>
              <a:t/>
            </a:r>
            <a:br>
              <a:rPr lang="cs-CZ" dirty="0"/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85801" y="1600201"/>
            <a:ext cx="10131425" cy="4191000"/>
          </a:xfrm>
        </p:spPr>
        <p:txBody>
          <a:bodyPr>
            <a:normAutofit/>
          </a:bodyPr>
          <a:lstStyle/>
          <a:p>
            <a:r>
              <a:rPr lang="cs-CZ" sz="2400" b="1" dirty="0"/>
              <a:t>1. Pracovní smlouvou</a:t>
            </a:r>
            <a:r>
              <a:rPr lang="cs-CZ" sz="2400" dirty="0"/>
              <a:t> je forma vzniku pracovního poměru. Povinné náležitosti </a:t>
            </a:r>
            <a:r>
              <a:rPr lang="cs-CZ" sz="2400" dirty="0" smtClean="0"/>
              <a:t>(druh </a:t>
            </a:r>
            <a:r>
              <a:rPr lang="cs-CZ" sz="2400" dirty="0"/>
              <a:t>práce</a:t>
            </a:r>
            <a:r>
              <a:rPr lang="cs-CZ" sz="2400" dirty="0" smtClean="0"/>
              <a:t>, na </a:t>
            </a:r>
            <a:r>
              <a:rPr lang="cs-CZ" sz="2400" dirty="0"/>
              <a:t>kterou je zaměstnanec přijímán, místo výkonu práce, den nástupu do práce a další náležitosti – zkušební doba 3 měsíce, </a:t>
            </a:r>
            <a:r>
              <a:rPr lang="cs-CZ" sz="2400" dirty="0" smtClean="0"/>
              <a:t>doba, </a:t>
            </a:r>
            <a:r>
              <a:rPr lang="cs-CZ" sz="2400" dirty="0"/>
              <a:t>na kterou se pracovní poměr sjednává – určitá a neurčitá, způsob odměňování)</a:t>
            </a:r>
          </a:p>
          <a:p>
            <a:r>
              <a:rPr lang="cs-CZ" sz="2400" b="1" dirty="0"/>
              <a:t>2. </a:t>
            </a:r>
            <a:r>
              <a:rPr lang="cs-CZ" sz="2400" b="1" dirty="0" smtClean="0"/>
              <a:t>Volbou </a:t>
            </a:r>
            <a:r>
              <a:rPr lang="cs-CZ" sz="2400" dirty="0" smtClean="0"/>
              <a:t> </a:t>
            </a:r>
            <a:r>
              <a:rPr lang="cs-CZ" sz="2400" dirty="0"/>
              <a:t>– dochází k němu v případech upravených zvláštními předpisy, zde se zvolí pracovník do určité funkce </a:t>
            </a:r>
          </a:p>
          <a:p>
            <a:r>
              <a:rPr lang="cs-CZ" sz="2400" b="1" dirty="0"/>
              <a:t>3. </a:t>
            </a:r>
            <a:r>
              <a:rPr lang="cs-CZ" sz="2400" b="1" dirty="0" smtClean="0"/>
              <a:t>Jmenováním </a:t>
            </a:r>
            <a:r>
              <a:rPr lang="cs-CZ" sz="2400" dirty="0"/>
              <a:t>– </a:t>
            </a:r>
            <a:r>
              <a:rPr lang="cs-CZ" sz="2400" dirty="0"/>
              <a:t>vzniká pracovní poměr u vedoucích zaměstnanců (ředitele státního podniku jmenuje ministr, jmenování </a:t>
            </a:r>
            <a:r>
              <a:rPr lang="cs-CZ" sz="2400" dirty="0" smtClean="0"/>
              <a:t>soudců - </a:t>
            </a:r>
            <a:r>
              <a:rPr lang="cs-CZ" sz="2400" dirty="0"/>
              <a:t>představenstvo parlamentu)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70462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137</TotalTime>
  <Words>785</Words>
  <Application>Microsoft Office PowerPoint</Application>
  <PresentationFormat>Vlastní</PresentationFormat>
  <Paragraphs>131</Paragraphs>
  <Slides>24</Slides>
  <Notes>0</Notes>
  <HiddenSlides>0</HiddenSlides>
  <MMClips>0</MMClips>
  <ScaleCrop>false</ScaleCrop>
  <HeadingPairs>
    <vt:vector size="6" baseType="variant"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24</vt:i4>
      </vt:variant>
    </vt:vector>
  </HeadingPairs>
  <TitlesOfParts>
    <vt:vector size="26" baseType="lpstr">
      <vt:lpstr>Motiv Office</vt:lpstr>
      <vt:lpstr>List</vt:lpstr>
      <vt:lpstr>  PERSONÁLNÍ MANAGEMENT</vt:lpstr>
      <vt:lpstr>Prezentace aplikace PowerPoint</vt:lpstr>
      <vt:lpstr>PERSONÁLNÍ MANAGEMENT</vt:lpstr>
      <vt:lpstr>Za základní funkce veřejného personálního managementu jsou označovány následující:  </vt:lpstr>
      <vt:lpstr>Personální  činnost </vt:lpstr>
      <vt:lpstr>Personální činnost zahrnuje následující činnosti: </vt:lpstr>
      <vt:lpstr>K v a l i f i k a c e </vt:lpstr>
      <vt:lpstr>Vznik pracovního poměru </vt:lpstr>
      <vt:lpstr>Základní formy uzavírání pracovněprávního vztahu </vt:lpstr>
      <vt:lpstr>PRACOVNÍ SMLOUVOU</vt:lpstr>
      <vt:lpstr>Pracovní poměr může být dále uzavřen</vt:lpstr>
      <vt:lpstr>Dále může podnik přijímat zaměstnance mimo pracovní poměr, a to na základě: </vt:lpstr>
      <vt:lpstr>Prezentace aplikace PowerPoint</vt:lpstr>
      <vt:lpstr>Ukončení pracovního poměru   </vt:lpstr>
      <vt:lpstr>Ukončení pracovního poměru   </vt:lpstr>
      <vt:lpstr>Ukončení pracovního poměru   </vt:lpstr>
      <vt:lpstr>Ukončení pracovního poměru   </vt:lpstr>
      <vt:lpstr>Ukončení pracovního poměru   </vt:lpstr>
      <vt:lpstr>Ukončení pracovního poměru   </vt:lpstr>
      <vt:lpstr>Procvičování</vt:lpstr>
      <vt:lpstr>Křížovka</vt:lpstr>
      <vt:lpstr>Křížovka</vt:lpstr>
      <vt:lpstr>Literatura</vt:lpstr>
      <vt:lpstr>ZDROJE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PERSONÁLNÍ MANAGEMENT</dc:title>
  <dc:creator>Kabourkovci</dc:creator>
  <cp:lastModifiedBy>LIVA</cp:lastModifiedBy>
  <cp:revision>29</cp:revision>
  <dcterms:created xsi:type="dcterms:W3CDTF">2013-12-27T17:03:06Z</dcterms:created>
  <dcterms:modified xsi:type="dcterms:W3CDTF">2014-10-23T21:28:38Z</dcterms:modified>
</cp:coreProperties>
</file>