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57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5A82B-511B-40AD-BCF4-E991E6C0615F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D2C80-951F-4205-8252-A4C9EBC3DE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58532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5A82B-511B-40AD-BCF4-E991E6C0615F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D2C80-951F-4205-8252-A4C9EBC3DE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503776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5A82B-511B-40AD-BCF4-E991E6C0615F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D2C80-951F-4205-8252-A4C9EBC3DE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080267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5A82B-511B-40AD-BCF4-E991E6C0615F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D2C80-951F-4205-8252-A4C9EBC3DE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822491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5A82B-511B-40AD-BCF4-E991E6C0615F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D2C80-951F-4205-8252-A4C9EBC3DE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76180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5A82B-511B-40AD-BCF4-E991E6C0615F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D2C80-951F-4205-8252-A4C9EBC3DE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58084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5A82B-511B-40AD-BCF4-E991E6C0615F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D2C80-951F-4205-8252-A4C9EBC3DE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403347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5A82B-511B-40AD-BCF4-E991E6C0615F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D2C80-951F-4205-8252-A4C9EBC3DE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6527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5A82B-511B-40AD-BCF4-E991E6C0615F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D2C80-951F-4205-8252-A4C9EBC3DE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583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5A82B-511B-40AD-BCF4-E991E6C0615F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D2C80-951F-4205-8252-A4C9EBC3DE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545357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5A82B-511B-40AD-BCF4-E991E6C0615F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D2C80-951F-4205-8252-A4C9EBC3DE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23532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B5A82B-511B-40AD-BCF4-E991E6C0615F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8D2C80-951F-4205-8252-A4C9EBC3DE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65606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1171" y="260648"/>
            <a:ext cx="5760720" cy="1258824"/>
          </a:xfrm>
          <a:prstGeom prst="rect">
            <a:avLst/>
          </a:prstGeom>
        </p:spPr>
      </p:pic>
      <p:graphicFrame>
        <p:nvGraphicFramePr>
          <p:cNvPr id="3" name="Tabul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1469339"/>
              </p:ext>
            </p:extLst>
          </p:nvPr>
        </p:nvGraphicFramePr>
        <p:xfrm>
          <a:off x="1199317" y="1772816"/>
          <a:ext cx="6724428" cy="4577080"/>
        </p:xfrm>
        <a:graphic>
          <a:graphicData uri="http://schemas.openxmlformats.org/drawingml/2006/table">
            <a:tbl>
              <a:tblPr bandRow="1">
                <a:tableStyleId>{8799B23B-EC83-4686-B30A-512413B5E67A}</a:tableStyleId>
              </a:tblPr>
              <a:tblGrid>
                <a:gridCol w="1590725"/>
                <a:gridCol w="5133703"/>
              </a:tblGrid>
              <a:tr h="198576">
                <a:tc>
                  <a:txBody>
                    <a:bodyPr/>
                    <a:lstStyle/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b="1" dirty="0" smtClean="0"/>
                        <a:t> Soukromé 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i="0" dirty="0" smtClean="0">
                          <a:solidFill>
                            <a:schemeClr val="tx1"/>
                          </a:solidFill>
                        </a:rPr>
                        <a:t>VY_42_INOVACE_0</a:t>
                      </a:r>
                      <a:r>
                        <a:rPr lang="cs-CZ" sz="1600" b="0" i="0" dirty="0" smtClean="0">
                          <a:solidFill>
                            <a:schemeClr val="tx1"/>
                          </a:solidFill>
                        </a:rPr>
                        <a:t>225</a:t>
                      </a:r>
                      <a:r>
                        <a:rPr lang="cs-CZ" sz="1600" b="0" i="0" baseline="0" dirty="0" smtClean="0">
                          <a:solidFill>
                            <a:schemeClr val="tx1"/>
                          </a:solidFill>
                        </a:rPr>
                        <a:t> Logaritmické rovnice I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Rovnice</a:t>
                      </a:r>
                      <a:r>
                        <a:rPr lang="cs-CZ" sz="1600" baseline="0" dirty="0" smtClean="0"/>
                        <a:t> a nerovnice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2.</a:t>
                      </a:r>
                      <a:r>
                        <a:rPr lang="cs-CZ" sz="1600" baseline="0" dirty="0" smtClean="0"/>
                        <a:t> </a:t>
                      </a:r>
                      <a:r>
                        <a:rPr lang="cs-CZ" sz="1600" baseline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Mgr.</a:t>
                      </a:r>
                      <a:r>
                        <a:rPr lang="cs-CZ" sz="1600" baseline="0" dirty="0" smtClean="0"/>
                        <a:t> Jiřina Rychtářová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smtClean="0"/>
                        <a:t>20.9.2013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baseline="0" dirty="0" smtClean="0"/>
                        <a:t>Řešení jednoduchých logaritmických rovnic, přehled základních definic a vět o logaritmování výrazů,  řešení vzorových příkladů  včetně popisu postupu 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Výklad</a:t>
                      </a:r>
                      <a:r>
                        <a:rPr lang="cs-CZ" sz="1600" baseline="0" dirty="0" smtClean="0"/>
                        <a:t> využitím prezentace,  ověření postupu na řešených příkladech, samostatné řešení příkladů s možností kontroly postupu a výsledků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/>
                          <a:ea typeface="+mn-ea"/>
                          <a:cs typeface="+mn-cs"/>
                        </a:rPr>
                        <a:t>Publikované materiály pochází ze zdrojů autora.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93746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L</a:t>
            </a:r>
            <a:r>
              <a:rPr lang="cs-CZ" dirty="0" smtClean="0"/>
              <a:t>ogaritmické rovnice </a:t>
            </a:r>
            <a:r>
              <a:rPr lang="cs-CZ" dirty="0" smtClean="0"/>
              <a:t>I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r>
              <a:rPr lang="cs-CZ" dirty="0" smtClean="0"/>
              <a:t>Definice logaritmu x</a:t>
            </a:r>
          </a:p>
          <a:p>
            <a:r>
              <a:rPr lang="cs-CZ" dirty="0" smtClean="0"/>
              <a:t>Jednoduché logaritmické rovnice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99651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3682752" cy="1066130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Logaritmus 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Zástupný symbol pro obsah 4"/>
              <p:cNvSpPr>
                <a:spLocks noGrp="1"/>
              </p:cNvSpPr>
              <p:nvPr>
                <p:ph sz="half" idx="1"/>
              </p:nvPr>
            </p:nvSpPr>
            <p:spPr>
              <a:ln>
                <a:solidFill>
                  <a:schemeClr val="accent1"/>
                </a:solidFill>
              </a:ln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p:spPr>
            <p:txBody>
              <a:bodyPr>
                <a:normAutofit fontScale="77500" lnSpcReduction="20000"/>
              </a:bodyPr>
              <a:lstStyle/>
              <a:p>
                <a:pPr marL="0" indent="0">
                  <a:buNone/>
                </a:pPr>
                <a:r>
                  <a:rPr lang="cs-CZ" i="1" dirty="0" smtClean="0">
                    <a:latin typeface="Cambria Math"/>
                  </a:rPr>
                  <a:t>„Logaritmus čísla </a:t>
                </a:r>
                <a:r>
                  <a:rPr lang="cs-CZ" b="1" dirty="0" smtClean="0">
                    <a:latin typeface="Cambria Math"/>
                  </a:rPr>
                  <a:t>x</a:t>
                </a:r>
                <a:r>
                  <a:rPr lang="cs-CZ" i="1" dirty="0" smtClean="0">
                    <a:latin typeface="Cambria Math"/>
                  </a:rPr>
                  <a:t> při základu </a:t>
                </a:r>
                <a:r>
                  <a:rPr lang="cs-CZ" b="1" dirty="0" smtClean="0">
                    <a:latin typeface="Cambria Math"/>
                  </a:rPr>
                  <a:t>a</a:t>
                </a:r>
                <a:r>
                  <a:rPr lang="cs-CZ" i="1" dirty="0" smtClean="0">
                    <a:latin typeface="Cambria Math"/>
                  </a:rPr>
                  <a:t> je </a:t>
                </a:r>
                <a:r>
                  <a:rPr lang="cs-CZ" b="1" dirty="0" smtClean="0">
                    <a:latin typeface="Cambria Math"/>
                  </a:rPr>
                  <a:t>y</a:t>
                </a:r>
                <a:r>
                  <a:rPr lang="cs-CZ" i="1" dirty="0" smtClean="0">
                    <a:latin typeface="Cambria Math"/>
                  </a:rPr>
                  <a:t> právě když….“ 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cs-CZ" b="1" i="1" smtClean="0"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cs-CZ" b="1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1" i="0" smtClean="0">
                                <a:latin typeface="Cambria Math"/>
                              </a:rPr>
                              <m:t>𝐥𝐨𝐠</m:t>
                            </m:r>
                          </m:e>
                          <m:sub>
                            <m:r>
                              <a:rPr lang="cs-CZ" b="1" i="1" smtClean="0">
                                <a:latin typeface="Cambria Math"/>
                              </a:rPr>
                              <m:t>𝒂</m:t>
                            </m:r>
                          </m:sub>
                        </m:sSub>
                      </m:fName>
                      <m:e>
                        <m:r>
                          <a:rPr lang="cs-CZ" b="1" i="1" smtClean="0">
                            <a:latin typeface="Cambria Math"/>
                          </a:rPr>
                          <m:t>𝒙</m:t>
                        </m:r>
                        <m:r>
                          <a:rPr lang="cs-CZ" b="1" i="1" smtClean="0">
                            <a:latin typeface="Cambria Math"/>
                          </a:rPr>
                          <m:t> </m:t>
                        </m:r>
                      </m:e>
                    </m:func>
                  </m:oMath>
                </a14:m>
                <a:r>
                  <a:rPr lang="cs-CZ" b="1" dirty="0" smtClean="0"/>
                  <a:t>= y </a:t>
                </a:r>
                <a:r>
                  <a:rPr lang="cs-CZ" b="1" dirty="0" smtClean="0">
                    <a:latin typeface="Calibri"/>
                  </a:rPr>
                  <a:t>↔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latin typeface="Cambria Math"/>
                          </a:rPr>
                          <m:t>𝒂</m:t>
                        </m:r>
                      </m:e>
                      <m:sup>
                        <m:r>
                          <a:rPr lang="cs-CZ" b="1" i="1" smtClean="0">
                            <a:latin typeface="Cambria Math"/>
                          </a:rPr>
                          <m:t>𝒚</m:t>
                        </m:r>
                      </m:sup>
                    </m:sSup>
                  </m:oMath>
                </a14:m>
                <a:r>
                  <a:rPr lang="cs-CZ" b="1" dirty="0" smtClean="0"/>
                  <a:t>= x</a:t>
                </a:r>
              </a:p>
              <a:p>
                <a:pPr marL="0" indent="0">
                  <a:buNone/>
                </a:pPr>
                <a:r>
                  <a:rPr lang="cs-CZ" dirty="0" smtClean="0"/>
                  <a:t>Logaritmus čísla x je exponent, kterým musíme umocnit základ, abychom získali logaritmované číslo.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i="1">
                            <a:latin typeface="Cambria Math"/>
                          </a:rPr>
                        </m:ctrlPr>
                      </m:sSupPr>
                      <m:e>
                        <m:r>
                          <a:rPr lang="cs-CZ" i="1">
                            <a:latin typeface="Cambria Math"/>
                          </a:rPr>
                          <m:t>𝑎</m:t>
                        </m:r>
                      </m:e>
                      <m:sup>
                        <m:func>
                          <m:funcPr>
                            <m:ctrlPr>
                              <a:rPr lang="cs-CZ" i="1">
                                <a:latin typeface="Cambria Math"/>
                              </a:rPr>
                            </m:ctrlPr>
                          </m:funcPr>
                          <m:fName>
                            <m:sSub>
                              <m:sSubPr>
                                <m:ctrlPr>
                                  <a:rPr lang="cs-CZ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cs-CZ">
                                    <a:latin typeface="Cambria Math"/>
                                  </a:rPr>
                                  <m:t>log</m:t>
                                </m:r>
                              </m:e>
                              <m:sub>
                                <m:r>
                                  <a:rPr lang="cs-CZ" i="1">
                                    <a:latin typeface="Cambria Math"/>
                                  </a:rPr>
                                  <m:t>𝑎</m:t>
                                </m:r>
                              </m:sub>
                            </m:sSub>
                          </m:fName>
                          <m:e>
                            <m:r>
                              <a:rPr lang="cs-CZ" i="1">
                                <a:latin typeface="Cambria Math"/>
                              </a:rPr>
                              <m:t>𝑥</m:t>
                            </m:r>
                            <m:r>
                              <a:rPr lang="cs-CZ" i="1">
                                <a:latin typeface="Cambria Math"/>
                              </a:rPr>
                              <m:t> </m:t>
                            </m:r>
                          </m:e>
                        </m:func>
                      </m:sup>
                    </m:sSup>
                  </m:oMath>
                </a14:m>
                <a:r>
                  <a:rPr lang="cs-CZ" dirty="0"/>
                  <a:t>= x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S logaritmy tedy pracujeme jako s exponenty</a:t>
                </a:r>
                <a:endParaRPr lang="cs-CZ" dirty="0"/>
              </a:p>
            </p:txBody>
          </p:sp>
        </mc:Choice>
        <mc:Fallback xmlns="">
          <p:sp>
            <p:nvSpPr>
              <p:cNvPr id="5" name="Zástupný symbol pro obsah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1">
                <a:blip r:embed="rId2"/>
                <a:stretch>
                  <a:fillRect/>
                </a:stretch>
              </a:blipFill>
              <a:ln>
                <a:solidFill>
                  <a:schemeClr val="accent1"/>
                </a:solidFill>
              </a:ln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Zástupný symbol pro obsah 5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572000" y="260648"/>
                <a:ext cx="4320480" cy="6336704"/>
              </a:xfrm>
              <a:ln>
                <a:solidFill>
                  <a:schemeClr val="accent1"/>
                </a:solidFill>
              </a:ln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p:spPr>
            <p:txBody>
              <a:bodyPr>
                <a:normAutofit fontScale="77500" lnSpcReduction="20000"/>
              </a:bodyPr>
              <a:lstStyle/>
              <a:p>
                <a:pPr marL="0" indent="0">
                  <a:buNone/>
                </a:pPr>
                <a:r>
                  <a:rPr lang="cs-CZ" b="1" u="sng" dirty="0" smtClean="0"/>
                  <a:t>Věty pro logaritmování:</a:t>
                </a:r>
              </a:p>
              <a:p>
                <a:pPr marL="0" indent="0">
                  <a:buNone/>
                </a:pPr>
                <a:r>
                  <a:rPr lang="cs-CZ" dirty="0" smtClean="0"/>
                  <a:t>1) Logaritmus součinu je roven součtu logaritmů jednotlivých činitelů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cs-CZ" b="1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1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𝒍𝒐𝒈</m:t>
                            </m:r>
                          </m:e>
                          <m:sub>
                            <m:r>
                              <a:rPr lang="cs-CZ" b="1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𝒂</m:t>
                            </m:r>
                          </m:sub>
                        </m:sSub>
                      </m:fName>
                      <m:e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cs-CZ" b="1" i="1">
                            <a:solidFill>
                              <a:srgbClr val="C00000"/>
                            </a:solidFill>
                            <a:latin typeface="Cambria Math"/>
                          </a:rPr>
                          <m:t>𝒙</m:t>
                        </m:r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.</m:t>
                        </m:r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𝒚</m:t>
                        </m:r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) </m:t>
                        </m:r>
                      </m:e>
                    </m:func>
                  </m:oMath>
                </a14:m>
                <a:r>
                  <a:rPr lang="cs-CZ" b="1" dirty="0" smtClean="0">
                    <a:solidFill>
                      <a:srgbClr val="C00000"/>
                    </a:solidFill>
                  </a:rPr>
                  <a:t>=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cs-CZ" b="1" i="1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cs-CZ" b="1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1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𝒍𝒐𝒈</m:t>
                            </m:r>
                          </m:e>
                          <m:sub>
                            <m:r>
                              <a:rPr lang="cs-CZ" b="1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𝒂</m:t>
                            </m:r>
                          </m:sub>
                        </m:sSub>
                      </m:fName>
                      <m:e>
                        <m:r>
                          <a:rPr lang="cs-CZ" b="1" i="1">
                            <a:solidFill>
                              <a:srgbClr val="C00000"/>
                            </a:solidFill>
                            <a:latin typeface="Cambria Math"/>
                          </a:rPr>
                          <m:t>𝒙</m:t>
                        </m:r>
                        <m:r>
                          <a:rPr lang="cs-CZ" b="1" i="1">
                            <a:solidFill>
                              <a:srgbClr val="C00000"/>
                            </a:solidFill>
                            <a:latin typeface="Cambria Math"/>
                          </a:rPr>
                          <m:t> </m:t>
                        </m:r>
                      </m:e>
                    </m:func>
                  </m:oMath>
                </a14:m>
                <a:r>
                  <a:rPr lang="cs-CZ" b="1" dirty="0" smtClean="0">
                    <a:solidFill>
                      <a:srgbClr val="C00000"/>
                    </a:solidFill>
                  </a:rPr>
                  <a:t>+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cs-CZ" b="1" i="1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cs-CZ" b="1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1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𝒍𝒐𝒈</m:t>
                            </m:r>
                          </m:e>
                          <m:sub>
                            <m:r>
                              <a:rPr lang="cs-CZ" b="1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𝒂</m:t>
                            </m:r>
                          </m:sub>
                        </m:sSub>
                      </m:fName>
                      <m:e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𝒚</m:t>
                        </m:r>
                        <m:r>
                          <a:rPr lang="cs-CZ" b="1" i="1">
                            <a:solidFill>
                              <a:srgbClr val="C00000"/>
                            </a:solidFill>
                            <a:latin typeface="Cambria Math"/>
                          </a:rPr>
                          <m:t> </m:t>
                        </m:r>
                      </m:e>
                    </m:func>
                  </m:oMath>
                </a14:m>
                <a:endParaRPr lang="cs-CZ" b="1" dirty="0" smtClean="0"/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2) Logaritmus podílu je roven rozdílu logaritmů dělence a dělitele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cs-CZ" b="1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1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𝒍𝒐𝒈</m:t>
                            </m:r>
                          </m:e>
                          <m:sub>
                            <m:r>
                              <a:rPr lang="cs-CZ" b="1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𝒂</m:t>
                            </m:r>
                          </m:sub>
                        </m:sSub>
                      </m:fName>
                      <m:e>
                        <m:f>
                          <m:fPr>
                            <m:ctrlPr>
                              <a:rPr lang="cs-CZ" b="1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cs-CZ" b="1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𝒙</m:t>
                            </m:r>
                          </m:num>
                          <m:den>
                            <m:r>
                              <a:rPr lang="cs-CZ" b="1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𝒚</m:t>
                            </m:r>
                          </m:den>
                        </m:f>
                        <m:r>
                          <a:rPr lang="cs-CZ" b="1" i="1">
                            <a:solidFill>
                              <a:srgbClr val="C00000"/>
                            </a:solidFill>
                            <a:latin typeface="Cambria Math"/>
                          </a:rPr>
                          <m:t> </m:t>
                        </m:r>
                      </m:e>
                    </m:func>
                  </m:oMath>
                </a14:m>
                <a:r>
                  <a:rPr lang="cs-CZ" b="1" dirty="0">
                    <a:solidFill>
                      <a:srgbClr val="C00000"/>
                    </a:solidFill>
                  </a:rPr>
                  <a:t>=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cs-CZ" b="1" i="1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cs-CZ" b="1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1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𝒍𝒐𝒈</m:t>
                            </m:r>
                          </m:e>
                          <m:sub>
                            <m:r>
                              <a:rPr lang="cs-CZ" b="1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𝒂</m:t>
                            </m:r>
                          </m:sub>
                        </m:sSub>
                      </m:fName>
                      <m:e>
                        <m:r>
                          <a:rPr lang="cs-CZ" b="1" i="1">
                            <a:solidFill>
                              <a:srgbClr val="C00000"/>
                            </a:solidFill>
                            <a:latin typeface="Cambria Math"/>
                          </a:rPr>
                          <m:t>𝒙</m:t>
                        </m:r>
                        <m:r>
                          <a:rPr lang="cs-CZ" b="1" i="1">
                            <a:solidFill>
                              <a:srgbClr val="C00000"/>
                            </a:solidFill>
                            <a:latin typeface="Cambria Math"/>
                          </a:rPr>
                          <m:t> </m:t>
                        </m:r>
                      </m:e>
                    </m:func>
                    <m:r>
                      <a:rPr lang="cs-CZ" b="1" i="0" smtClean="0">
                        <a:solidFill>
                          <a:srgbClr val="C00000"/>
                        </a:solidFill>
                        <a:latin typeface="Cambria Math"/>
                      </a:rPr>
                      <m:t>−</m:t>
                    </m:r>
                    <m:func>
                      <m:funcPr>
                        <m:ctrlPr>
                          <a:rPr lang="cs-CZ" b="1" i="1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cs-CZ" b="1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1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𝒍𝒐𝒈</m:t>
                            </m:r>
                          </m:e>
                          <m:sub>
                            <m:r>
                              <a:rPr lang="cs-CZ" b="1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𝒂</m:t>
                            </m:r>
                          </m:sub>
                        </m:sSub>
                      </m:fName>
                      <m:e>
                        <m:r>
                          <a:rPr lang="cs-CZ" b="1" i="1">
                            <a:solidFill>
                              <a:srgbClr val="C00000"/>
                            </a:solidFill>
                            <a:latin typeface="Cambria Math"/>
                          </a:rPr>
                          <m:t>𝒚</m:t>
                        </m:r>
                        <m:r>
                          <a:rPr lang="cs-CZ" b="1" i="1">
                            <a:solidFill>
                              <a:srgbClr val="C00000"/>
                            </a:solidFill>
                            <a:latin typeface="Cambria Math"/>
                          </a:rPr>
                          <m:t> </m:t>
                        </m:r>
                      </m:e>
                    </m:func>
                  </m:oMath>
                </a14:m>
                <a:endParaRPr lang="cs-CZ" b="1" dirty="0" smtClean="0"/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3) Logaritmus mocniny je roven součinu exponentu a logaritmu základu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cs-CZ" b="1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1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𝒍𝒐𝒈</m:t>
                            </m:r>
                          </m:e>
                          <m:sub>
                            <m:r>
                              <a:rPr lang="cs-CZ" b="1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𝒂</m:t>
                            </m:r>
                          </m:sub>
                        </m:sSub>
                        <m:sSup>
                          <m:sSupPr>
                            <m:ctrlPr>
                              <a:rPr lang="cs-CZ" b="1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cs-CZ" b="1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𝒙</m:t>
                            </m:r>
                          </m:e>
                          <m:sup>
                            <m:r>
                              <a:rPr lang="cs-CZ" b="1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𝒏</m:t>
                            </m:r>
                          </m:sup>
                        </m:sSup>
                      </m:fName>
                      <m:e>
                        <m:r>
                          <a:rPr lang="cs-CZ" b="1" i="1">
                            <a:solidFill>
                              <a:srgbClr val="C00000"/>
                            </a:solidFill>
                            <a:latin typeface="Cambria Math"/>
                          </a:rPr>
                          <m:t> </m:t>
                        </m:r>
                      </m:e>
                    </m:func>
                  </m:oMath>
                </a14:m>
                <a:r>
                  <a:rPr lang="cs-CZ" b="1" dirty="0" smtClean="0">
                    <a:solidFill>
                      <a:srgbClr val="C00000"/>
                    </a:solidFill>
                  </a:rPr>
                  <a:t>= n.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cs-CZ" b="1" i="1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cs-CZ" b="1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1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𝒍𝒐𝒈</m:t>
                            </m:r>
                          </m:e>
                          <m:sub>
                            <m:r>
                              <a:rPr lang="cs-CZ" b="1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𝒂</m:t>
                            </m:r>
                          </m:sub>
                        </m:sSub>
                      </m:fName>
                      <m:e>
                        <m:r>
                          <a:rPr lang="cs-CZ" b="1" i="1">
                            <a:solidFill>
                              <a:srgbClr val="C00000"/>
                            </a:solidFill>
                            <a:latin typeface="Cambria Math"/>
                          </a:rPr>
                          <m:t>𝒙</m:t>
                        </m:r>
                        <m:r>
                          <a:rPr lang="cs-CZ" b="1" i="1">
                            <a:solidFill>
                              <a:srgbClr val="C00000"/>
                            </a:solidFill>
                            <a:latin typeface="Cambria Math"/>
                          </a:rPr>
                          <m:t> </m:t>
                        </m:r>
                      </m:e>
                    </m:func>
                  </m:oMath>
                </a14:m>
                <a:endParaRPr lang="cs-CZ" b="1" dirty="0" smtClean="0"/>
              </a:p>
              <a:p>
                <a:pPr marL="0" indent="0">
                  <a:buNone/>
                </a:pPr>
                <a:endParaRPr lang="cs-CZ" b="1" dirty="0" smtClean="0"/>
              </a:p>
              <a:p>
                <a:pPr marL="0" indent="0">
                  <a:buNone/>
                </a:pPr>
                <a:r>
                  <a:rPr lang="cs-CZ" b="1" dirty="0" smtClean="0"/>
                  <a:t>Vždy musí být splněna podmínka: </a:t>
                </a:r>
                <a:r>
                  <a:rPr lang="cs-CZ" dirty="0" smtClean="0"/>
                  <a:t>výraz za logaritmem musí být větší než nula!!!</a:t>
                </a:r>
                <a:endParaRPr lang="cs-CZ" dirty="0"/>
              </a:p>
            </p:txBody>
          </p:sp>
        </mc:Choice>
        <mc:Fallback xmlns="">
          <p:sp>
            <p:nvSpPr>
              <p:cNvPr id="6" name="Zástupný symbol pro obsah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572000" y="260648"/>
                <a:ext cx="4320480" cy="6336704"/>
              </a:xfrm>
              <a:blipFill rotWithShape="1">
                <a:blip r:embed="rId3"/>
                <a:stretch>
                  <a:fillRect r="-537"/>
                </a:stretch>
              </a:blipFill>
              <a:ln>
                <a:solidFill>
                  <a:schemeClr val="accent1"/>
                </a:solidFill>
              </a:ln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36263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4114800" cy="936104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cs-CZ" sz="2400" dirty="0" smtClean="0"/>
              <a:t>Procvičení definice</a:t>
            </a:r>
            <a:br>
              <a:rPr lang="cs-CZ" sz="2400" dirty="0" smtClean="0"/>
            </a:br>
            <a:r>
              <a:rPr lang="cs-CZ" sz="2400" dirty="0"/>
              <a:t>V</a:t>
            </a:r>
            <a:r>
              <a:rPr lang="cs-CZ" sz="2400" dirty="0" smtClean="0"/>
              <a:t>ypočtěte neznámou:</a:t>
            </a:r>
            <a:endParaRPr lang="cs-CZ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457200" y="1196752"/>
                <a:ext cx="3970784" cy="5472608"/>
              </a:xfrm>
              <a:ln>
                <a:solidFill>
                  <a:schemeClr val="accent1"/>
                </a:solidFill>
              </a:ln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p:spPr>
            <p:txBody>
              <a:bodyPr>
                <a:normAutofit fontScale="55000" lnSpcReduction="20000"/>
              </a:bodyPr>
              <a:lstStyle/>
              <a:p>
                <a:pPr marL="0" indent="0">
                  <a:buNone/>
                </a:pPr>
                <a:endParaRPr lang="cs-CZ" i="1" dirty="0" smtClean="0">
                  <a:latin typeface="Cambria Math"/>
                </a:endParaRP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cs-CZ" i="1" smtClean="0"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cs-CZ" i="0" smtClean="0">
                                <a:latin typeface="Cambria Math"/>
                              </a:rPr>
                              <m:t>log</m:t>
                            </m:r>
                          </m:e>
                          <m:sub>
                            <m:r>
                              <a:rPr lang="cs-CZ" b="0" i="1" smtClean="0">
                                <a:latin typeface="Cambria Math"/>
                              </a:rPr>
                              <m:t>5</m:t>
                            </m:r>
                          </m:sub>
                        </m:sSub>
                      </m:fName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</m:func>
                  </m:oMath>
                </a14:m>
                <a:r>
                  <a:rPr lang="cs-CZ" dirty="0" smtClean="0"/>
                  <a:t>= 2 </a:t>
                </a:r>
                <a:r>
                  <a:rPr lang="cs-CZ" b="1" dirty="0"/>
                  <a:t>↔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latin typeface="Cambria Math"/>
                          </a:rPr>
                          <m:t>𝟓</m:t>
                        </m:r>
                      </m:e>
                      <m:sup>
                        <m:r>
                          <a:rPr lang="cs-CZ" b="1" i="1" smtClean="0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cs-CZ" b="1" dirty="0"/>
                  <a:t>= </a:t>
                </a:r>
                <a:r>
                  <a:rPr lang="cs-CZ" b="1" dirty="0" smtClean="0"/>
                  <a:t>x </a:t>
                </a:r>
              </a:p>
              <a:p>
                <a:pPr marL="0" indent="0" algn="ctr">
                  <a:buNone/>
                </a:pPr>
                <a:r>
                  <a:rPr lang="cs-CZ" b="1" dirty="0" smtClean="0"/>
                  <a:t>25 = x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cs-CZ" i="1"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cs-CZ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cs-CZ">
                                <a:latin typeface="Cambria Math"/>
                              </a:rPr>
                              <m:t>log</m:t>
                            </m:r>
                          </m:e>
                          <m:sub>
                            <m:r>
                              <a:rPr lang="cs-CZ" b="0" i="1" smtClean="0">
                                <a:latin typeface="Cambria Math"/>
                              </a:rPr>
                              <m:t>3</m:t>
                            </m:r>
                          </m:sub>
                        </m:sSub>
                      </m:fName>
                      <m:e>
                        <m:r>
                          <a:rPr lang="cs-CZ" i="1">
                            <a:latin typeface="Cambria Math"/>
                          </a:rPr>
                          <m:t>𝑥</m:t>
                        </m:r>
                      </m:e>
                    </m:func>
                  </m:oMath>
                </a14:m>
                <a:r>
                  <a:rPr lang="cs-CZ" dirty="0"/>
                  <a:t>= </a:t>
                </a:r>
                <a:r>
                  <a:rPr lang="cs-CZ" dirty="0" smtClean="0"/>
                  <a:t>-1</a:t>
                </a:r>
                <a:r>
                  <a:rPr lang="cs-CZ" b="1" dirty="0" smtClean="0"/>
                  <a:t>↔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latin typeface="Cambria Math"/>
                          </a:rPr>
                          <m:t>𝟑</m:t>
                        </m:r>
                      </m:e>
                      <m:sup>
                        <m:r>
                          <a:rPr lang="cs-CZ" b="1" i="1" smtClean="0">
                            <a:latin typeface="Cambria Math"/>
                          </a:rPr>
                          <m:t>−</m:t>
                        </m:r>
                        <m:r>
                          <a:rPr lang="cs-CZ" b="1" i="1" smtClean="0">
                            <a:latin typeface="Cambria Math"/>
                          </a:rPr>
                          <m:t>𝟏</m:t>
                        </m:r>
                      </m:sup>
                    </m:sSup>
                  </m:oMath>
                </a14:m>
                <a:r>
                  <a:rPr lang="cs-CZ" b="1" dirty="0"/>
                  <a:t>= x </a:t>
                </a:r>
                <a:endParaRPr lang="cs-CZ" b="1" dirty="0" smtClean="0"/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smtClean="0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cs-CZ" b="1" i="1" smtClean="0">
                            <a:latin typeface="Cambria Math"/>
                          </a:rPr>
                          <m:t>𝟑</m:t>
                        </m:r>
                      </m:den>
                    </m:f>
                  </m:oMath>
                </a14:m>
                <a:r>
                  <a:rPr lang="cs-CZ" b="1" dirty="0" smtClean="0"/>
                  <a:t> = x</a:t>
                </a:r>
                <a:endParaRPr lang="cs-CZ" b="1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cs-CZ" i="1"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cs-CZ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cs-CZ">
                                <a:latin typeface="Cambria Math"/>
                              </a:rPr>
                              <m:t>log</m:t>
                            </m:r>
                          </m:e>
                          <m:sub>
                            <m:r>
                              <a:rPr lang="cs-CZ" b="0" i="1" smtClean="0">
                                <a:latin typeface="Cambria Math"/>
                              </a:rPr>
                              <m:t>4</m:t>
                            </m:r>
                          </m:sub>
                        </m:sSub>
                      </m:fName>
                      <m:e>
                        <m:r>
                          <a:rPr lang="cs-CZ" i="1">
                            <a:latin typeface="Cambria Math"/>
                          </a:rPr>
                          <m:t>𝑥</m:t>
                        </m:r>
                      </m:e>
                    </m:func>
                  </m:oMath>
                </a14:m>
                <a:r>
                  <a:rPr lang="cs-CZ" dirty="0"/>
                  <a:t>= </a:t>
                </a:r>
                <a:r>
                  <a:rPr lang="cs-CZ" dirty="0" smtClean="0"/>
                  <a:t>3 </a:t>
                </a:r>
                <a:r>
                  <a:rPr lang="cs-CZ" b="1" dirty="0"/>
                  <a:t>↔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latin typeface="Cambria Math"/>
                          </a:rPr>
                          <m:t>𝟒</m:t>
                        </m:r>
                      </m:e>
                      <m:sup>
                        <m:r>
                          <a:rPr lang="cs-CZ" b="1" i="1" smtClean="0">
                            <a:latin typeface="Cambria Math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cs-CZ" b="1" dirty="0"/>
                  <a:t>= </a:t>
                </a:r>
                <a:r>
                  <a:rPr lang="cs-CZ" b="1" dirty="0" smtClean="0"/>
                  <a:t>x </a:t>
                </a:r>
              </a:p>
              <a:p>
                <a:pPr marL="0" indent="0" algn="ctr">
                  <a:buNone/>
                </a:pPr>
                <a:r>
                  <a:rPr lang="cs-CZ" b="1" dirty="0" smtClean="0"/>
                  <a:t>64 = x</a:t>
                </a:r>
              </a:p>
              <a:p>
                <a:pPr marL="0" indent="0" algn="ctr">
                  <a:buNone/>
                </a:pPr>
                <a:endParaRPr lang="cs-CZ" b="1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cs-CZ" i="1"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cs-CZ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cs-CZ">
                                <a:latin typeface="Cambria Math"/>
                              </a:rPr>
                              <m:t>log</m:t>
                            </m:r>
                          </m:e>
                          <m:sub>
                            <m:r>
                              <a:rPr lang="cs-CZ" b="0" i="1" smtClean="0">
                                <a:latin typeface="Cambria Math"/>
                              </a:rPr>
                              <m:t>0,2</m:t>
                            </m:r>
                          </m:sub>
                        </m:sSub>
                      </m:fName>
                      <m:e>
                        <m:r>
                          <a:rPr lang="cs-CZ" i="1">
                            <a:latin typeface="Cambria Math"/>
                          </a:rPr>
                          <m:t>𝑥</m:t>
                        </m:r>
                      </m:e>
                    </m:func>
                  </m:oMath>
                </a14:m>
                <a:r>
                  <a:rPr lang="cs-CZ" dirty="0"/>
                  <a:t>= </a:t>
                </a:r>
                <a:r>
                  <a:rPr lang="cs-CZ" dirty="0" smtClean="0"/>
                  <a:t>-1 </a:t>
                </a:r>
                <a:r>
                  <a:rPr lang="cs-CZ" b="1" dirty="0"/>
                  <a:t>↔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latin typeface="Cambria Math"/>
                          </a:rPr>
                          <m:t>𝟎</m:t>
                        </m:r>
                        <m:r>
                          <a:rPr lang="cs-CZ" b="1" i="1" smtClean="0">
                            <a:latin typeface="Cambria Math"/>
                          </a:rPr>
                          <m:t>,</m:t>
                        </m:r>
                        <m:r>
                          <a:rPr lang="cs-CZ" b="1" i="1" smtClean="0">
                            <a:latin typeface="Cambria Math"/>
                          </a:rPr>
                          <m:t>𝟐</m:t>
                        </m:r>
                      </m:e>
                      <m:sup>
                        <m:r>
                          <a:rPr lang="cs-CZ" b="1" i="1" smtClean="0">
                            <a:latin typeface="Cambria Math"/>
                          </a:rPr>
                          <m:t>−</m:t>
                        </m:r>
                        <m:r>
                          <a:rPr lang="cs-CZ" b="1" i="1" smtClean="0">
                            <a:latin typeface="Cambria Math"/>
                          </a:rPr>
                          <m:t>𝟏</m:t>
                        </m:r>
                      </m:sup>
                    </m:sSup>
                  </m:oMath>
                </a14:m>
                <a:r>
                  <a:rPr lang="cs-CZ" b="1" dirty="0"/>
                  <a:t>= x </a:t>
                </a:r>
                <a:endParaRPr lang="cs-CZ" b="1" dirty="0" smtClean="0"/>
              </a:p>
              <a:p>
                <a:pPr marL="0" indent="0" algn="ctr">
                  <a:buNone/>
                </a:pPr>
                <a:r>
                  <a:rPr lang="cs-CZ" b="1" dirty="0" smtClean="0"/>
                  <a:t>5 = x</a:t>
                </a:r>
              </a:p>
              <a:p>
                <a:pPr marL="0" indent="0" algn="ctr">
                  <a:buNone/>
                </a:pPr>
                <a:endParaRPr lang="cs-CZ" b="1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cs-CZ" i="1"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cs-CZ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cs-CZ">
                                <a:latin typeface="Cambria Math"/>
                              </a:rPr>
                              <m:t>log</m:t>
                            </m:r>
                          </m:e>
                          <m:sub>
                            <m:r>
                              <a:rPr lang="cs-CZ" i="1">
                                <a:latin typeface="Cambria Math"/>
                              </a:rPr>
                              <m:t>5</m:t>
                            </m:r>
                          </m:sub>
                        </m:sSub>
                      </m:fName>
                      <m:e>
                        <m:r>
                          <a:rPr lang="cs-CZ" b="0" i="1" smtClean="0">
                            <a:latin typeface="Cambria Math"/>
                          </a:rPr>
                          <m:t>25</m:t>
                        </m:r>
                      </m:e>
                    </m:func>
                  </m:oMath>
                </a14:m>
                <a:r>
                  <a:rPr lang="cs-CZ" dirty="0"/>
                  <a:t>= </a:t>
                </a:r>
                <a:r>
                  <a:rPr lang="cs-CZ" dirty="0" smtClean="0"/>
                  <a:t>y </a:t>
                </a:r>
                <a:r>
                  <a:rPr lang="cs-CZ" b="1" dirty="0"/>
                  <a:t>↔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>
                            <a:latin typeface="Cambria Math"/>
                          </a:rPr>
                          <m:t>𝟓</m:t>
                        </m:r>
                      </m:e>
                      <m:sup>
                        <m:r>
                          <a:rPr lang="cs-CZ" b="1" i="1" smtClean="0">
                            <a:latin typeface="Cambria Math"/>
                          </a:rPr>
                          <m:t>𝒚</m:t>
                        </m:r>
                      </m:sup>
                    </m:sSup>
                  </m:oMath>
                </a14:m>
                <a:r>
                  <a:rPr lang="cs-CZ" b="1" dirty="0"/>
                  <a:t>= </a:t>
                </a:r>
                <a:r>
                  <a:rPr lang="cs-CZ" b="1" dirty="0" smtClean="0"/>
                  <a:t>25</a:t>
                </a:r>
              </a:p>
              <a:p>
                <a:pPr marL="0" indent="0" algn="ctr">
                  <a:buNone/>
                </a:pPr>
                <a:r>
                  <a:rPr lang="cs-CZ" b="1" dirty="0" smtClean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>
                            <a:latin typeface="Cambria Math"/>
                          </a:rPr>
                          <m:t>𝟓</m:t>
                        </m:r>
                      </m:e>
                      <m:sup>
                        <m:r>
                          <a:rPr lang="cs-CZ" b="1" i="1">
                            <a:latin typeface="Cambria Math"/>
                          </a:rPr>
                          <m:t>𝒚</m:t>
                        </m:r>
                      </m:sup>
                    </m:sSup>
                  </m:oMath>
                </a14:m>
                <a:r>
                  <a:rPr lang="cs-CZ" b="1" dirty="0"/>
                  <a:t>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 dirty="0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dirty="0" smtClean="0">
                            <a:latin typeface="Cambria Math"/>
                          </a:rPr>
                          <m:t>𝟓</m:t>
                        </m:r>
                      </m:e>
                      <m:sup>
                        <m:r>
                          <a:rPr lang="cs-CZ" b="1" i="1" dirty="0" smtClean="0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endParaRPr lang="cs-CZ" b="1" dirty="0" smtClean="0"/>
              </a:p>
              <a:p>
                <a:pPr marL="0" indent="0" algn="ctr">
                  <a:buNone/>
                </a:pPr>
                <a:r>
                  <a:rPr lang="cs-CZ" b="1" dirty="0"/>
                  <a:t>y</a:t>
                </a:r>
                <a:r>
                  <a:rPr lang="cs-CZ" b="1" dirty="0" smtClean="0"/>
                  <a:t> = 2</a:t>
                </a:r>
              </a:p>
              <a:p>
                <a:pPr marL="0" indent="0" algn="ctr">
                  <a:buNone/>
                </a:pPr>
                <a:endParaRPr lang="cs-CZ" b="1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cs-CZ" i="1"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cs-CZ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cs-CZ">
                                <a:latin typeface="Cambria Math"/>
                              </a:rPr>
                              <m:t>log</m:t>
                            </m:r>
                          </m:e>
                          <m:sub>
                            <m:r>
                              <a:rPr lang="cs-CZ" b="0" i="1" smtClean="0">
                                <a:latin typeface="Cambria Math"/>
                              </a:rPr>
                              <m:t>3</m:t>
                            </m:r>
                          </m:sub>
                        </m:sSub>
                      </m:fName>
                      <m:e>
                        <m:r>
                          <a:rPr lang="cs-CZ" b="0" i="1" smtClean="0">
                            <a:latin typeface="Cambria Math"/>
                          </a:rPr>
                          <m:t>27</m:t>
                        </m:r>
                      </m:e>
                    </m:func>
                  </m:oMath>
                </a14:m>
                <a:r>
                  <a:rPr lang="cs-CZ" dirty="0"/>
                  <a:t>= </a:t>
                </a:r>
                <a:r>
                  <a:rPr lang="cs-CZ" dirty="0" smtClean="0"/>
                  <a:t>y </a:t>
                </a:r>
                <a:r>
                  <a:rPr lang="cs-CZ" b="1" dirty="0"/>
                  <a:t>↔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latin typeface="Cambria Math"/>
                          </a:rPr>
                          <m:t>𝟑</m:t>
                        </m:r>
                      </m:e>
                      <m:sup>
                        <m:r>
                          <a:rPr lang="cs-CZ" b="1" i="1" smtClean="0">
                            <a:latin typeface="Cambria Math"/>
                          </a:rPr>
                          <m:t>𝒚</m:t>
                        </m:r>
                      </m:sup>
                    </m:sSup>
                  </m:oMath>
                </a14:m>
                <a:r>
                  <a:rPr lang="cs-CZ" b="1" dirty="0"/>
                  <a:t>= </a:t>
                </a:r>
                <a:r>
                  <a:rPr lang="cs-CZ" b="1" dirty="0" smtClean="0"/>
                  <a:t>27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latin typeface="Cambria Math"/>
                          </a:rPr>
                          <m:t>𝟑</m:t>
                        </m:r>
                      </m:e>
                      <m:sup>
                        <m:r>
                          <a:rPr lang="cs-CZ" b="1" i="1">
                            <a:latin typeface="Cambria Math"/>
                          </a:rPr>
                          <m:t>𝒚</m:t>
                        </m:r>
                      </m:sup>
                    </m:sSup>
                  </m:oMath>
                </a14:m>
                <a:r>
                  <a:rPr lang="cs-CZ" b="1" dirty="0"/>
                  <a:t>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 dirty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dirty="0" smtClean="0">
                            <a:latin typeface="Cambria Math"/>
                          </a:rPr>
                          <m:t>𝟑</m:t>
                        </m:r>
                      </m:e>
                      <m:sup>
                        <m:r>
                          <a:rPr lang="cs-CZ" b="1" i="1" dirty="0" smtClean="0">
                            <a:latin typeface="Cambria Math"/>
                          </a:rPr>
                          <m:t>𝟑</m:t>
                        </m:r>
                      </m:sup>
                    </m:sSup>
                  </m:oMath>
                </a14:m>
                <a:endParaRPr lang="cs-CZ" b="1" dirty="0"/>
              </a:p>
              <a:p>
                <a:pPr marL="0" indent="0" algn="ctr">
                  <a:buNone/>
                </a:pPr>
                <a:r>
                  <a:rPr lang="cs-CZ" b="1" dirty="0"/>
                  <a:t>y = </a:t>
                </a:r>
                <a:r>
                  <a:rPr lang="cs-CZ" b="1" dirty="0" smtClean="0"/>
                  <a:t>3</a:t>
                </a:r>
              </a:p>
              <a:p>
                <a:pPr marL="0" indent="0" algn="ctr">
                  <a:buNone/>
                </a:pPr>
                <a:endParaRPr lang="cs-CZ" b="1" dirty="0"/>
              </a:p>
              <a:p>
                <a:pPr marL="0" indent="0">
                  <a:buNone/>
                </a:pPr>
                <a:r>
                  <a:rPr lang="cs-CZ" b="1" dirty="0" smtClean="0"/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cs-CZ" i="1"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cs-CZ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cs-CZ">
                                <a:latin typeface="Cambria Math"/>
                              </a:rPr>
                              <m:t>log</m:t>
                            </m:r>
                          </m:e>
                          <m:sub>
                            <m:r>
                              <a:rPr lang="cs-CZ" b="0" i="1" smtClean="0">
                                <a:latin typeface="Cambria Math"/>
                              </a:rPr>
                              <m:t>0,5</m:t>
                            </m:r>
                          </m:sub>
                        </m:sSub>
                      </m:fName>
                      <m:e>
                        <m:r>
                          <a:rPr lang="cs-CZ" b="0" i="1" smtClean="0">
                            <a:latin typeface="Cambria Math"/>
                          </a:rPr>
                          <m:t>32</m:t>
                        </m:r>
                      </m:e>
                    </m:func>
                  </m:oMath>
                </a14:m>
                <a:r>
                  <a:rPr lang="cs-CZ" dirty="0"/>
                  <a:t>= </a:t>
                </a:r>
                <a:r>
                  <a:rPr lang="cs-CZ" dirty="0" smtClean="0"/>
                  <a:t>y </a:t>
                </a:r>
                <a:r>
                  <a:rPr lang="cs-CZ" b="1" dirty="0"/>
                  <a:t>↔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latin typeface="Cambria Math"/>
                          </a:rPr>
                          <m:t>𝟎</m:t>
                        </m:r>
                        <m:r>
                          <a:rPr lang="cs-CZ" b="1" i="1" smtClean="0">
                            <a:latin typeface="Cambria Math"/>
                          </a:rPr>
                          <m:t>,</m:t>
                        </m:r>
                        <m:r>
                          <a:rPr lang="cs-CZ" b="1" i="1">
                            <a:latin typeface="Cambria Math"/>
                          </a:rPr>
                          <m:t>𝟓</m:t>
                        </m:r>
                      </m:e>
                      <m:sup>
                        <m:r>
                          <a:rPr lang="cs-CZ" b="1" i="1" smtClean="0">
                            <a:latin typeface="Cambria Math"/>
                          </a:rPr>
                          <m:t>𝒚</m:t>
                        </m:r>
                      </m:sup>
                    </m:sSup>
                  </m:oMath>
                </a14:m>
                <a:r>
                  <a:rPr lang="cs-CZ" b="1" dirty="0"/>
                  <a:t>= </a:t>
                </a:r>
                <a:r>
                  <a:rPr lang="cs-CZ" b="1" dirty="0" smtClean="0"/>
                  <a:t>32 </a:t>
                </a:r>
              </a:p>
              <a:p>
                <a:pPr marL="0" indent="0" algn="ctr">
                  <a:buNone/>
                </a:pPr>
                <a:r>
                  <a:rPr lang="cs-CZ" b="1" dirty="0" smtClean="0"/>
                  <a:t>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 smtClean="0">
                            <a:latin typeface="Cambria Math"/>
                          </a:rPr>
                        </m:ctrlPr>
                      </m:sSupPr>
                      <m:e>
                        <m:f>
                          <m:fPr>
                            <m:ctrlPr>
                              <a:rPr lang="cs-CZ" b="1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cs-CZ" b="1" i="1">
                                <a:latin typeface="Cambria Math"/>
                              </a:rPr>
                              <m:t>𝟏</m:t>
                            </m:r>
                          </m:num>
                          <m:den>
                            <m:r>
                              <a:rPr lang="cs-CZ" b="1" i="1">
                                <a:latin typeface="Cambria Math"/>
                              </a:rPr>
                              <m:t>𝟐</m:t>
                            </m:r>
                          </m:den>
                        </m:f>
                        <m:r>
                          <a:rPr lang="cs-CZ" b="1" i="1" smtClean="0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cs-CZ" b="1" i="1">
                            <a:latin typeface="Cambria Math"/>
                          </a:rPr>
                          <m:t>𝒚</m:t>
                        </m:r>
                      </m:sup>
                    </m:sSup>
                  </m:oMath>
                </a14:m>
                <a:r>
                  <a:rPr lang="cs-CZ" b="1" dirty="0"/>
                  <a:t>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 dirty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dirty="0" smtClean="0">
                            <a:latin typeface="Cambria Math"/>
                          </a:rPr>
                          <m:t>𝟐</m:t>
                        </m:r>
                      </m:e>
                      <m:sup>
                        <m:r>
                          <a:rPr lang="cs-CZ" b="1" i="1" dirty="0" smtClean="0">
                            <a:latin typeface="Cambria Math"/>
                          </a:rPr>
                          <m:t>−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𝟓</m:t>
                        </m:r>
                      </m:sup>
                    </m:sSup>
                  </m:oMath>
                </a14:m>
                <a:endParaRPr lang="cs-CZ" b="1" dirty="0"/>
              </a:p>
              <a:p>
                <a:pPr marL="0" indent="0" algn="ctr">
                  <a:buNone/>
                </a:pPr>
                <a:r>
                  <a:rPr lang="cs-CZ" b="1" dirty="0"/>
                  <a:t>y = </a:t>
                </a:r>
                <a:r>
                  <a:rPr lang="cs-CZ" b="1" dirty="0" smtClean="0"/>
                  <a:t>-5</a:t>
                </a:r>
                <a:endParaRPr lang="cs-CZ" b="1" dirty="0"/>
              </a:p>
              <a:p>
                <a:pPr marL="0" indent="0">
                  <a:buNone/>
                </a:pPr>
                <a:endParaRPr lang="cs-CZ" b="1" dirty="0"/>
              </a:p>
              <a:p>
                <a:pPr marL="0" indent="0">
                  <a:buNone/>
                </a:pPr>
                <a:endParaRPr lang="cs-CZ" b="1" dirty="0" smtClean="0"/>
              </a:p>
              <a:p>
                <a:pPr marL="1371600" lvl="3" indent="0">
                  <a:buNone/>
                </a:pPr>
                <a:endParaRPr lang="cs-CZ" b="1" dirty="0" smtClean="0"/>
              </a:p>
              <a:p>
                <a:pPr marL="2286000" lvl="5" indent="0">
                  <a:buNone/>
                </a:pPr>
                <a:endParaRPr lang="cs-CZ" b="1" dirty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457200" y="1196752"/>
                <a:ext cx="3970784" cy="5472608"/>
              </a:xfrm>
              <a:blipFill rotWithShape="1">
                <a:blip r:embed="rId2"/>
                <a:stretch>
                  <a:fillRect/>
                </a:stretch>
              </a:blipFill>
              <a:ln>
                <a:solidFill>
                  <a:schemeClr val="accent1"/>
                </a:solidFill>
              </a:ln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716016" y="368660"/>
                <a:ext cx="4248472" cy="6300700"/>
              </a:xfrm>
              <a:ln>
                <a:solidFill>
                  <a:schemeClr val="accent1"/>
                </a:solidFill>
              </a:ln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p:spPr>
            <p:txBody>
              <a:bodyPr>
                <a:normAutofit fontScale="55000" lnSpcReduction="20000"/>
              </a:bodyPr>
              <a:lstStyle/>
              <a:p>
                <a:pPr marL="0" indent="0">
                  <a:buNone/>
                </a:pPr>
                <a:endParaRPr lang="cs-CZ" i="1" dirty="0" smtClean="0">
                  <a:latin typeface="Cambria Math"/>
                </a:endParaRP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cs-CZ" i="1" smtClean="0"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cs-CZ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cs-CZ">
                                <a:latin typeface="Cambria Math"/>
                              </a:rPr>
                              <m:t>log</m:t>
                            </m:r>
                          </m:e>
                          <m:sub>
                            <m:r>
                              <a:rPr lang="cs-CZ" i="1">
                                <a:latin typeface="Cambria Math"/>
                              </a:rPr>
                              <m:t>5</m:t>
                            </m:r>
                          </m:sub>
                        </m:sSub>
                      </m:fName>
                      <m:e>
                        <m:r>
                          <a:rPr lang="cs-CZ" b="0" i="1" smtClean="0">
                            <a:latin typeface="Cambria Math"/>
                          </a:rPr>
                          <m:t>625</m:t>
                        </m:r>
                      </m:e>
                    </m:func>
                  </m:oMath>
                </a14:m>
                <a:r>
                  <a:rPr lang="cs-CZ" dirty="0"/>
                  <a:t>= </a:t>
                </a:r>
                <a:r>
                  <a:rPr lang="cs-CZ" dirty="0" smtClean="0"/>
                  <a:t>y </a:t>
                </a:r>
                <a:r>
                  <a:rPr lang="cs-CZ" b="1" dirty="0"/>
                  <a:t>↔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>
                            <a:latin typeface="Cambria Math"/>
                          </a:rPr>
                          <m:t>𝟓</m:t>
                        </m:r>
                      </m:e>
                      <m:sup>
                        <m:r>
                          <a:rPr lang="cs-CZ" b="1" i="1" smtClean="0">
                            <a:latin typeface="Cambria Math"/>
                          </a:rPr>
                          <m:t>𝒚</m:t>
                        </m:r>
                      </m:sup>
                    </m:sSup>
                  </m:oMath>
                </a14:m>
                <a:r>
                  <a:rPr lang="cs-CZ" b="1" dirty="0"/>
                  <a:t>= </a:t>
                </a:r>
                <a:r>
                  <a:rPr lang="cs-CZ" b="1" dirty="0" smtClean="0"/>
                  <a:t>625</a:t>
                </a:r>
              </a:p>
              <a:p>
                <a:pPr marL="0" indent="0" algn="ctr">
                  <a:buNone/>
                </a:pPr>
                <a:r>
                  <a:rPr lang="cs-CZ" b="1" dirty="0" smtClean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>
                            <a:latin typeface="Cambria Math"/>
                          </a:rPr>
                          <m:t>𝟓</m:t>
                        </m:r>
                      </m:e>
                      <m:sup>
                        <m:r>
                          <a:rPr lang="cs-CZ" b="1" i="1">
                            <a:latin typeface="Cambria Math"/>
                          </a:rPr>
                          <m:t>𝒚</m:t>
                        </m:r>
                      </m:sup>
                    </m:sSup>
                  </m:oMath>
                </a14:m>
                <a:r>
                  <a:rPr lang="cs-CZ" b="1" dirty="0"/>
                  <a:t>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 dirty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dirty="0">
                            <a:latin typeface="Cambria Math"/>
                          </a:rPr>
                          <m:t>𝟓</m:t>
                        </m:r>
                      </m:e>
                      <m:sup>
                        <m:r>
                          <a:rPr lang="cs-CZ" b="1" i="1" dirty="0" smtClean="0">
                            <a:latin typeface="Cambria Math"/>
                          </a:rPr>
                          <m:t>𝟒</m:t>
                        </m:r>
                      </m:sup>
                    </m:sSup>
                  </m:oMath>
                </a14:m>
                <a:endParaRPr lang="cs-CZ" b="1" dirty="0"/>
              </a:p>
              <a:p>
                <a:pPr marL="0" indent="0" algn="ctr">
                  <a:buNone/>
                </a:pPr>
                <a:r>
                  <a:rPr lang="cs-CZ" b="1" dirty="0"/>
                  <a:t>y = </a:t>
                </a:r>
                <a:r>
                  <a:rPr lang="cs-CZ" b="1" dirty="0" smtClean="0"/>
                  <a:t>4</a:t>
                </a:r>
                <a:endParaRPr lang="cs-CZ" b="1" dirty="0"/>
              </a:p>
              <a:p>
                <a:pPr marL="0" indent="0">
                  <a:buNone/>
                </a:pPr>
                <a:endParaRPr lang="cs-CZ" b="1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cs-CZ" i="1"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cs-CZ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cs-CZ">
                                <a:latin typeface="Cambria Math"/>
                              </a:rPr>
                              <m:t>log</m:t>
                            </m:r>
                          </m:e>
                          <m:sub>
                            <m:r>
                              <a:rPr lang="cs-CZ" b="0" i="1" smtClean="0">
                                <a:latin typeface="Cambria Math"/>
                              </a:rPr>
                              <m:t>3</m:t>
                            </m:r>
                          </m:sub>
                        </m:sSub>
                      </m:fName>
                      <m:e>
                        <m:r>
                          <a:rPr lang="cs-CZ" b="0" i="1" smtClean="0">
                            <a:latin typeface="Cambria Math"/>
                          </a:rPr>
                          <m:t> 9</m:t>
                        </m:r>
                      </m:e>
                    </m:func>
                  </m:oMath>
                </a14:m>
                <a:r>
                  <a:rPr lang="cs-CZ" dirty="0"/>
                  <a:t>= </a:t>
                </a:r>
                <a:r>
                  <a:rPr lang="cs-CZ" dirty="0" smtClean="0"/>
                  <a:t>y </a:t>
                </a:r>
                <a:r>
                  <a:rPr lang="cs-CZ" b="1" dirty="0"/>
                  <a:t>↔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latin typeface="Cambria Math"/>
                          </a:rPr>
                          <m:t>𝟑</m:t>
                        </m:r>
                      </m:e>
                      <m:sup>
                        <m:r>
                          <a:rPr lang="cs-CZ" b="1" i="1" smtClean="0">
                            <a:latin typeface="Cambria Math"/>
                          </a:rPr>
                          <m:t>𝒚</m:t>
                        </m:r>
                      </m:sup>
                    </m:sSup>
                  </m:oMath>
                </a14:m>
                <a:r>
                  <a:rPr lang="cs-CZ" b="1" dirty="0"/>
                  <a:t>= </a:t>
                </a:r>
                <a:r>
                  <a:rPr lang="cs-CZ" b="1" dirty="0" smtClean="0"/>
                  <a:t>9 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latin typeface="Cambria Math"/>
                          </a:rPr>
                          <m:t>𝟑</m:t>
                        </m:r>
                      </m:e>
                      <m:sup>
                        <m:r>
                          <a:rPr lang="cs-CZ" b="1" i="1">
                            <a:latin typeface="Cambria Math"/>
                          </a:rPr>
                          <m:t>𝒚</m:t>
                        </m:r>
                      </m:sup>
                    </m:sSup>
                  </m:oMath>
                </a14:m>
                <a:r>
                  <a:rPr lang="cs-CZ" b="1" dirty="0"/>
                  <a:t>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 dirty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dirty="0" smtClean="0">
                            <a:latin typeface="Cambria Math"/>
                          </a:rPr>
                          <m:t>𝟑</m:t>
                        </m:r>
                      </m:e>
                      <m:sup>
                        <m:r>
                          <a:rPr lang="cs-CZ" b="1" i="1" dirty="0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endParaRPr lang="cs-CZ" b="1" dirty="0"/>
              </a:p>
              <a:p>
                <a:pPr marL="0" indent="0" algn="ctr">
                  <a:buNone/>
                </a:pPr>
                <a:r>
                  <a:rPr lang="cs-CZ" b="1" dirty="0"/>
                  <a:t>y = 2</a:t>
                </a:r>
              </a:p>
              <a:p>
                <a:pPr marL="0" indent="0">
                  <a:buNone/>
                </a:pPr>
                <a:endParaRPr lang="cs-CZ" b="1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cs-CZ" i="1" smtClean="0"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cs-CZ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cs-CZ">
                                <a:latin typeface="Cambria Math"/>
                              </a:rPr>
                              <m:t>log</m:t>
                            </m:r>
                          </m:e>
                          <m:sub>
                            <m:r>
                              <a:rPr lang="cs-CZ" i="1">
                                <a:latin typeface="Cambria Math"/>
                              </a:rPr>
                              <m:t>5</m:t>
                            </m:r>
                          </m:sub>
                        </m:sSub>
                      </m:fName>
                      <m:e>
                        <m:f>
                          <m:f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cs-CZ" b="0" i="1" smtClean="0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cs-CZ" b="0" i="1" smtClean="0">
                                <a:latin typeface="Cambria Math"/>
                              </a:rPr>
                              <m:t>25</m:t>
                            </m:r>
                          </m:den>
                        </m:f>
                      </m:e>
                    </m:func>
                  </m:oMath>
                </a14:m>
                <a:r>
                  <a:rPr lang="cs-CZ" dirty="0"/>
                  <a:t>= </a:t>
                </a:r>
                <a:r>
                  <a:rPr lang="cs-CZ" dirty="0" smtClean="0"/>
                  <a:t>y </a:t>
                </a:r>
                <a:r>
                  <a:rPr lang="cs-CZ" b="1" dirty="0"/>
                  <a:t>↔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>
                            <a:latin typeface="Cambria Math"/>
                          </a:rPr>
                          <m:t>𝟓</m:t>
                        </m:r>
                      </m:e>
                      <m:sup>
                        <m:r>
                          <a:rPr lang="cs-CZ" b="1" i="1" smtClean="0">
                            <a:latin typeface="Cambria Math"/>
                          </a:rPr>
                          <m:t>𝒚</m:t>
                        </m:r>
                      </m:sup>
                    </m:sSup>
                  </m:oMath>
                </a14:m>
                <a:r>
                  <a:rPr lang="cs-CZ" b="1" dirty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dirty="0" smtClean="0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cs-CZ" b="1" i="1" dirty="0" smtClean="0">
                            <a:latin typeface="Cambria Math"/>
                          </a:rPr>
                          <m:t>𝟐𝟓</m:t>
                        </m:r>
                      </m:den>
                    </m:f>
                  </m:oMath>
                </a14:m>
                <a:r>
                  <a:rPr lang="cs-CZ" b="1" dirty="0" smtClean="0"/>
                  <a:t> 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b="1" i="1" dirty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dirty="0" smtClean="0">
                            <a:latin typeface="Cambria Math"/>
                          </a:rPr>
                          <m:t>𝟓</m:t>
                        </m:r>
                      </m:e>
                      <m:sup>
                        <m:r>
                          <a:rPr lang="cs-CZ" b="1" i="1" dirty="0" smtClean="0">
                            <a:latin typeface="Cambria Math"/>
                          </a:rPr>
                          <m:t>𝒚</m:t>
                        </m:r>
                      </m:sup>
                    </m:sSup>
                  </m:oMath>
                </a14:m>
                <a:r>
                  <a:rPr lang="cs-CZ" b="1" dirty="0" smtClean="0"/>
                  <a:t> = </a:t>
                </a:r>
                <a:r>
                  <a:rPr lang="cs-CZ" b="1" dirty="0"/>
                  <a:t>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>
                            <a:latin typeface="Cambria Math"/>
                          </a:rPr>
                        </m:ctrlPr>
                      </m:sSupPr>
                      <m:e>
                        <m:f>
                          <m:fPr>
                            <m:ctrlPr>
                              <a:rPr lang="cs-CZ" b="1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cs-CZ" b="1" i="1">
                                <a:latin typeface="Cambria Math"/>
                              </a:rPr>
                              <m:t>𝟏</m:t>
                            </m:r>
                          </m:num>
                          <m:den>
                            <m:r>
                              <a:rPr lang="cs-CZ" b="1" i="1" smtClean="0">
                                <a:latin typeface="Cambria Math"/>
                              </a:rPr>
                              <m:t>𝟓</m:t>
                            </m:r>
                          </m:den>
                        </m:f>
                        <m:r>
                          <a:rPr lang="cs-CZ" b="1" i="1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cs-CZ" b="1" i="1" smtClean="0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endParaRPr lang="cs-CZ" b="1" dirty="0"/>
              </a:p>
              <a:p>
                <a:pPr marL="0" indent="0" algn="ctr">
                  <a:buNone/>
                </a:pPr>
                <a:r>
                  <a:rPr lang="cs-CZ" b="1" dirty="0"/>
                  <a:t>y = </a:t>
                </a:r>
                <a:r>
                  <a:rPr lang="cs-CZ" b="1" dirty="0" smtClean="0"/>
                  <a:t>-2</a:t>
                </a:r>
                <a:endParaRPr lang="cs-CZ" b="1" dirty="0"/>
              </a:p>
              <a:p>
                <a:pPr marL="0" indent="0">
                  <a:buNone/>
                </a:pPr>
                <a:endParaRPr lang="cs-CZ" b="1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cs-CZ" i="1"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cs-CZ">
                                <a:latin typeface="Cambria Math"/>
                              </a:rPr>
                              <m:t>log</m:t>
                            </m:r>
                          </m:e>
                          <m:sub>
                            <m:f>
                              <m:fPr>
                                <m:ctrlPr>
                                  <a:rPr lang="cs-CZ" i="1" smtClean="0"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cs-CZ" b="0" i="1" smtClean="0">
                                    <a:latin typeface="Cambria Math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cs-CZ" b="0" i="1" smtClean="0">
                                    <a:latin typeface="Cambria Math"/>
                                  </a:rPr>
                                  <m:t>4</m:t>
                                </m:r>
                              </m:den>
                            </m:f>
                          </m:sub>
                        </m:sSub>
                      </m:fName>
                      <m:e>
                        <m:r>
                          <a:rPr lang="cs-CZ" b="0" i="1" smtClean="0">
                            <a:latin typeface="Cambria Math"/>
                          </a:rPr>
                          <m:t>16</m:t>
                        </m:r>
                      </m:e>
                    </m:func>
                  </m:oMath>
                </a14:m>
                <a:r>
                  <a:rPr lang="cs-CZ" dirty="0"/>
                  <a:t>= </a:t>
                </a:r>
                <a:r>
                  <a:rPr lang="cs-CZ" dirty="0" smtClean="0"/>
                  <a:t>y </a:t>
                </a:r>
                <a:r>
                  <a:rPr lang="cs-CZ" b="1" dirty="0" smtClean="0"/>
                  <a:t>↔ </a:t>
                </a:r>
                <a:r>
                  <a:rPr lang="cs-CZ" b="1" dirty="0"/>
                  <a:t>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>
                            <a:latin typeface="Cambria Math"/>
                          </a:rPr>
                        </m:ctrlPr>
                      </m:sSupPr>
                      <m:e>
                        <m:f>
                          <m:fPr>
                            <m:ctrlPr>
                              <a:rPr lang="cs-CZ" b="1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cs-CZ" b="1" i="1">
                                <a:latin typeface="Cambria Math"/>
                              </a:rPr>
                              <m:t>𝟏</m:t>
                            </m:r>
                          </m:num>
                          <m:den>
                            <m:r>
                              <a:rPr lang="cs-CZ" b="1" i="1" smtClean="0">
                                <a:latin typeface="Cambria Math"/>
                              </a:rPr>
                              <m:t>𝟒</m:t>
                            </m:r>
                          </m:den>
                        </m:f>
                        <m:r>
                          <a:rPr lang="cs-CZ" b="1" i="1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cs-CZ" b="1" i="1">
                            <a:latin typeface="Cambria Math"/>
                          </a:rPr>
                          <m:t>𝒚</m:t>
                        </m:r>
                      </m:sup>
                    </m:sSup>
                  </m:oMath>
                </a14:m>
                <a:r>
                  <a:rPr lang="cs-CZ" b="1" dirty="0"/>
                  <a:t>= = </a:t>
                </a:r>
                <a:r>
                  <a:rPr lang="cs-CZ" b="1" dirty="0" smtClean="0"/>
                  <a:t>16 </a:t>
                </a:r>
                <a:endParaRPr lang="cs-CZ" b="1" dirty="0"/>
              </a:p>
              <a:p>
                <a:pPr marL="0" indent="0" algn="ctr">
                  <a:buNone/>
                </a:pPr>
                <a:r>
                  <a:rPr lang="cs-CZ" b="1" dirty="0"/>
                  <a:t>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>
                            <a:latin typeface="Cambria Math"/>
                          </a:rPr>
                        </m:ctrlPr>
                      </m:sSupPr>
                      <m:e>
                        <m:f>
                          <m:fPr>
                            <m:ctrlPr>
                              <a:rPr lang="cs-CZ" b="1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cs-CZ" b="1" i="1">
                                <a:latin typeface="Cambria Math"/>
                              </a:rPr>
                              <m:t>𝟏</m:t>
                            </m:r>
                          </m:num>
                          <m:den>
                            <m:r>
                              <a:rPr lang="cs-CZ" b="1" i="1">
                                <a:latin typeface="Cambria Math"/>
                              </a:rPr>
                              <m:t>𝟒</m:t>
                            </m:r>
                          </m:den>
                        </m:f>
                        <m:r>
                          <a:rPr lang="cs-CZ" b="1" i="1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cs-CZ" b="1" i="1">
                            <a:latin typeface="Cambria Math"/>
                          </a:rPr>
                          <m:t>𝒚</m:t>
                        </m:r>
                      </m:sup>
                    </m:sSup>
                  </m:oMath>
                </a14:m>
                <a:r>
                  <a:rPr lang="cs-CZ" b="1" dirty="0"/>
                  <a:t>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latin typeface="Cambria Math"/>
                          </a:rPr>
                          <m:t>𝟒</m:t>
                        </m:r>
                      </m:e>
                      <m:sup>
                        <m:r>
                          <a:rPr lang="cs-CZ" b="1" i="1" smtClean="0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endParaRPr lang="cs-CZ" b="1" dirty="0" smtClean="0"/>
              </a:p>
              <a:p>
                <a:pPr marL="0" indent="0" algn="ctr">
                  <a:buNone/>
                </a:pPr>
                <a:r>
                  <a:rPr lang="cs-CZ" b="1" dirty="0"/>
                  <a:t>y</a:t>
                </a:r>
                <a:r>
                  <a:rPr lang="cs-CZ" b="1" dirty="0" smtClean="0"/>
                  <a:t> = - 2</a:t>
                </a:r>
              </a:p>
              <a:p>
                <a:pPr marL="0" indent="0" algn="ctr">
                  <a:buNone/>
                </a:pPr>
                <a:endParaRPr lang="cs-CZ" b="1" dirty="0" smtClean="0"/>
              </a:p>
              <a:p>
                <a:pPr marL="0" indent="0">
                  <a:buNone/>
                </a:pPr>
                <a:r>
                  <a:rPr lang="cs-CZ" b="1" dirty="0"/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cs-CZ" i="1"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cs-CZ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cs-CZ">
                                <a:latin typeface="Cambria Math"/>
                              </a:rPr>
                              <m:t>log</m:t>
                            </m:r>
                          </m:e>
                          <m:sub>
                            <m:r>
                              <a:rPr lang="cs-CZ" i="1">
                                <a:latin typeface="Cambria Math"/>
                              </a:rPr>
                              <m:t>0,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7</m:t>
                            </m:r>
                          </m:sub>
                        </m:sSub>
                      </m:fName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</m:func>
                  </m:oMath>
                </a14:m>
                <a:r>
                  <a:rPr lang="cs-CZ" dirty="0"/>
                  <a:t>= </a:t>
                </a:r>
                <a:r>
                  <a:rPr lang="cs-CZ" dirty="0" smtClean="0"/>
                  <a:t>-2 </a:t>
                </a:r>
                <a:r>
                  <a:rPr lang="cs-CZ" b="1" dirty="0"/>
                  <a:t>↔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>
                            <a:latin typeface="Cambria Math"/>
                          </a:rPr>
                          <m:t>𝟎</m:t>
                        </m:r>
                        <m:r>
                          <a:rPr lang="cs-CZ" b="1" i="1">
                            <a:latin typeface="Cambria Math"/>
                          </a:rPr>
                          <m:t>,</m:t>
                        </m:r>
                        <m:r>
                          <a:rPr lang="cs-CZ" b="1" i="1" smtClean="0">
                            <a:latin typeface="Cambria Math"/>
                          </a:rPr>
                          <m:t>𝟕</m:t>
                        </m:r>
                      </m:e>
                      <m:sup>
                        <m:r>
                          <a:rPr lang="cs-CZ" b="1" i="1" smtClean="0">
                            <a:latin typeface="Cambria Math"/>
                          </a:rPr>
                          <m:t>−</m:t>
                        </m:r>
                        <m:r>
                          <a:rPr lang="cs-CZ" b="1" i="1" smtClean="0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cs-CZ" b="1" dirty="0"/>
                  <a:t>= x</a:t>
                </a:r>
                <a:r>
                  <a:rPr lang="cs-CZ" b="1" dirty="0" smtClean="0"/>
                  <a:t> </a:t>
                </a:r>
                <a:endParaRPr lang="cs-CZ" b="1" dirty="0"/>
              </a:p>
              <a:p>
                <a:pPr marL="0" indent="0" algn="ctr">
                  <a:buNone/>
                </a:pPr>
                <a:r>
                  <a:rPr lang="cs-CZ" b="1" dirty="0"/>
                  <a:t>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>
                            <a:latin typeface="Cambria Math"/>
                          </a:rPr>
                        </m:ctrlPr>
                      </m:sSupPr>
                      <m:e>
                        <m:f>
                          <m:fPr>
                            <m:ctrlPr>
                              <a:rPr lang="cs-CZ" b="1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cs-CZ" b="1" i="1" smtClean="0">
                                <a:latin typeface="Cambria Math"/>
                              </a:rPr>
                              <m:t>𝟕</m:t>
                            </m:r>
                          </m:num>
                          <m:den>
                            <m:r>
                              <a:rPr lang="cs-CZ" b="1" i="1" smtClean="0">
                                <a:latin typeface="Cambria Math"/>
                              </a:rPr>
                              <m:t>𝟏𝟎</m:t>
                            </m:r>
                          </m:den>
                        </m:f>
                        <m:r>
                          <a:rPr lang="cs-CZ" b="1" i="1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cs-CZ" b="1" i="1" smtClean="0">
                            <a:latin typeface="Cambria Math"/>
                          </a:rPr>
                          <m:t>−</m:t>
                        </m:r>
                        <m:r>
                          <a:rPr lang="cs-CZ" b="1" i="1" smtClean="0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cs-CZ" b="1" dirty="0"/>
                  <a:t>=</a:t>
                </a:r>
                <a:r>
                  <a:rPr lang="cs-CZ" b="1" dirty="0" smtClean="0"/>
                  <a:t> x</a:t>
                </a:r>
                <a:endParaRPr lang="cs-CZ" b="1" dirty="0"/>
              </a:p>
              <a:p>
                <a:pPr marL="0" indent="0" algn="ctr">
                  <a:buNone/>
                </a:pPr>
                <a:endParaRPr lang="cs-CZ" b="1" dirty="0"/>
              </a:p>
              <a:p>
                <a:pPr marL="0" indent="0" algn="ctr">
                  <a:buNone/>
                </a:pPr>
                <a:r>
                  <a:rPr lang="cs-CZ" b="1" dirty="0"/>
                  <a:t>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>
                            <a:latin typeface="Cambria Math"/>
                          </a:rPr>
                        </m:ctrlPr>
                      </m:sSupPr>
                      <m:e>
                        <m:f>
                          <m:fPr>
                            <m:ctrlPr>
                              <a:rPr lang="cs-CZ" b="1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cs-CZ" b="1" i="1" smtClean="0">
                                <a:latin typeface="Cambria Math"/>
                              </a:rPr>
                              <m:t>𝟏𝟎</m:t>
                            </m:r>
                          </m:num>
                          <m:den>
                            <m:r>
                              <a:rPr lang="cs-CZ" b="1" i="1" smtClean="0">
                                <a:latin typeface="Cambria Math"/>
                              </a:rPr>
                              <m:t>𝟕</m:t>
                            </m:r>
                          </m:den>
                        </m:f>
                        <m:r>
                          <a:rPr lang="cs-CZ" b="1" i="1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cs-CZ" b="1" i="1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cs-CZ" b="1" dirty="0" smtClean="0"/>
                  <a:t> = x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smtClean="0">
                            <a:latin typeface="Cambria Math"/>
                          </a:rPr>
                          <m:t>𝟏𝟎𝟎</m:t>
                        </m:r>
                      </m:num>
                      <m:den>
                        <m:r>
                          <a:rPr lang="cs-CZ" b="1" i="1" smtClean="0">
                            <a:latin typeface="Cambria Math"/>
                          </a:rPr>
                          <m:t>𝟒𝟗</m:t>
                        </m:r>
                      </m:den>
                    </m:f>
                  </m:oMath>
                </a14:m>
                <a:r>
                  <a:rPr lang="cs-CZ" b="1" dirty="0" smtClean="0"/>
                  <a:t> = x</a:t>
                </a:r>
                <a:endParaRPr lang="cs-CZ" b="1" dirty="0"/>
              </a:p>
              <a:p>
                <a:pPr marL="0" indent="0" algn="ctr">
                  <a:buNone/>
                </a:pPr>
                <a:endParaRPr lang="cs-CZ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716016" y="368660"/>
                <a:ext cx="4248472" cy="6300700"/>
              </a:xfrm>
              <a:blipFill rotWithShape="1">
                <a:blip r:embed="rId3"/>
                <a:stretch>
                  <a:fillRect/>
                </a:stretch>
              </a:blipFill>
              <a:ln>
                <a:solidFill>
                  <a:schemeClr val="accent1"/>
                </a:solidFill>
              </a:ln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69498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003232" cy="1066130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cs-CZ" sz="2800" dirty="0" smtClean="0"/>
              <a:t>Na principu definice je založeno řešení jednoduchých logaritmických rovnic</a:t>
            </a:r>
            <a:endParaRPr lang="cs-CZ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457200" y="1412776"/>
                <a:ext cx="3754760" cy="5328592"/>
              </a:xfrm>
              <a:ln>
                <a:solidFill>
                  <a:schemeClr val="accent1"/>
                </a:solidFill>
              </a:ln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p:spPr>
            <p:txBody>
              <a:bodyPr>
                <a:normAutofit fontScale="55000" lnSpcReduction="20000"/>
              </a:bodyPr>
              <a:lstStyle/>
              <a:p>
                <a:pPr marL="0" indent="0" algn="ctr">
                  <a:buNone/>
                </a:pPr>
                <a:endParaRPr lang="cs-CZ" b="1" dirty="0" smtClean="0"/>
              </a:p>
              <a:p>
                <a:pPr marL="0" indent="0" algn="ctr">
                  <a:buNone/>
                </a:pPr>
                <a:r>
                  <a:rPr lang="cs-CZ" b="1" dirty="0" smtClean="0"/>
                  <a:t>1)   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cs-CZ" b="1" i="1" smtClean="0"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cs-CZ" b="1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1" i="0" smtClean="0">
                                <a:latin typeface="Cambria Math"/>
                              </a:rPr>
                              <m:t>𝐥𝐨𝐠</m:t>
                            </m:r>
                          </m:e>
                          <m:sub>
                            <m:r>
                              <a:rPr lang="cs-CZ" b="1" i="1" smtClean="0">
                                <a:latin typeface="Cambria Math"/>
                              </a:rPr>
                              <m:t>𝟐</m:t>
                            </m:r>
                          </m:sub>
                        </m:sSub>
                      </m:fName>
                      <m:e>
                        <m:r>
                          <a:rPr lang="cs-CZ" b="1" i="1" smtClean="0">
                            <a:latin typeface="Cambria Math"/>
                          </a:rPr>
                          <m:t>(</m:t>
                        </m:r>
                        <m:r>
                          <a:rPr lang="cs-CZ" b="1" i="1" smtClean="0">
                            <a:latin typeface="Cambria Math"/>
                          </a:rPr>
                          <m:t>𝒙</m:t>
                        </m:r>
                        <m:r>
                          <a:rPr lang="cs-CZ" b="1" i="1" smtClean="0">
                            <a:latin typeface="Cambria Math"/>
                          </a:rPr>
                          <m:t> −</m:t>
                        </m:r>
                        <m:r>
                          <a:rPr lang="cs-CZ" b="1" i="1" smtClean="0">
                            <a:latin typeface="Cambria Math"/>
                          </a:rPr>
                          <m:t>𝟑</m:t>
                        </m:r>
                        <m:r>
                          <a:rPr lang="cs-CZ" b="1" i="1" smtClean="0">
                            <a:latin typeface="Cambria Math"/>
                          </a:rPr>
                          <m:t>)</m:t>
                        </m:r>
                      </m:e>
                    </m:func>
                  </m:oMath>
                </a14:m>
                <a:r>
                  <a:rPr lang="cs-CZ" b="1" dirty="0" smtClean="0"/>
                  <a:t> = 4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4</m:t>
                        </m:r>
                      </m:sup>
                    </m:sSup>
                  </m:oMath>
                </a14:m>
                <a:r>
                  <a:rPr lang="cs-CZ" dirty="0" smtClean="0"/>
                  <a:t>= x – 3</a:t>
                </a:r>
              </a:p>
              <a:p>
                <a:pPr marL="0" indent="0">
                  <a:buNone/>
                </a:pPr>
                <a:r>
                  <a:rPr lang="cs-CZ" dirty="0" smtClean="0"/>
                  <a:t>16 = x – 3</a:t>
                </a:r>
              </a:p>
              <a:p>
                <a:pPr marL="0" indent="0">
                  <a:buNone/>
                </a:pPr>
                <a:r>
                  <a:rPr lang="cs-CZ" dirty="0" smtClean="0"/>
                  <a:t>19 = x</a:t>
                </a:r>
              </a:p>
              <a:p>
                <a:pPr marL="0" indent="0">
                  <a:buNone/>
                </a:pPr>
                <a:r>
                  <a:rPr lang="cs-CZ" dirty="0" smtClean="0"/>
                  <a:t>Podmínka: x-3˃ 0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                 x </a:t>
                </a:r>
                <a:r>
                  <a:rPr lang="cs-CZ" dirty="0"/>
                  <a:t>˃ </a:t>
                </a:r>
                <a:r>
                  <a:rPr lang="cs-CZ" dirty="0" smtClean="0"/>
                  <a:t>3      splněna</a:t>
                </a:r>
              </a:p>
              <a:p>
                <a:pPr marL="0" indent="0">
                  <a:buNone/>
                </a:pPr>
                <a:r>
                  <a:rPr lang="cs-CZ" b="1" dirty="0" smtClean="0">
                    <a:solidFill>
                      <a:srgbClr val="C00000"/>
                    </a:solidFill>
                  </a:rPr>
                  <a:t>P = { 19 }</a:t>
                </a:r>
              </a:p>
              <a:p>
                <a:pPr marL="0" indent="0">
                  <a:buNone/>
                </a:pPr>
                <a:endParaRPr lang="cs-CZ" b="1" dirty="0" smtClean="0">
                  <a:solidFill>
                    <a:srgbClr val="C00000"/>
                  </a:solidFill>
                </a:endParaRPr>
              </a:p>
              <a:p>
                <a:pPr marL="0" indent="0" algn="ctr">
                  <a:buNone/>
                </a:pPr>
                <a:r>
                  <a:rPr lang="cs-CZ" b="1" dirty="0" smtClean="0"/>
                  <a:t>2)  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cs-CZ" b="1" i="1"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cs-CZ" b="1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1" i="1">
                                <a:latin typeface="Cambria Math"/>
                              </a:rPr>
                              <m:t>𝒍𝒐𝒈</m:t>
                            </m:r>
                          </m:e>
                          <m:sub>
                            <m:r>
                              <a:rPr lang="cs-CZ" b="1" i="1" smtClean="0">
                                <a:latin typeface="Cambria Math"/>
                              </a:rPr>
                              <m:t>𝟑</m:t>
                            </m:r>
                          </m:sub>
                        </m:sSub>
                      </m:fName>
                      <m:e>
                        <m:r>
                          <a:rPr lang="cs-CZ" b="1" i="1">
                            <a:latin typeface="Cambria Math"/>
                          </a:rPr>
                          <m:t>(</m:t>
                        </m:r>
                        <m:r>
                          <a:rPr lang="cs-CZ" b="1" i="1" smtClean="0">
                            <a:latin typeface="Cambria Math"/>
                          </a:rPr>
                          <m:t>𝟐</m:t>
                        </m:r>
                        <m:r>
                          <a:rPr lang="cs-CZ" b="1" i="1">
                            <a:latin typeface="Cambria Math"/>
                          </a:rPr>
                          <m:t>𝒙</m:t>
                        </m:r>
                        <m:r>
                          <a:rPr lang="cs-CZ" b="1" i="1" smtClean="0">
                            <a:latin typeface="Cambria Math"/>
                          </a:rPr>
                          <m:t>+</m:t>
                        </m:r>
                        <m:r>
                          <a:rPr lang="cs-CZ" b="1" i="1" smtClean="0">
                            <a:latin typeface="Cambria Math"/>
                          </a:rPr>
                          <m:t>𝟔</m:t>
                        </m:r>
                        <m:r>
                          <a:rPr lang="cs-CZ" b="1" i="1">
                            <a:latin typeface="Cambria Math"/>
                          </a:rPr>
                          <m:t>)</m:t>
                        </m:r>
                      </m:e>
                    </m:func>
                  </m:oMath>
                </a14:m>
                <a:r>
                  <a:rPr lang="cs-CZ" b="1" dirty="0"/>
                  <a:t> = </a:t>
                </a:r>
                <a:r>
                  <a:rPr lang="cs-CZ" b="1" dirty="0" smtClean="0"/>
                  <a:t>-1</a:t>
                </a:r>
                <a:endParaRPr lang="cs-CZ" b="1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i="1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cs-CZ" dirty="0"/>
                  <a:t>= </a:t>
                </a:r>
                <a:r>
                  <a:rPr lang="cs-CZ" dirty="0" smtClean="0"/>
                  <a:t>2x + 6</a:t>
                </a:r>
                <a:endParaRPr lang="cs-CZ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cs-CZ" dirty="0" smtClean="0"/>
                  <a:t> </a:t>
                </a:r>
                <a:r>
                  <a:rPr lang="cs-CZ" dirty="0"/>
                  <a:t>= </a:t>
                </a:r>
                <a:r>
                  <a:rPr lang="cs-CZ" dirty="0" smtClean="0"/>
                  <a:t>2x + 6      /.3</a:t>
                </a:r>
              </a:p>
              <a:p>
                <a:pPr marL="0" indent="0">
                  <a:buNone/>
                </a:pPr>
                <a:r>
                  <a:rPr lang="cs-CZ" dirty="0" smtClean="0"/>
                  <a:t>1 = 6x + 18</a:t>
                </a:r>
              </a:p>
              <a:p>
                <a:pPr marL="0" indent="0">
                  <a:buNone/>
                </a:pPr>
                <a:r>
                  <a:rPr lang="cs-CZ" dirty="0" smtClean="0"/>
                  <a:t>-17 = 6x         /:6</a:t>
                </a:r>
                <a:endParaRPr lang="cs-CZ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dirty="0" smtClean="0">
                            <a:latin typeface="Cambria Math"/>
                          </a:rPr>
                          <m:t>−17</m:t>
                        </m:r>
                      </m:num>
                      <m:den>
                        <m:r>
                          <a:rPr lang="cs-CZ" b="0" i="1" dirty="0" smtClean="0">
                            <a:latin typeface="Cambria Math"/>
                          </a:rPr>
                          <m:t>6</m:t>
                        </m:r>
                      </m:den>
                    </m:f>
                  </m:oMath>
                </a14:m>
                <a:r>
                  <a:rPr lang="cs-CZ" dirty="0"/>
                  <a:t> = x</a:t>
                </a:r>
              </a:p>
              <a:p>
                <a:pPr marL="0" indent="0">
                  <a:buNone/>
                </a:pPr>
                <a:r>
                  <a:rPr lang="cs-CZ" dirty="0"/>
                  <a:t>Podmínka: </a:t>
                </a:r>
                <a:r>
                  <a:rPr lang="cs-CZ" dirty="0" smtClean="0"/>
                  <a:t>2x + 6 ˃ </a:t>
                </a:r>
                <a:r>
                  <a:rPr lang="cs-CZ" dirty="0"/>
                  <a:t>0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                  x </a:t>
                </a:r>
                <a:r>
                  <a:rPr lang="cs-CZ" dirty="0"/>
                  <a:t>˃ </a:t>
                </a:r>
                <a:r>
                  <a:rPr lang="cs-CZ" dirty="0" smtClean="0"/>
                  <a:t>-3   splněna</a:t>
                </a:r>
                <a:endParaRPr lang="cs-CZ" dirty="0"/>
              </a:p>
              <a:p>
                <a:pPr marL="0" indent="0">
                  <a:buNone/>
                </a:pPr>
                <a:r>
                  <a:rPr lang="cs-CZ" b="1" dirty="0" smtClean="0">
                    <a:solidFill>
                      <a:srgbClr val="C00000"/>
                    </a:solidFill>
                  </a:rPr>
                  <a:t>P = {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dirty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dirty="0">
                            <a:solidFill>
                              <a:srgbClr val="C00000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cs-CZ" b="1" i="1" dirty="0">
                            <a:solidFill>
                              <a:srgbClr val="C00000"/>
                            </a:solidFill>
                            <a:latin typeface="Cambria Math"/>
                          </a:rPr>
                          <m:t>𝟏𝟕</m:t>
                        </m:r>
                      </m:num>
                      <m:den>
                        <m:r>
                          <a:rPr lang="cs-CZ" b="1" i="1" dirty="0">
                            <a:solidFill>
                              <a:srgbClr val="C00000"/>
                            </a:solidFill>
                            <a:latin typeface="Cambria Math"/>
                          </a:rPr>
                          <m:t>𝟔</m:t>
                        </m:r>
                      </m:den>
                    </m:f>
                  </m:oMath>
                </a14:m>
                <a:r>
                  <a:rPr lang="cs-CZ" b="1" dirty="0" smtClean="0">
                    <a:solidFill>
                      <a:srgbClr val="C00000"/>
                    </a:solidFill>
                  </a:rPr>
                  <a:t> </a:t>
                </a:r>
                <a:r>
                  <a:rPr lang="cs-CZ" b="1" dirty="0">
                    <a:solidFill>
                      <a:srgbClr val="C00000"/>
                    </a:solidFill>
                  </a:rPr>
                  <a:t>}</a:t>
                </a:r>
              </a:p>
              <a:p>
                <a:pPr marL="0" indent="0">
                  <a:buNone/>
                </a:pPr>
                <a:endParaRPr lang="cs-CZ" dirty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457200" y="1412776"/>
                <a:ext cx="3754760" cy="5328592"/>
              </a:xfrm>
              <a:blipFill rotWithShape="1">
                <a:blip r:embed="rId2"/>
                <a:stretch>
                  <a:fillRect/>
                </a:stretch>
              </a:blipFill>
              <a:ln>
                <a:solidFill>
                  <a:schemeClr val="accent1"/>
                </a:solidFill>
              </a:ln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427984" y="1453030"/>
                <a:ext cx="4320480" cy="5288338"/>
              </a:xfrm>
              <a:ln>
                <a:solidFill>
                  <a:schemeClr val="accent1"/>
                </a:solidFill>
              </a:ln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p:spPr>
            <p:txBody>
              <a:bodyPr>
                <a:normAutofit fontScale="55000" lnSpcReduction="20000"/>
              </a:bodyPr>
              <a:lstStyle/>
              <a:p>
                <a:pPr marL="0" indent="0" algn="ctr">
                  <a:buNone/>
                </a:pPr>
                <a:endParaRPr lang="cs-CZ" b="1" dirty="0" smtClean="0"/>
              </a:p>
              <a:p>
                <a:pPr marL="0" indent="0" algn="ctr">
                  <a:buNone/>
                </a:pPr>
                <a:r>
                  <a:rPr lang="cs-CZ" b="1" dirty="0" smtClean="0"/>
                  <a:t>3)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cs-CZ" b="1" i="1" smtClean="0"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cs-CZ" b="1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1">
                                <a:latin typeface="Cambria Math"/>
                              </a:rPr>
                              <m:t>𝐥𝐨𝐠</m:t>
                            </m:r>
                          </m:e>
                          <m:sub>
                            <m:r>
                              <a:rPr lang="cs-CZ" b="1" i="1">
                                <a:latin typeface="Cambria Math"/>
                              </a:rPr>
                              <m:t>𝟐</m:t>
                            </m:r>
                          </m:sub>
                        </m:sSub>
                      </m:fName>
                      <m:e>
                        <m:r>
                          <a:rPr lang="cs-CZ" b="1" i="1">
                            <a:latin typeface="Cambria Math"/>
                          </a:rPr>
                          <m:t>( </m:t>
                        </m:r>
                        <m:sSup>
                          <m:sSupPr>
                            <m:ctrlPr>
                              <a:rPr lang="cs-CZ" b="1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cs-CZ" b="1" i="1" smtClean="0">
                                <a:latin typeface="Cambria Math"/>
                              </a:rPr>
                              <m:t>𝒙</m:t>
                            </m:r>
                          </m:e>
                          <m:sup>
                            <m:r>
                              <a:rPr lang="cs-CZ" b="1" i="1" smtClean="0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  <m:r>
                          <a:rPr lang="cs-CZ" b="1" i="1">
                            <a:latin typeface="Cambria Math"/>
                          </a:rPr>
                          <m:t>−</m:t>
                        </m:r>
                        <m:r>
                          <a:rPr lang="cs-CZ" b="1" i="1" smtClean="0">
                            <a:latin typeface="Cambria Math"/>
                          </a:rPr>
                          <m:t>𝟗</m:t>
                        </m:r>
                        <m:r>
                          <a:rPr lang="cs-CZ" b="1" i="1">
                            <a:latin typeface="Cambria Math"/>
                          </a:rPr>
                          <m:t>)</m:t>
                        </m:r>
                      </m:e>
                    </m:func>
                  </m:oMath>
                </a14:m>
                <a:r>
                  <a:rPr lang="cs-CZ" b="1" dirty="0"/>
                  <a:t> = 4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i="1">
                            <a:latin typeface="Cambria Math"/>
                          </a:rPr>
                        </m:ctrlPr>
                      </m:sSupPr>
                      <m:e>
                        <m:r>
                          <a:rPr lang="cs-CZ" i="1">
                            <a:latin typeface="Cambria Math"/>
                          </a:rPr>
                          <m:t>2</m:t>
                        </m:r>
                      </m:e>
                      <m:sup>
                        <m:r>
                          <a:rPr lang="cs-CZ" i="1">
                            <a:latin typeface="Cambria Math"/>
                          </a:rPr>
                          <m:t>4</m:t>
                        </m:r>
                      </m:sup>
                    </m:sSup>
                  </m:oMath>
                </a14:m>
                <a:r>
                  <a:rPr lang="cs-CZ" dirty="0"/>
                  <a:t>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dirty="0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dirty="0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b="0" i="1" dirty="0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 </a:t>
                </a:r>
                <a:r>
                  <a:rPr lang="cs-CZ" dirty="0"/>
                  <a:t>– 9</a:t>
                </a:r>
              </a:p>
              <a:p>
                <a:pPr marL="0" indent="0">
                  <a:buNone/>
                </a:pPr>
                <a:r>
                  <a:rPr lang="cs-CZ" dirty="0" smtClean="0"/>
                  <a:t>16 + 9 </a:t>
                </a:r>
                <a:r>
                  <a:rPr lang="cs-CZ" dirty="0"/>
                  <a:t>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 </a:t>
                </a:r>
                <a:endParaRPr lang="cs-CZ" dirty="0"/>
              </a:p>
              <a:p>
                <a:pPr marL="0" indent="0">
                  <a:buNone/>
                </a:pPr>
                <a:r>
                  <a:rPr lang="cs-CZ" dirty="0" smtClean="0"/>
                  <a:t>25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b="0" i="1" smtClean="0">
                            <a:latin typeface="Cambria Math"/>
                          </a:rPr>
                          <m:t>25</m:t>
                        </m:r>
                      </m:e>
                    </m:rad>
                  </m:oMath>
                </a14:m>
                <a:r>
                  <a:rPr lang="cs-CZ" dirty="0" smtClean="0"/>
                  <a:t> = x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dirty="0" smtClean="0"/>
                  <a:t> = -5    </a:t>
                </a:r>
                <a:r>
                  <a:rPr lang="cs-CZ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/>
                  <a:t> = </a:t>
                </a:r>
                <a:r>
                  <a:rPr lang="cs-CZ" dirty="0" smtClean="0"/>
                  <a:t>5</a:t>
                </a:r>
                <a:endParaRPr lang="cs-CZ" dirty="0"/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r>
                  <a:rPr lang="cs-CZ" dirty="0"/>
                  <a:t>Podmínka: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cs-CZ" b="1" i="1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cs-CZ" b="1" i="1">
                        <a:latin typeface="Cambria Math"/>
                      </a:rPr>
                      <m:t>−</m:t>
                    </m:r>
                    <m:r>
                      <a:rPr lang="cs-CZ" b="1" i="1">
                        <a:latin typeface="Cambria Math"/>
                      </a:rPr>
                      <m:t>𝟗</m:t>
                    </m:r>
                    <m:r>
                      <a:rPr lang="cs-CZ" b="1" i="1">
                        <a:latin typeface="Cambria Math"/>
                      </a:rPr>
                      <m:t> </m:t>
                    </m:r>
                  </m:oMath>
                </a14:m>
                <a:r>
                  <a:rPr lang="cs-CZ" dirty="0"/>
                  <a:t>˃ 0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˃ 9      </a:t>
                </a:r>
                <a:r>
                  <a:rPr lang="cs-CZ" dirty="0"/>
                  <a:t>splněna</a:t>
                </a:r>
              </a:p>
              <a:p>
                <a:pPr marL="0" indent="0">
                  <a:buNone/>
                </a:pPr>
                <a:r>
                  <a:rPr lang="cs-CZ" b="1" dirty="0">
                    <a:solidFill>
                      <a:srgbClr val="C00000"/>
                    </a:solidFill>
                  </a:rPr>
                  <a:t>P = { </a:t>
                </a:r>
                <a:r>
                  <a:rPr lang="cs-CZ" b="1" dirty="0" smtClean="0">
                    <a:solidFill>
                      <a:srgbClr val="C00000"/>
                    </a:solidFill>
                  </a:rPr>
                  <a:t>-5; 5 </a:t>
                </a:r>
                <a:r>
                  <a:rPr lang="cs-CZ" b="1" dirty="0">
                    <a:solidFill>
                      <a:srgbClr val="C00000"/>
                    </a:solidFill>
                  </a:rPr>
                  <a:t>}</a:t>
                </a:r>
              </a:p>
              <a:p>
                <a:pPr marL="0" indent="0" algn="ctr">
                  <a:buNone/>
                </a:pPr>
                <a:r>
                  <a:rPr lang="cs-CZ" b="1" dirty="0"/>
                  <a:t>2)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cs-CZ" b="1" i="1" smtClean="0"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cs-CZ" b="1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1" i="1">
                                <a:latin typeface="Cambria Math"/>
                              </a:rPr>
                              <m:t>𝒍𝒐𝒈</m:t>
                            </m:r>
                          </m:e>
                          <m:sub>
                            <m:r>
                              <a:rPr lang="cs-CZ" b="1" i="1">
                                <a:latin typeface="Cambria Math"/>
                              </a:rPr>
                              <m:t>𝟑</m:t>
                            </m:r>
                          </m:sub>
                        </m:sSub>
                      </m:fName>
                      <m:e>
                        <m:f>
                          <m:fPr>
                            <m:ctrlPr>
                              <a:rPr lang="cs-CZ" b="1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cs-CZ" b="1" i="1" smtClean="0">
                                <a:latin typeface="Cambria Math"/>
                              </a:rPr>
                              <m:t>𝟒</m:t>
                            </m:r>
                            <m:r>
                              <a:rPr lang="cs-CZ" b="1" i="1" smtClean="0">
                                <a:latin typeface="Cambria Math"/>
                              </a:rPr>
                              <m:t>−</m:t>
                            </m:r>
                            <m:r>
                              <a:rPr lang="cs-CZ" b="1" i="1" smtClean="0">
                                <a:latin typeface="Cambria Math"/>
                              </a:rPr>
                              <m:t>𝒙</m:t>
                            </m:r>
                          </m:num>
                          <m:den>
                            <m:r>
                              <a:rPr lang="cs-CZ" b="1" i="1" smtClean="0">
                                <a:latin typeface="Cambria Math"/>
                              </a:rPr>
                              <m:t>𝟐</m:t>
                            </m:r>
                            <m:r>
                              <a:rPr lang="cs-CZ" b="1" i="1" smtClean="0">
                                <a:latin typeface="Cambria Math"/>
                              </a:rPr>
                              <m:t>𝒙</m:t>
                            </m:r>
                            <m:r>
                              <a:rPr lang="cs-CZ" b="1" i="1" smtClean="0">
                                <a:latin typeface="Cambria Math"/>
                              </a:rPr>
                              <m:t>+</m:t>
                            </m:r>
                            <m:r>
                              <a:rPr lang="cs-CZ" b="1" i="1" smtClean="0">
                                <a:latin typeface="Cambria Math"/>
                              </a:rPr>
                              <m:t>𝟕</m:t>
                            </m:r>
                          </m:den>
                        </m:f>
                      </m:e>
                    </m:func>
                  </m:oMath>
                </a14:m>
                <a:r>
                  <a:rPr lang="cs-CZ" b="1" dirty="0"/>
                  <a:t> = -1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i="1">
                            <a:latin typeface="Cambria Math"/>
                          </a:rPr>
                        </m:ctrlPr>
                      </m:sSupPr>
                      <m:e>
                        <m:r>
                          <a:rPr lang="cs-CZ" i="1">
                            <a:latin typeface="Cambria Math"/>
                          </a:rPr>
                          <m:t>3</m:t>
                        </m:r>
                      </m:e>
                      <m:sup>
                        <m:r>
                          <a:rPr lang="cs-CZ" i="1">
                            <a:latin typeface="Cambria Math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cs-CZ" dirty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>
                            <a:latin typeface="Cambria Math"/>
                          </a:rPr>
                          <m:t>𝟒</m:t>
                        </m:r>
                        <m:r>
                          <a:rPr lang="cs-CZ" b="1" i="1">
                            <a:latin typeface="Cambria Math"/>
                          </a:rPr>
                          <m:t>−</m:t>
                        </m:r>
                        <m:r>
                          <a:rPr lang="cs-CZ" b="1" i="1">
                            <a:latin typeface="Cambria Math"/>
                          </a:rPr>
                          <m:t>𝒙</m:t>
                        </m:r>
                      </m:num>
                      <m:den>
                        <m:r>
                          <a:rPr lang="cs-CZ" b="1" i="1">
                            <a:latin typeface="Cambria Math"/>
                          </a:rPr>
                          <m:t>𝟐</m:t>
                        </m:r>
                        <m:r>
                          <a:rPr lang="cs-CZ" b="1" i="1" smtClean="0">
                            <a:latin typeface="Cambria Math"/>
                          </a:rPr>
                          <m:t>𝒙</m:t>
                        </m:r>
                        <m:r>
                          <a:rPr lang="cs-CZ" b="1" i="1">
                            <a:latin typeface="Cambria Math"/>
                          </a:rPr>
                          <m:t>+</m:t>
                        </m:r>
                        <m:r>
                          <a:rPr lang="cs-CZ" b="1" i="1">
                            <a:latin typeface="Cambria Math"/>
                          </a:rPr>
                          <m:t>𝟕</m:t>
                        </m:r>
                      </m:den>
                    </m:f>
                  </m:oMath>
                </a14:m>
                <a:r>
                  <a:rPr lang="cs-CZ" dirty="0" smtClean="0"/>
                  <a:t>         </a:t>
                </a:r>
                <a:endParaRPr lang="cs-CZ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cs-CZ" i="1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cs-CZ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>
                            <a:latin typeface="Cambria Math"/>
                          </a:rPr>
                          <m:t>𝟒</m:t>
                        </m:r>
                        <m:r>
                          <a:rPr lang="cs-CZ" b="1" i="1">
                            <a:latin typeface="Cambria Math"/>
                          </a:rPr>
                          <m:t>−</m:t>
                        </m:r>
                        <m:r>
                          <a:rPr lang="cs-CZ" b="1" i="1">
                            <a:latin typeface="Cambria Math"/>
                          </a:rPr>
                          <m:t>𝒙</m:t>
                        </m:r>
                      </m:num>
                      <m:den>
                        <m:r>
                          <a:rPr lang="cs-CZ" b="1" i="1">
                            <a:latin typeface="Cambria Math"/>
                          </a:rPr>
                          <m:t>𝟐</m:t>
                        </m:r>
                        <m:r>
                          <a:rPr lang="cs-CZ" b="1" i="1" smtClean="0">
                            <a:latin typeface="Cambria Math"/>
                          </a:rPr>
                          <m:t>𝒙</m:t>
                        </m:r>
                        <m:r>
                          <a:rPr lang="cs-CZ" b="1" i="1">
                            <a:latin typeface="Cambria Math"/>
                          </a:rPr>
                          <m:t>+</m:t>
                        </m:r>
                        <m:r>
                          <a:rPr lang="cs-CZ" b="1" i="1">
                            <a:latin typeface="Cambria Math"/>
                          </a:rPr>
                          <m:t>𝟕</m:t>
                        </m:r>
                      </m:den>
                    </m:f>
                  </m:oMath>
                </a14:m>
                <a:r>
                  <a:rPr lang="cs-CZ" dirty="0" smtClean="0"/>
                  <a:t>              </a:t>
                </a:r>
                <a:r>
                  <a:rPr lang="cs-CZ" dirty="0"/>
                  <a:t>/.</a:t>
                </a:r>
                <a:r>
                  <a:rPr lang="cs-CZ" dirty="0" smtClean="0"/>
                  <a:t>3.(2x + 7)</a:t>
                </a:r>
                <a:endParaRPr lang="cs-CZ" dirty="0"/>
              </a:p>
              <a:p>
                <a:pPr marL="0" indent="0">
                  <a:buNone/>
                </a:pPr>
                <a:r>
                  <a:rPr lang="cs-CZ" dirty="0" smtClean="0"/>
                  <a:t>2x + 7  </a:t>
                </a:r>
                <a:r>
                  <a:rPr lang="cs-CZ" dirty="0"/>
                  <a:t>= </a:t>
                </a:r>
                <a:r>
                  <a:rPr lang="cs-CZ" dirty="0" smtClean="0"/>
                  <a:t>3.(4 – x)</a:t>
                </a:r>
                <a:endParaRPr lang="cs-CZ" dirty="0"/>
              </a:p>
              <a:p>
                <a:pPr marL="0" indent="0">
                  <a:buNone/>
                </a:pPr>
                <a:r>
                  <a:rPr lang="cs-CZ" dirty="0" smtClean="0"/>
                  <a:t>2x + 7 </a:t>
                </a:r>
                <a:r>
                  <a:rPr lang="cs-CZ" dirty="0"/>
                  <a:t>= </a:t>
                </a:r>
                <a:r>
                  <a:rPr lang="cs-CZ" dirty="0" smtClean="0"/>
                  <a:t>12 – 3x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     5x = 5           /:5</a:t>
                </a:r>
                <a:endParaRPr lang="cs-CZ" dirty="0"/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      x = 1</a:t>
                </a:r>
                <a:endParaRPr lang="cs-CZ" dirty="0"/>
              </a:p>
              <a:p>
                <a:pPr marL="0" indent="0">
                  <a:buNone/>
                </a:pPr>
                <a:r>
                  <a:rPr lang="cs-CZ" dirty="0"/>
                  <a:t>Podmínka: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>
                            <a:latin typeface="Cambria Math"/>
                          </a:rPr>
                          <m:t>𝟒</m:t>
                        </m:r>
                        <m:r>
                          <a:rPr lang="cs-CZ" b="1" i="1">
                            <a:latin typeface="Cambria Math"/>
                          </a:rPr>
                          <m:t>−</m:t>
                        </m:r>
                        <m:r>
                          <a:rPr lang="cs-CZ" b="1" i="1">
                            <a:latin typeface="Cambria Math"/>
                          </a:rPr>
                          <m:t>𝒙</m:t>
                        </m:r>
                      </m:num>
                      <m:den>
                        <m:r>
                          <a:rPr lang="cs-CZ" b="1" i="1">
                            <a:latin typeface="Cambria Math"/>
                          </a:rPr>
                          <m:t>𝟐</m:t>
                        </m:r>
                        <m:r>
                          <a:rPr lang="cs-CZ" b="1" i="1" smtClean="0">
                            <a:latin typeface="Cambria Math"/>
                          </a:rPr>
                          <m:t>𝒙</m:t>
                        </m:r>
                        <m:r>
                          <a:rPr lang="cs-CZ" b="1" i="1">
                            <a:latin typeface="Cambria Math"/>
                          </a:rPr>
                          <m:t>+</m:t>
                        </m:r>
                        <m:r>
                          <a:rPr lang="cs-CZ" b="1" i="1">
                            <a:latin typeface="Cambria Math"/>
                          </a:rPr>
                          <m:t>𝟕</m:t>
                        </m:r>
                      </m:den>
                    </m:f>
                  </m:oMath>
                </a14:m>
                <a:r>
                  <a:rPr lang="cs-CZ" dirty="0" smtClean="0"/>
                  <a:t> </a:t>
                </a:r>
                <a:r>
                  <a:rPr lang="cs-CZ" dirty="0"/>
                  <a:t>˃ 0</a:t>
                </a:r>
              </a:p>
              <a:p>
                <a:pPr marL="0" indent="0">
                  <a:buNone/>
                </a:pPr>
                <a:r>
                  <a:rPr lang="cs-CZ" dirty="0"/>
                  <a:t>                      x </a:t>
                </a:r>
                <a:r>
                  <a:rPr lang="cs-CZ" dirty="0" smtClean="0">
                    <a:latin typeface="Calibri"/>
                  </a:rPr>
                  <a:t>є ( 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7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cs-CZ" dirty="0" smtClean="0"/>
                  <a:t>  ; 4 )   splněna</a:t>
                </a:r>
                <a:endParaRPr lang="cs-CZ" dirty="0"/>
              </a:p>
              <a:p>
                <a:pPr marL="0" indent="0">
                  <a:buNone/>
                </a:pPr>
                <a:r>
                  <a:rPr lang="cs-CZ" b="1" dirty="0">
                    <a:solidFill>
                      <a:srgbClr val="C00000"/>
                    </a:solidFill>
                  </a:rPr>
                  <a:t>P = </a:t>
                </a:r>
                <a:r>
                  <a:rPr lang="cs-CZ" b="1" dirty="0" smtClean="0">
                    <a:solidFill>
                      <a:srgbClr val="C00000"/>
                    </a:solidFill>
                  </a:rPr>
                  <a:t>{ 1 }</a:t>
                </a:r>
                <a:endParaRPr lang="cs-CZ" b="1" dirty="0">
                  <a:solidFill>
                    <a:srgbClr val="C00000"/>
                  </a:solidFill>
                </a:endParaRPr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427984" y="1453030"/>
                <a:ext cx="4320480" cy="5288338"/>
              </a:xfrm>
              <a:blipFill rotWithShape="1">
                <a:blip r:embed="rId3"/>
                <a:stretch>
                  <a:fillRect/>
                </a:stretch>
              </a:blipFill>
              <a:ln>
                <a:solidFill>
                  <a:schemeClr val="accent1"/>
                </a:solidFill>
              </a:ln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02095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1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1000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1000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1000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1000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1000"/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251520" y="476672"/>
                <a:ext cx="3960440" cy="5433467"/>
              </a:xfrm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>
                <a:normAutofit fontScale="55000" lnSpcReduction="20000"/>
              </a:bodyPr>
              <a:lstStyle/>
              <a:p>
                <a:pPr marL="0" indent="0">
                  <a:buNone/>
                </a:pPr>
                <a:r>
                  <a:rPr lang="cs-CZ" b="1" u="sng" dirty="0" smtClean="0"/>
                  <a:t>Postup:</a:t>
                </a:r>
              </a:p>
              <a:p>
                <a:pPr marL="0" indent="0">
                  <a:buNone/>
                </a:pPr>
                <a:r>
                  <a:rPr lang="cs-CZ" dirty="0" smtClean="0"/>
                  <a:t>1)Při </a:t>
                </a:r>
                <a:r>
                  <a:rPr lang="cs-CZ" dirty="0"/>
                  <a:t>řešení složitějších rovnic nutno použít nejprve věty o </a:t>
                </a:r>
                <a:r>
                  <a:rPr lang="cs-CZ" dirty="0" smtClean="0"/>
                  <a:t>logaritmování.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cs-CZ" b="1" i="1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cs-CZ" b="1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1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𝒍𝒐𝒈</m:t>
                            </m:r>
                          </m:e>
                          <m:sub>
                            <m:r>
                              <a:rPr lang="cs-CZ" b="1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𝒂</m:t>
                            </m:r>
                          </m:sub>
                        </m:sSub>
                      </m:fName>
                      <m:e>
                        <m:r>
                          <a:rPr lang="cs-CZ" b="1" i="1">
                            <a:solidFill>
                              <a:srgbClr val="C00000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cs-CZ" b="1" i="1">
                            <a:solidFill>
                              <a:srgbClr val="C00000"/>
                            </a:solidFill>
                            <a:latin typeface="Cambria Math"/>
                          </a:rPr>
                          <m:t>𝒙</m:t>
                        </m:r>
                        <m:r>
                          <a:rPr lang="cs-CZ" b="1" i="1">
                            <a:solidFill>
                              <a:srgbClr val="C00000"/>
                            </a:solidFill>
                            <a:latin typeface="Cambria Math"/>
                          </a:rPr>
                          <m:t>.</m:t>
                        </m:r>
                        <m:r>
                          <a:rPr lang="cs-CZ" b="1" i="1">
                            <a:solidFill>
                              <a:srgbClr val="C00000"/>
                            </a:solidFill>
                            <a:latin typeface="Cambria Math"/>
                          </a:rPr>
                          <m:t>𝒚</m:t>
                        </m:r>
                        <m:r>
                          <a:rPr lang="cs-CZ" b="1" i="1">
                            <a:solidFill>
                              <a:srgbClr val="C00000"/>
                            </a:solidFill>
                            <a:latin typeface="Cambria Math"/>
                          </a:rPr>
                          <m:t>) </m:t>
                        </m:r>
                      </m:e>
                    </m:func>
                  </m:oMath>
                </a14:m>
                <a:r>
                  <a:rPr lang="cs-CZ" b="1" dirty="0">
                    <a:solidFill>
                      <a:srgbClr val="C00000"/>
                    </a:solidFill>
                  </a:rPr>
                  <a:t>=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cs-CZ" b="1" i="1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cs-CZ" b="1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1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𝒍𝒐𝒈</m:t>
                            </m:r>
                          </m:e>
                          <m:sub>
                            <m:r>
                              <a:rPr lang="cs-CZ" b="1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𝒂</m:t>
                            </m:r>
                          </m:sub>
                        </m:sSub>
                      </m:fName>
                      <m:e>
                        <m:r>
                          <a:rPr lang="cs-CZ" b="1" i="1">
                            <a:solidFill>
                              <a:srgbClr val="C00000"/>
                            </a:solidFill>
                            <a:latin typeface="Cambria Math"/>
                          </a:rPr>
                          <m:t>𝒙</m:t>
                        </m:r>
                        <m:r>
                          <a:rPr lang="cs-CZ" b="1" i="1">
                            <a:solidFill>
                              <a:srgbClr val="C00000"/>
                            </a:solidFill>
                            <a:latin typeface="Cambria Math"/>
                          </a:rPr>
                          <m:t> </m:t>
                        </m:r>
                      </m:e>
                    </m:func>
                  </m:oMath>
                </a14:m>
                <a:r>
                  <a:rPr lang="cs-CZ" b="1" dirty="0">
                    <a:solidFill>
                      <a:srgbClr val="C00000"/>
                    </a:solidFill>
                  </a:rPr>
                  <a:t>+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cs-CZ" b="1" i="1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cs-CZ" b="1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1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𝒍𝒐𝒈</m:t>
                            </m:r>
                          </m:e>
                          <m:sub>
                            <m:r>
                              <a:rPr lang="cs-CZ" b="1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𝒂</m:t>
                            </m:r>
                          </m:sub>
                        </m:sSub>
                      </m:fName>
                      <m:e>
                        <m:r>
                          <a:rPr lang="cs-CZ" b="1" i="1">
                            <a:solidFill>
                              <a:srgbClr val="C00000"/>
                            </a:solidFill>
                            <a:latin typeface="Cambria Math"/>
                          </a:rPr>
                          <m:t>𝒚</m:t>
                        </m:r>
                        <m:r>
                          <a:rPr lang="cs-CZ" b="1" i="1">
                            <a:solidFill>
                              <a:srgbClr val="C00000"/>
                            </a:solidFill>
                            <a:latin typeface="Cambria Math"/>
                          </a:rPr>
                          <m:t> </m:t>
                        </m:r>
                      </m:e>
                    </m:func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cs-CZ" b="1" i="1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cs-CZ" b="1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1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𝒍𝒐𝒈</m:t>
                            </m:r>
                          </m:e>
                          <m:sub>
                            <m:r>
                              <a:rPr lang="cs-CZ" b="1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𝒂</m:t>
                            </m:r>
                          </m:sub>
                        </m:sSub>
                      </m:fName>
                      <m:e>
                        <m:f>
                          <m:fPr>
                            <m:ctrlPr>
                              <a:rPr lang="cs-CZ" b="1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cs-CZ" b="1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𝒙</m:t>
                            </m:r>
                          </m:num>
                          <m:den>
                            <m:r>
                              <a:rPr lang="cs-CZ" b="1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𝒚</m:t>
                            </m:r>
                          </m:den>
                        </m:f>
                        <m:r>
                          <a:rPr lang="cs-CZ" b="1" i="1">
                            <a:solidFill>
                              <a:srgbClr val="C00000"/>
                            </a:solidFill>
                            <a:latin typeface="Cambria Math"/>
                          </a:rPr>
                          <m:t> </m:t>
                        </m:r>
                      </m:e>
                    </m:func>
                  </m:oMath>
                </a14:m>
                <a:r>
                  <a:rPr lang="cs-CZ" b="1" dirty="0">
                    <a:solidFill>
                      <a:srgbClr val="C00000"/>
                    </a:solidFill>
                  </a:rPr>
                  <a:t>=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cs-CZ" b="1" i="1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cs-CZ" b="1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1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𝒍𝒐𝒈</m:t>
                            </m:r>
                          </m:e>
                          <m:sub>
                            <m:r>
                              <a:rPr lang="cs-CZ" b="1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𝒂</m:t>
                            </m:r>
                          </m:sub>
                        </m:sSub>
                      </m:fName>
                      <m:e>
                        <m:r>
                          <a:rPr lang="cs-CZ" b="1" i="1">
                            <a:solidFill>
                              <a:srgbClr val="C00000"/>
                            </a:solidFill>
                            <a:latin typeface="Cambria Math"/>
                          </a:rPr>
                          <m:t>𝒙</m:t>
                        </m:r>
                        <m:r>
                          <a:rPr lang="cs-CZ" b="1" i="1">
                            <a:solidFill>
                              <a:srgbClr val="C00000"/>
                            </a:solidFill>
                            <a:latin typeface="Cambria Math"/>
                          </a:rPr>
                          <m:t> </m:t>
                        </m:r>
                      </m:e>
                    </m:func>
                    <m:r>
                      <a:rPr lang="cs-CZ" b="1">
                        <a:solidFill>
                          <a:srgbClr val="C00000"/>
                        </a:solidFill>
                        <a:latin typeface="Cambria Math"/>
                      </a:rPr>
                      <m:t>−</m:t>
                    </m:r>
                    <m:func>
                      <m:funcPr>
                        <m:ctrlPr>
                          <a:rPr lang="cs-CZ" b="1" i="1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cs-CZ" b="1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1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𝒍𝒐𝒈</m:t>
                            </m:r>
                          </m:e>
                          <m:sub>
                            <m:r>
                              <a:rPr lang="cs-CZ" b="1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𝒂</m:t>
                            </m:r>
                          </m:sub>
                        </m:sSub>
                      </m:fName>
                      <m:e>
                        <m:r>
                          <a:rPr lang="cs-CZ" b="1" i="1">
                            <a:solidFill>
                              <a:srgbClr val="C00000"/>
                            </a:solidFill>
                            <a:latin typeface="Cambria Math"/>
                          </a:rPr>
                          <m:t>𝒚</m:t>
                        </m:r>
                        <m:r>
                          <a:rPr lang="cs-CZ" b="1" i="1">
                            <a:solidFill>
                              <a:srgbClr val="C00000"/>
                            </a:solidFill>
                            <a:latin typeface="Cambria Math"/>
                          </a:rPr>
                          <m:t> </m:t>
                        </m:r>
                      </m:e>
                    </m:func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cs-CZ" b="1" i="1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cs-CZ" b="1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1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𝒍𝒐𝒈</m:t>
                            </m:r>
                          </m:e>
                          <m:sub>
                            <m:r>
                              <a:rPr lang="cs-CZ" b="1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𝒂</m:t>
                            </m:r>
                          </m:sub>
                        </m:sSub>
                        <m:sSup>
                          <m:sSupPr>
                            <m:ctrlPr>
                              <a:rPr lang="cs-CZ" b="1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cs-CZ" b="1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𝒙</m:t>
                            </m:r>
                          </m:e>
                          <m:sup>
                            <m:r>
                              <a:rPr lang="cs-CZ" b="1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𝒏</m:t>
                            </m:r>
                          </m:sup>
                        </m:sSup>
                      </m:fName>
                      <m:e>
                        <m:r>
                          <a:rPr lang="cs-CZ" b="1" i="1">
                            <a:solidFill>
                              <a:srgbClr val="C00000"/>
                            </a:solidFill>
                            <a:latin typeface="Cambria Math"/>
                          </a:rPr>
                          <m:t> </m:t>
                        </m:r>
                      </m:e>
                    </m:func>
                  </m:oMath>
                </a14:m>
                <a:r>
                  <a:rPr lang="cs-CZ" b="1" dirty="0">
                    <a:solidFill>
                      <a:srgbClr val="C00000"/>
                    </a:solidFill>
                  </a:rPr>
                  <a:t>= n.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cs-CZ" b="1" i="1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cs-CZ" b="1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1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𝒍𝒐𝒈</m:t>
                            </m:r>
                          </m:e>
                          <m:sub>
                            <m:r>
                              <a:rPr lang="cs-CZ" b="1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𝒂</m:t>
                            </m:r>
                          </m:sub>
                        </m:sSub>
                      </m:fName>
                      <m:e>
                        <m:r>
                          <a:rPr lang="cs-CZ" b="1" i="1">
                            <a:solidFill>
                              <a:srgbClr val="C00000"/>
                            </a:solidFill>
                            <a:latin typeface="Cambria Math"/>
                          </a:rPr>
                          <m:t>𝒙</m:t>
                        </m:r>
                        <m:r>
                          <a:rPr lang="cs-CZ" b="1" i="1">
                            <a:solidFill>
                              <a:srgbClr val="C00000"/>
                            </a:solidFill>
                            <a:latin typeface="Cambria Math"/>
                          </a:rPr>
                          <m:t> </m:t>
                        </m:r>
                      </m:e>
                    </m:func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2)Pomocí nich získáme pouze jeden logaritmus složeného výrazu, samotná čísla převedeme na druhou stranu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3)Pak použijeme definici logaritmu a rovnici dopočítáme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cs-CZ" b="1" i="1"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cs-CZ" b="1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1">
                                <a:latin typeface="Cambria Math"/>
                              </a:rPr>
                              <m:t>𝐥𝐨𝐠</m:t>
                            </m:r>
                          </m:e>
                          <m:sub>
                            <m:r>
                              <a:rPr lang="cs-CZ" b="1" i="1">
                                <a:latin typeface="Cambria Math"/>
                              </a:rPr>
                              <m:t>𝒂</m:t>
                            </m:r>
                          </m:sub>
                        </m:sSub>
                      </m:fName>
                      <m:e>
                        <m:r>
                          <a:rPr lang="cs-CZ" b="1" i="1">
                            <a:latin typeface="Cambria Math"/>
                          </a:rPr>
                          <m:t>𝒙</m:t>
                        </m:r>
                        <m:r>
                          <a:rPr lang="cs-CZ" b="1" i="1">
                            <a:latin typeface="Cambria Math"/>
                          </a:rPr>
                          <m:t> </m:t>
                        </m:r>
                      </m:e>
                    </m:func>
                  </m:oMath>
                </a14:m>
                <a:r>
                  <a:rPr lang="cs-CZ" b="1" dirty="0"/>
                  <a:t>= y ↔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>
                            <a:latin typeface="Cambria Math"/>
                          </a:rPr>
                          <m:t>𝒂</m:t>
                        </m:r>
                      </m:e>
                      <m:sup>
                        <m:r>
                          <a:rPr lang="cs-CZ" b="1" i="1">
                            <a:latin typeface="Cambria Math"/>
                          </a:rPr>
                          <m:t>𝒚</m:t>
                        </m:r>
                      </m:sup>
                    </m:sSup>
                  </m:oMath>
                </a14:m>
                <a:r>
                  <a:rPr lang="cs-CZ" b="1" dirty="0"/>
                  <a:t>= x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4)!definiční obor! Řešení musí ležet v definičním oboru</a:t>
                </a:r>
                <a:endParaRPr lang="cs-CZ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251520" y="476672"/>
                <a:ext cx="3960440" cy="5433467"/>
              </a:xfrm>
              <a:blipFill rotWithShape="1">
                <a:blip r:embed="rId2"/>
                <a:stretch>
                  <a:fillRect/>
                </a:stretch>
              </a:blipFill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355976" y="296652"/>
                <a:ext cx="4680520" cy="6264696"/>
              </a:xfrm>
              <a:ln>
                <a:solidFill>
                  <a:schemeClr val="accent1"/>
                </a:solidFill>
              </a:ln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149987" dist="250190" dir="8460000" algn="ctr">
                  <a:srgbClr val="000000">
                    <a:alpha val="28000"/>
                  </a:srgbClr>
                </a:outerShdw>
              </a:effectLst>
            </p:spPr>
            <p:txBody>
              <a:bodyPr>
                <a:normAutofit fontScale="55000" lnSpcReduction="20000"/>
              </a:bodyPr>
              <a:lstStyle/>
              <a:p>
                <a:pPr marL="0" indent="0">
                  <a:buNone/>
                </a:pPr>
                <a:endParaRPr lang="cs-CZ" b="1" dirty="0" smtClean="0"/>
              </a:p>
              <a:p>
                <a:pPr marL="0" indent="0">
                  <a:buNone/>
                </a:pPr>
                <a:r>
                  <a:rPr lang="cs-CZ" b="1" dirty="0" smtClean="0"/>
                  <a:t>1)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cs-CZ" b="1" i="1" smtClean="0"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cs-CZ" b="1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1" i="0" smtClean="0">
                                <a:latin typeface="Cambria Math"/>
                              </a:rPr>
                              <m:t>𝐥𝐨𝐠</m:t>
                            </m:r>
                          </m:e>
                          <m:sub>
                            <m:r>
                              <a:rPr lang="cs-CZ" b="1" i="1" smtClean="0">
                                <a:latin typeface="Cambria Math"/>
                              </a:rPr>
                              <m:t>𝟑</m:t>
                            </m:r>
                          </m:sub>
                        </m:sSub>
                      </m:fName>
                      <m:e>
                        <m:r>
                          <a:rPr lang="cs-CZ" b="1" i="1" smtClean="0">
                            <a:latin typeface="Cambria Math"/>
                          </a:rPr>
                          <m:t>(</m:t>
                        </m:r>
                        <m:r>
                          <a:rPr lang="cs-CZ" b="1" i="1" smtClean="0">
                            <a:latin typeface="Cambria Math"/>
                          </a:rPr>
                          <m:t>𝒙</m:t>
                        </m:r>
                        <m:r>
                          <a:rPr lang="cs-CZ" b="1" i="1" smtClean="0">
                            <a:latin typeface="Cambria Math"/>
                          </a:rPr>
                          <m:t>+</m:t>
                        </m:r>
                        <m:r>
                          <a:rPr lang="cs-CZ" b="1" i="1" smtClean="0">
                            <a:latin typeface="Cambria Math"/>
                          </a:rPr>
                          <m:t>𝟕</m:t>
                        </m:r>
                        <m:r>
                          <a:rPr lang="cs-CZ" b="1" i="1" smtClean="0">
                            <a:latin typeface="Cambria Math"/>
                          </a:rPr>
                          <m:t>)</m:t>
                        </m:r>
                      </m:e>
                    </m:func>
                  </m:oMath>
                </a14:m>
                <a:r>
                  <a:rPr lang="cs-CZ" b="1" dirty="0" smtClean="0"/>
                  <a:t> + 4 -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cs-CZ" b="1" i="1" smtClean="0"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cs-CZ" b="1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1" i="0" smtClean="0">
                                <a:latin typeface="Cambria Math"/>
                              </a:rPr>
                              <m:t>𝐥𝐨𝐠</m:t>
                            </m:r>
                          </m:e>
                          <m:sub>
                            <m:r>
                              <a:rPr lang="cs-CZ" b="1" i="1" smtClean="0">
                                <a:latin typeface="Cambria Math"/>
                              </a:rPr>
                              <m:t>𝟑</m:t>
                            </m:r>
                          </m:sub>
                        </m:sSub>
                      </m:fName>
                      <m:e>
                        <m:r>
                          <a:rPr lang="cs-CZ" b="1" i="1" smtClean="0">
                            <a:latin typeface="Cambria Math"/>
                          </a:rPr>
                          <m:t>(</m:t>
                        </m:r>
                        <m:r>
                          <a:rPr lang="cs-CZ" b="1" i="1" smtClean="0">
                            <a:latin typeface="Cambria Math"/>
                          </a:rPr>
                          <m:t>𝟑</m:t>
                        </m:r>
                        <m:r>
                          <a:rPr lang="cs-CZ" b="1" i="1" smtClean="0">
                            <a:latin typeface="Cambria Math"/>
                          </a:rPr>
                          <m:t>𝒙</m:t>
                        </m:r>
                        <m:r>
                          <a:rPr lang="cs-CZ" b="1" i="1" smtClean="0">
                            <a:latin typeface="Cambria Math"/>
                          </a:rPr>
                          <m:t>+</m:t>
                        </m:r>
                        <m:r>
                          <a:rPr lang="cs-CZ" b="1" i="1" smtClean="0">
                            <a:latin typeface="Cambria Math"/>
                          </a:rPr>
                          <m:t>𝟔</m:t>
                        </m:r>
                        <m:r>
                          <a:rPr lang="cs-CZ" b="1" i="1" smtClean="0">
                            <a:latin typeface="Cambria Math"/>
                          </a:rPr>
                          <m:t>)</m:t>
                        </m:r>
                      </m:e>
                    </m:func>
                  </m:oMath>
                </a14:m>
                <a:r>
                  <a:rPr lang="cs-CZ" b="1" dirty="0" smtClean="0"/>
                  <a:t> = 6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cs-CZ" i="1"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cs-CZ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cs-CZ">
                                <a:latin typeface="Cambria Math"/>
                              </a:rPr>
                              <m:t>log</m:t>
                            </m:r>
                          </m:e>
                          <m:sub>
                            <m:r>
                              <a:rPr lang="cs-CZ" i="1">
                                <a:latin typeface="Cambria Math"/>
                              </a:rPr>
                              <m:t>3</m:t>
                            </m:r>
                          </m:sub>
                        </m:sSub>
                      </m:fName>
                      <m:e>
                        <m:r>
                          <a:rPr lang="cs-CZ" i="1">
                            <a:latin typeface="Cambria Math"/>
                          </a:rPr>
                          <m:t>(</m:t>
                        </m:r>
                        <m:r>
                          <a:rPr lang="cs-CZ" i="1">
                            <a:latin typeface="Cambria Math"/>
                          </a:rPr>
                          <m:t>𝑥</m:t>
                        </m:r>
                        <m:r>
                          <a:rPr lang="cs-CZ" i="1">
                            <a:latin typeface="Cambria Math"/>
                          </a:rPr>
                          <m:t>+7)</m:t>
                        </m:r>
                      </m:e>
                    </m:func>
                  </m:oMath>
                </a14:m>
                <a:r>
                  <a:rPr lang="cs-CZ" dirty="0" smtClean="0"/>
                  <a:t> </a:t>
                </a:r>
                <a:r>
                  <a:rPr lang="cs-CZ" dirty="0"/>
                  <a:t>-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cs-CZ" i="1"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cs-CZ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cs-CZ">
                                <a:latin typeface="Cambria Math"/>
                              </a:rPr>
                              <m:t>log</m:t>
                            </m:r>
                          </m:e>
                          <m:sub>
                            <m:r>
                              <a:rPr lang="cs-CZ" i="1">
                                <a:latin typeface="Cambria Math"/>
                              </a:rPr>
                              <m:t>3</m:t>
                            </m:r>
                          </m:sub>
                        </m:sSub>
                      </m:fName>
                      <m:e>
                        <m:r>
                          <a:rPr lang="cs-CZ" i="1">
                            <a:latin typeface="Cambria Math"/>
                          </a:rPr>
                          <m:t>(3</m:t>
                        </m:r>
                        <m:r>
                          <a:rPr lang="cs-CZ" i="1">
                            <a:latin typeface="Cambria Math"/>
                          </a:rPr>
                          <m:t>𝑥</m:t>
                        </m:r>
                        <m:r>
                          <a:rPr lang="cs-CZ" i="1">
                            <a:latin typeface="Cambria Math"/>
                          </a:rPr>
                          <m:t>+6)</m:t>
                        </m:r>
                      </m:e>
                    </m:func>
                  </m:oMath>
                </a14:m>
                <a:r>
                  <a:rPr lang="cs-CZ" dirty="0"/>
                  <a:t> = </a:t>
                </a:r>
                <a:r>
                  <a:rPr lang="cs-CZ" dirty="0" smtClean="0"/>
                  <a:t>6 – 4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cs-CZ" i="1" smtClean="0"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cs-CZ" i="0" smtClean="0">
                                <a:latin typeface="Cambria Math"/>
                              </a:rPr>
                              <m:t>log</m:t>
                            </m:r>
                          </m:e>
                          <m:sub>
                            <m:r>
                              <a:rPr lang="cs-CZ" b="0" i="1" smtClean="0">
                                <a:latin typeface="Cambria Math"/>
                              </a:rPr>
                              <m:t>3</m:t>
                            </m:r>
                          </m:sub>
                        </m:sSub>
                      </m:fName>
                      <m:e>
                        <m:f>
                          <m:f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cs-CZ" b="0" i="1" smtClean="0">
                                <a:latin typeface="Cambria Math"/>
                              </a:rPr>
                              <m:t>𝑥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+7</m:t>
                            </m:r>
                          </m:num>
                          <m:den>
                            <m:r>
                              <a:rPr lang="cs-CZ" b="0" i="1" smtClean="0">
                                <a:latin typeface="Cambria Math"/>
                              </a:rPr>
                              <m:t>3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𝑥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+6</m:t>
                            </m:r>
                          </m:den>
                        </m:f>
                      </m:e>
                    </m:func>
                  </m:oMath>
                </a14:m>
                <a:r>
                  <a:rPr lang="cs-CZ" dirty="0" smtClean="0"/>
                  <a:t> = 2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  <m:r>
                          <a:rPr lang="cs-CZ" b="0" i="1" smtClean="0">
                            <a:latin typeface="Cambria Math"/>
                          </a:rPr>
                          <m:t>+7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  <m:r>
                          <a:rPr lang="cs-CZ" b="0" i="1" smtClean="0">
                            <a:latin typeface="Cambria Math"/>
                          </a:rPr>
                          <m:t>+6</m:t>
                        </m:r>
                      </m:den>
                    </m:f>
                  </m:oMath>
                </a14:m>
                <a:r>
                  <a:rPr lang="cs-CZ" dirty="0" smtClean="0"/>
                  <a:t>     /.(3x + 6)</a:t>
                </a:r>
              </a:p>
              <a:p>
                <a:pPr marL="0" indent="0">
                  <a:buNone/>
                </a:pPr>
                <a:r>
                  <a:rPr lang="cs-CZ" dirty="0" smtClean="0"/>
                  <a:t>27x + 54 = x + 7</a:t>
                </a:r>
                <a:endParaRPr lang="cs-CZ" dirty="0"/>
              </a:p>
              <a:p>
                <a:pPr marL="0" indent="0">
                  <a:buNone/>
                </a:pPr>
                <a:r>
                  <a:rPr lang="cs-CZ" dirty="0" smtClean="0"/>
                  <a:t>26x = - 47</a:t>
                </a:r>
              </a:p>
              <a:p>
                <a:pPr marL="0" indent="0">
                  <a:buNone/>
                </a:pPr>
                <a:r>
                  <a:rPr lang="cs-CZ" dirty="0"/>
                  <a:t>x</a:t>
                </a:r>
                <a:r>
                  <a:rPr lang="cs-CZ" dirty="0" smtClean="0"/>
                  <a:t> = - 1,81</a:t>
                </a:r>
              </a:p>
              <a:p>
                <a:pPr marL="0" indent="0">
                  <a:buNone/>
                </a:pPr>
                <a:r>
                  <a:rPr lang="cs-CZ" dirty="0" smtClean="0"/>
                  <a:t>Podmínky: x+7˃0; 3x + 6˃ 0</a:t>
                </a:r>
              </a:p>
              <a:p>
                <a:pPr marL="0" indent="0">
                  <a:buNone/>
                </a:pPr>
                <a:r>
                  <a:rPr lang="cs-CZ" dirty="0" smtClean="0"/>
                  <a:t>x˃-7; x ˃ -2 je splněna!</a:t>
                </a:r>
              </a:p>
              <a:p>
                <a:pPr marL="0" indent="0">
                  <a:buNone/>
                </a:pPr>
                <a:r>
                  <a:rPr lang="cs-CZ" b="1" dirty="0" smtClean="0">
                    <a:solidFill>
                      <a:srgbClr val="C00000"/>
                    </a:solidFill>
                  </a:rPr>
                  <a:t>P = {-1,81  }</a:t>
                </a:r>
              </a:p>
              <a:p>
                <a:pPr marL="0" indent="0">
                  <a:buNone/>
                </a:pPr>
                <a:endParaRPr lang="cs-CZ" b="1" dirty="0">
                  <a:solidFill>
                    <a:srgbClr val="C00000"/>
                  </a:solidFill>
                </a:endParaRPr>
              </a:p>
              <a:p>
                <a:pPr marL="0" indent="0">
                  <a:buNone/>
                </a:pPr>
                <a:r>
                  <a:rPr lang="cs-CZ" b="1" dirty="0" smtClean="0"/>
                  <a:t>2) 2.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cs-CZ" b="1" i="1"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cs-CZ" b="1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1">
                                <a:latin typeface="Cambria Math"/>
                              </a:rPr>
                              <m:t>𝐥𝐨𝐠</m:t>
                            </m:r>
                          </m:e>
                          <m:sub>
                            <m:r>
                              <a:rPr lang="cs-CZ" b="1" i="1">
                                <a:latin typeface="Cambria Math"/>
                              </a:rPr>
                              <m:t>𝟑</m:t>
                            </m:r>
                          </m:sub>
                        </m:sSub>
                      </m:fName>
                      <m:e>
                        <m:r>
                          <a:rPr lang="cs-CZ" b="1" i="1">
                            <a:latin typeface="Cambria Math"/>
                          </a:rPr>
                          <m:t>(</m:t>
                        </m:r>
                        <m:r>
                          <a:rPr lang="cs-CZ" b="1" i="1" smtClean="0">
                            <a:latin typeface="Cambria Math"/>
                          </a:rPr>
                          <m:t>𝟑</m:t>
                        </m:r>
                        <m:r>
                          <a:rPr lang="cs-CZ" b="1" i="1">
                            <a:latin typeface="Cambria Math"/>
                          </a:rPr>
                          <m:t>𝒙</m:t>
                        </m:r>
                        <m:r>
                          <a:rPr lang="cs-CZ" b="1" i="1" smtClean="0">
                            <a:latin typeface="Cambria Math"/>
                          </a:rPr>
                          <m:t>−</m:t>
                        </m:r>
                        <m:r>
                          <a:rPr lang="cs-CZ" b="1" i="1" smtClean="0">
                            <a:latin typeface="Cambria Math"/>
                          </a:rPr>
                          <m:t>𝟔</m:t>
                        </m:r>
                        <m:r>
                          <a:rPr lang="cs-CZ" b="1" i="1">
                            <a:latin typeface="Cambria Math"/>
                          </a:rPr>
                          <m:t>)</m:t>
                        </m:r>
                      </m:e>
                    </m:func>
                  </m:oMath>
                </a14:m>
                <a:r>
                  <a:rPr lang="cs-CZ" b="1" dirty="0"/>
                  <a:t> + </a:t>
                </a:r>
                <a:r>
                  <a:rPr lang="cs-CZ" b="1" dirty="0" smtClean="0"/>
                  <a:t>2 </a:t>
                </a:r>
                <a:r>
                  <a:rPr lang="cs-CZ" b="1" dirty="0"/>
                  <a:t>-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cs-CZ" b="1" i="1"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cs-CZ" b="1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1">
                                <a:latin typeface="Cambria Math"/>
                              </a:rPr>
                              <m:t>𝐥𝐨𝐠</m:t>
                            </m:r>
                          </m:e>
                          <m:sub>
                            <m:r>
                              <a:rPr lang="cs-CZ" b="1" i="1">
                                <a:latin typeface="Cambria Math"/>
                              </a:rPr>
                              <m:t>𝟑</m:t>
                            </m:r>
                          </m:sub>
                        </m:sSub>
                      </m:fName>
                      <m:e>
                        <m:r>
                          <a:rPr lang="cs-CZ" b="1" i="1">
                            <a:latin typeface="Cambria Math"/>
                          </a:rPr>
                          <m:t>(</m:t>
                        </m:r>
                        <m:r>
                          <a:rPr lang="cs-CZ" b="1" i="1">
                            <a:latin typeface="Cambria Math"/>
                          </a:rPr>
                          <m:t>𝒙</m:t>
                        </m:r>
                        <m:r>
                          <a:rPr lang="cs-CZ" b="1" i="1">
                            <a:latin typeface="Cambria Math"/>
                          </a:rPr>
                          <m:t>+</m:t>
                        </m:r>
                        <m:r>
                          <a:rPr lang="cs-CZ" b="1" i="1">
                            <a:latin typeface="Cambria Math"/>
                          </a:rPr>
                          <m:t>𝟔</m:t>
                        </m:r>
                        <m:r>
                          <a:rPr lang="cs-CZ" b="1" i="1">
                            <a:latin typeface="Cambria Math"/>
                          </a:rPr>
                          <m:t>)</m:t>
                        </m:r>
                      </m:e>
                    </m:func>
                  </m:oMath>
                </a14:m>
                <a:r>
                  <a:rPr lang="cs-CZ" b="1" dirty="0"/>
                  <a:t> = 6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cs-CZ" i="1" smtClean="0"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cs-CZ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cs-CZ">
                                <a:latin typeface="Cambria Math"/>
                              </a:rPr>
                              <m:t>log</m:t>
                            </m:r>
                          </m:e>
                          <m:sub>
                            <m:r>
                              <a:rPr lang="cs-CZ" i="1">
                                <a:latin typeface="Cambria Math"/>
                              </a:rPr>
                              <m:t>3</m:t>
                            </m:r>
                          </m:sub>
                        </m:sSub>
                      </m:fName>
                      <m:e>
                        <m:sSup>
                          <m:sSup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(3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𝑥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−6)</m:t>
                            </m:r>
                          </m:e>
                          <m:sup>
                            <m:r>
                              <a:rPr lang="cs-CZ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e>
                    </m:func>
                  </m:oMath>
                </a14:m>
                <a:r>
                  <a:rPr lang="cs-CZ" dirty="0"/>
                  <a:t> -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cs-CZ" i="1"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cs-CZ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cs-CZ">
                                <a:latin typeface="Cambria Math"/>
                              </a:rPr>
                              <m:t>log</m:t>
                            </m:r>
                          </m:e>
                          <m:sub>
                            <m:r>
                              <a:rPr lang="cs-CZ" i="1">
                                <a:latin typeface="Cambria Math"/>
                              </a:rPr>
                              <m:t>3</m:t>
                            </m:r>
                          </m:sub>
                        </m:sSub>
                      </m:fName>
                      <m:e>
                        <m:r>
                          <a:rPr lang="cs-CZ" i="1">
                            <a:latin typeface="Cambria Math"/>
                          </a:rPr>
                          <m:t>(</m:t>
                        </m:r>
                        <m:r>
                          <a:rPr lang="cs-CZ" i="1">
                            <a:latin typeface="Cambria Math"/>
                          </a:rPr>
                          <m:t>𝑥</m:t>
                        </m:r>
                        <m:r>
                          <a:rPr lang="cs-CZ" i="1">
                            <a:latin typeface="Cambria Math"/>
                          </a:rPr>
                          <m:t>+6)</m:t>
                        </m:r>
                      </m:e>
                    </m:func>
                  </m:oMath>
                </a14:m>
                <a:r>
                  <a:rPr lang="cs-CZ" dirty="0"/>
                  <a:t> = 6 – </a:t>
                </a:r>
                <a:r>
                  <a:rPr lang="cs-CZ" dirty="0" smtClean="0"/>
                  <a:t>2</a:t>
                </a:r>
                <a:endParaRPr lang="cs-CZ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cs-CZ" i="1"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cs-CZ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cs-CZ">
                                <a:latin typeface="Cambria Math"/>
                              </a:rPr>
                              <m:t>log</m:t>
                            </m:r>
                          </m:e>
                          <m:sub>
                            <m:r>
                              <a:rPr lang="cs-CZ" i="1">
                                <a:latin typeface="Cambria Math"/>
                              </a:rPr>
                              <m:t>3</m:t>
                            </m:r>
                          </m:sub>
                        </m:sSub>
                      </m:fName>
                      <m:e>
                        <m:f>
                          <m:f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cs-CZ" i="1" smtClean="0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b="0" i="1" smtClean="0">
                                    <a:latin typeface="Cambria Math"/>
                                  </a:rPr>
                                  <m:t>(3</m:t>
                                </m:r>
                                <m:r>
                                  <a:rPr lang="cs-CZ" b="0" i="1" smtClean="0">
                                    <a:latin typeface="Cambria Math"/>
                                  </a:rPr>
                                  <m:t>𝑥</m:t>
                                </m:r>
                                <m:r>
                                  <a:rPr lang="cs-CZ" b="0" i="1" smtClean="0">
                                    <a:latin typeface="Cambria Math"/>
                                  </a:rPr>
                                  <m:t>−6)</m:t>
                                </m:r>
                              </m:e>
                              <m:sup>
                                <m:r>
                                  <a:rPr lang="cs-CZ" b="0" i="1" smtClean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cs-CZ" b="0" i="1" smtClean="0">
                                <a:latin typeface="Cambria Math"/>
                              </a:rPr>
                              <m:t>𝑥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+6</m:t>
                            </m:r>
                          </m:den>
                        </m:f>
                      </m:e>
                    </m:func>
                  </m:oMath>
                </a14:m>
                <a:r>
                  <a:rPr lang="cs-CZ" dirty="0"/>
                  <a:t> = </a:t>
                </a:r>
                <a:r>
                  <a:rPr lang="cs-CZ" dirty="0" smtClean="0"/>
                  <a:t>4</a:t>
                </a:r>
                <a:endParaRPr lang="cs-CZ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i="1">
                            <a:latin typeface="Cambria Math"/>
                          </a:rPr>
                        </m:ctrlPr>
                      </m:sSupPr>
                      <m:e>
                        <m:r>
                          <a:rPr lang="cs-CZ" i="1">
                            <a:latin typeface="Cambria Math"/>
                          </a:rPr>
                          <m:t>3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4</m:t>
                        </m:r>
                      </m:sup>
                    </m:sSup>
                  </m:oMath>
                </a14:m>
                <a:r>
                  <a:rPr lang="cs-CZ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9</m:t>
                        </m:r>
                        <m:sSup>
                          <m:sSupPr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cs-CZ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cs-CZ" b="0" i="1" smtClean="0">
                            <a:latin typeface="Cambria Math"/>
                          </a:rPr>
                          <m:t>−36</m:t>
                        </m:r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  <m:r>
                          <a:rPr lang="cs-CZ" b="0" i="1" smtClean="0">
                            <a:latin typeface="Cambria Math"/>
                          </a:rPr>
                          <m:t>+36</m:t>
                        </m:r>
                      </m:num>
                      <m:den>
                        <m:r>
                          <a:rPr lang="cs-CZ" i="1">
                            <a:latin typeface="Cambria Math"/>
                          </a:rPr>
                          <m:t>𝑥</m:t>
                        </m:r>
                        <m:r>
                          <a:rPr lang="cs-CZ" i="1">
                            <a:latin typeface="Cambria Math"/>
                          </a:rPr>
                          <m:t>+6</m:t>
                        </m:r>
                      </m:den>
                    </m:f>
                  </m:oMath>
                </a14:m>
                <a:r>
                  <a:rPr lang="cs-CZ" dirty="0"/>
                  <a:t>     </a:t>
                </a:r>
                <a:r>
                  <a:rPr lang="cs-CZ" dirty="0" smtClean="0"/>
                  <a:t>/.(x </a:t>
                </a:r>
                <a:r>
                  <a:rPr lang="cs-CZ" dirty="0"/>
                  <a:t>+ 6)</a:t>
                </a:r>
              </a:p>
              <a:p>
                <a:pPr marL="0" indent="0">
                  <a:buNone/>
                </a:pPr>
                <a:r>
                  <a:rPr lang="cs-CZ" dirty="0" smtClean="0"/>
                  <a:t>81.(x+6) </a:t>
                </a:r>
                <a:r>
                  <a:rPr lang="cs-CZ" dirty="0"/>
                  <a:t>= </a:t>
                </a:r>
                <a:r>
                  <a:rPr lang="cs-CZ" dirty="0" smtClean="0"/>
                  <a:t>9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-36x+36</a:t>
                </a:r>
                <a:endParaRPr lang="cs-CZ" dirty="0"/>
              </a:p>
              <a:p>
                <a:pPr marL="0" indent="0">
                  <a:buNone/>
                </a:pPr>
                <a:r>
                  <a:rPr lang="cs-CZ" dirty="0" smtClean="0"/>
                  <a:t>81x + 486 </a:t>
                </a:r>
                <a:r>
                  <a:rPr lang="cs-CZ" dirty="0"/>
                  <a:t>= 9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>
                            <a:latin typeface="Cambria Math"/>
                          </a:rPr>
                        </m:ctrlPr>
                      </m:sSupPr>
                      <m:e>
                        <m:r>
                          <a:rPr lang="cs-CZ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/>
                  <a:t>-</a:t>
                </a:r>
                <a:r>
                  <a:rPr lang="cs-CZ" dirty="0" smtClean="0"/>
                  <a:t>36x+36</a:t>
                </a:r>
                <a:endParaRPr lang="cs-CZ" dirty="0"/>
              </a:p>
              <a:p>
                <a:pPr marL="0" indent="0">
                  <a:buNone/>
                </a:pPr>
                <a:r>
                  <a:rPr lang="cs-CZ" dirty="0"/>
                  <a:t>0 = 9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>
                            <a:latin typeface="Cambria Math"/>
                          </a:rPr>
                        </m:ctrlPr>
                      </m:sSupPr>
                      <m:e>
                        <m:r>
                          <a:rPr lang="cs-CZ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- 117x - 450</a:t>
                </a:r>
                <a:endParaRPr lang="cs-CZ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1,2</m:t>
                        </m:r>
                      </m:sub>
                    </m:sSub>
                  </m:oMath>
                </a14:m>
                <a:r>
                  <a:rPr lang="cs-CZ" dirty="0" smtClean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i="1" dirty="0" smtClean="0">
                            <a:latin typeface="Cambria Math"/>
                          </a:rPr>
                          <m:t>−</m:t>
                        </m:r>
                        <m:r>
                          <a:rPr lang="cs-CZ" i="1" dirty="0" smtClean="0">
                            <a:latin typeface="Cambria Math"/>
                          </a:rPr>
                          <m:t>𝑏</m:t>
                        </m:r>
                        <m:r>
                          <a:rPr lang="cs-CZ" i="1" dirty="0" smtClean="0">
                            <a:latin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cs-CZ" i="1" dirty="0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cs-CZ" i="1" dirty="0" smtClean="0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i="1" dirty="0" smtClean="0">
                                    <a:latin typeface="Cambria Math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cs-CZ" i="1" dirty="0" smtClean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cs-CZ" i="1" dirty="0" smtClean="0">
                                <a:latin typeface="Cambria Math"/>
                              </a:rPr>
                              <m:t>−4</m:t>
                            </m:r>
                            <m:r>
                              <a:rPr lang="cs-CZ" i="1" dirty="0" smtClean="0">
                                <a:latin typeface="Cambria Math"/>
                              </a:rPr>
                              <m:t>𝑎𝑐</m:t>
                            </m:r>
                          </m:e>
                        </m:rad>
                      </m:num>
                      <m:den>
                        <m:r>
                          <a:rPr lang="cs-CZ" i="1" dirty="0" smtClean="0">
                            <a:latin typeface="Cambria Math"/>
                          </a:rPr>
                          <m:t>2</m:t>
                        </m:r>
                        <m:r>
                          <a:rPr lang="cs-CZ" i="1" dirty="0" smtClean="0">
                            <a:latin typeface="Cambria Math"/>
                          </a:rPr>
                          <m:t>𝑎</m:t>
                        </m:r>
                      </m:den>
                    </m:f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117</m:t>
                        </m:r>
                        <m:r>
                          <a:rPr lang="cs-CZ" i="1" smtClean="0">
                            <a:latin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29889</m:t>
                            </m:r>
                          </m:e>
                        </m:rad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18</m:t>
                        </m:r>
                      </m:den>
                    </m:f>
                  </m:oMath>
                </a14:m>
                <a:r>
                  <a:rPr lang="cs-CZ" dirty="0" smtClean="0"/>
                  <a:t>  </a:t>
                </a:r>
                <a:r>
                  <a:rPr lang="cs-CZ" dirty="0" smtClean="0">
                    <a:latin typeface="Calibri"/>
                  </a:rPr>
                  <a:t>→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dirty="0"/>
                  <a:t> = </a:t>
                </a:r>
                <a:r>
                  <a:rPr lang="cs-CZ" dirty="0" smtClean="0"/>
                  <a:t>16,1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i="1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/>
                  <a:t> = </a:t>
                </a:r>
                <a:r>
                  <a:rPr lang="cs-CZ" dirty="0" smtClean="0"/>
                  <a:t>-3,1</a:t>
                </a:r>
                <a:endParaRPr lang="cs-CZ" dirty="0"/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r>
                  <a:rPr lang="cs-CZ" dirty="0"/>
                  <a:t>Podmínky: </a:t>
                </a:r>
                <a:r>
                  <a:rPr lang="cs-CZ" dirty="0" smtClean="0"/>
                  <a:t>x+6˃</a:t>
                </a:r>
                <a:r>
                  <a:rPr lang="cs-CZ" dirty="0"/>
                  <a:t>0; 3x </a:t>
                </a:r>
                <a:r>
                  <a:rPr lang="cs-CZ" dirty="0" smtClean="0"/>
                  <a:t>- </a:t>
                </a:r>
                <a:r>
                  <a:rPr lang="cs-CZ" dirty="0"/>
                  <a:t>6˃ 0</a:t>
                </a:r>
              </a:p>
              <a:p>
                <a:pPr marL="0" indent="0">
                  <a:buNone/>
                </a:pPr>
                <a:r>
                  <a:rPr lang="cs-CZ" dirty="0"/>
                  <a:t>x˃</a:t>
                </a:r>
                <a:r>
                  <a:rPr lang="cs-CZ" dirty="0" smtClean="0"/>
                  <a:t>-6; </a:t>
                </a:r>
                <a:r>
                  <a:rPr lang="cs-CZ" dirty="0"/>
                  <a:t>x ˃ </a:t>
                </a:r>
                <a:r>
                  <a:rPr lang="cs-CZ" dirty="0" smtClean="0"/>
                  <a:t>2 </a:t>
                </a:r>
                <a:r>
                  <a:rPr lang="cs-CZ" dirty="0"/>
                  <a:t>není </a:t>
                </a:r>
                <a:r>
                  <a:rPr lang="cs-CZ" dirty="0" smtClean="0"/>
                  <a:t>splněna pro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endParaRPr lang="cs-CZ" dirty="0"/>
              </a:p>
              <a:p>
                <a:pPr marL="0" indent="0">
                  <a:buNone/>
                </a:pPr>
                <a:r>
                  <a:rPr lang="cs-CZ" b="1" dirty="0">
                    <a:solidFill>
                      <a:srgbClr val="C00000"/>
                    </a:solidFill>
                  </a:rPr>
                  <a:t>P = { </a:t>
                </a:r>
                <a:r>
                  <a:rPr lang="cs-CZ" b="1" dirty="0" smtClean="0">
                    <a:solidFill>
                      <a:srgbClr val="C00000"/>
                    </a:solidFill>
                  </a:rPr>
                  <a:t>16,1 </a:t>
                </a:r>
                <a:r>
                  <a:rPr lang="cs-CZ" b="1" dirty="0">
                    <a:solidFill>
                      <a:srgbClr val="C00000"/>
                    </a:solidFill>
                  </a:rPr>
                  <a:t>}</a:t>
                </a:r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endParaRPr lang="cs-CZ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355976" y="296652"/>
                <a:ext cx="4680520" cy="6264696"/>
              </a:xfrm>
              <a:blipFill rotWithShape="1">
                <a:blip r:embed="rId3"/>
                <a:stretch>
                  <a:fillRect/>
                </a:stretch>
              </a:blipFill>
              <a:ln>
                <a:solidFill>
                  <a:schemeClr val="accent1"/>
                </a:solidFill>
              </a:ln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149987" dist="250190" dir="8460000" algn="ctr">
                  <a:srgbClr val="000000">
                    <a:alpha val="28000"/>
                  </a:srgbClr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81565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4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4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4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4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4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4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4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4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486</TotalTime>
  <Words>1424</Words>
  <Application>Microsoft Office PowerPoint</Application>
  <PresentationFormat>Předvádění na obrazovce (4:3)</PresentationFormat>
  <Paragraphs>163</Paragraphs>
  <Slides>6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7" baseType="lpstr">
      <vt:lpstr>Motiv systému Office</vt:lpstr>
      <vt:lpstr>Prezentace aplikace PowerPoint</vt:lpstr>
      <vt:lpstr>Logaritmické rovnice I</vt:lpstr>
      <vt:lpstr>Logaritmus </vt:lpstr>
      <vt:lpstr>Procvičení definice Vypočtěte neznámou:</vt:lpstr>
      <vt:lpstr>Na principu definice je založeno řešení jednoduchých logaritmických rovnic</vt:lpstr>
      <vt:lpstr>Prezentace aplikace PowerPoint</vt:lpstr>
    </vt:vector>
  </TitlesOfParts>
  <Company>SŠT Most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Rovnice logaritmické I.</dc:title>
  <dc:creator>Jiřina Rychtářová</dc:creator>
  <cp:lastModifiedBy>Admin</cp:lastModifiedBy>
  <cp:revision>30</cp:revision>
  <dcterms:created xsi:type="dcterms:W3CDTF">2014-01-28T22:23:15Z</dcterms:created>
  <dcterms:modified xsi:type="dcterms:W3CDTF">2014-05-29T12:34:54Z</dcterms:modified>
</cp:coreProperties>
</file>